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charts/chart46.xml" ContentType="application/vnd.openxmlformats-officedocument.drawingml.chart+xml"/>
  <Override PartName="/ppt/charts/chart93.xml" ContentType="application/vnd.openxmlformats-officedocument.drawingml.chart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charts/chart35.xml" ContentType="application/vnd.openxmlformats-officedocument.drawingml.chart+xml"/>
  <Override PartName="/ppt/charts/chart82.xml" ContentType="application/vnd.openxmlformats-officedocument.drawingml.chart+xml"/>
  <Override PartName="/ppt/charts/chart119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charts/chart108.xml" ContentType="application/vnd.openxmlformats-officedocument.drawingml.chart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charts/chart3.xml" ContentType="application/vnd.openxmlformats-officedocument.drawingml.chart+xml"/>
  <Override PartName="/ppt/charts/chart111.xml" ContentType="application/vnd.openxmlformats-officedocument.drawingml.chart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charts/chart98.xml" ContentType="application/vnd.openxmlformats-officedocument.drawingml.chart+xml"/>
  <Override PartName="/ppt/charts/chart100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76.xml" ContentType="application/vnd.openxmlformats-officedocument.drawingml.chart+xml"/>
  <Override PartName="/ppt/charts/chart87.xml" ContentType="application/vnd.openxmlformats-officedocument.drawingml.chart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65.xml" ContentType="application/vnd.openxmlformats-officedocument.drawingml.chart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90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105.xml" ContentType="application/vnd.openxmlformats-officedocument.drawingml.chart+xml"/>
  <Override PartName="/ppt/charts/chart116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112.xml" ContentType="application/vnd.openxmlformats-officedocument.drawingml.chart+xml"/>
  <Override PartName="/ppt/slides/slide89.xml" ContentType="application/vnd.openxmlformats-officedocument.presentationml.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charts/chart99.xml" ContentType="application/vnd.openxmlformats-officedocument.drawingml.chart+xml"/>
  <Override PartName="/ppt/charts/chart101.xml" ContentType="application/vnd.openxmlformats-officedocument.drawingml.chart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ppt/charts/chart88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charts/chart95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charts/chart84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hart73.xml" ContentType="application/vnd.openxmlformats-officedocument.drawingml.chart+xml"/>
  <Override PartName="/ppt/charts/chart91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charts/chart117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charts/chart106.xml" ContentType="application/vnd.openxmlformats-officedocument.drawingml.chart+xml"/>
  <Override PartName="/ppt/drawings/drawing9.xml" ContentType="application/vnd.openxmlformats-officedocument.drawingml.chartshapes+xml"/>
  <Override PartName="/ppt/charts/chart113.xml" ContentType="application/vnd.openxmlformats-officedocument.drawingml.chart+xml"/>
  <Override PartName="/ppt/slides/slide79.xml" ContentType="application/vnd.openxmlformats-officedocument.presentationml.slide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charts/chart102.xml" ContentType="application/vnd.openxmlformats-officedocument.drawingml.chart+xml"/>
  <Override PartName="/ppt/charts/chart120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chart78.xml" ContentType="application/vnd.openxmlformats-officedocument.drawingml.chart+xml"/>
  <Override PartName="/ppt/charts/chart89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charts/chart96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charts/chart85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Override PartName="/ppt/charts/chart92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charts/chart107.xml" ContentType="application/vnd.openxmlformats-officedocument.drawingml.chart+xml"/>
  <Override PartName="/ppt/charts/chart118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charts/chart103.xml" ContentType="application/vnd.openxmlformats-officedocument.drawingml.chart+xml"/>
  <Override PartName="/ppt/charts/chart114.xml" ContentType="application/vnd.openxmlformats-officedocument.drawingml.chart+xml"/>
  <Override PartName="/ppt/slides/slide98.xml" ContentType="application/vnd.openxmlformats-officedocument.presentationml.slide+xml"/>
  <Override PartName="/ppt/drawings/drawing12.xml" ContentType="application/vnd.openxmlformats-officedocument.drawingml.chartshapes+xml"/>
  <Override PartName="/ppt/charts/chart110.xml" ContentType="application/vnd.openxmlformats-officedocument.drawingml.chart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charts/chart79.xml" ContentType="application/vnd.openxmlformats-officedocument.drawingml.chart+xml"/>
  <Override PartName="/ppt/charts/chart97.xml" ContentType="application/vnd.openxmlformats-officedocument.drawingml.chart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charts/chart39.xml" ContentType="application/vnd.openxmlformats-officedocument.drawingml.chart+xml"/>
  <Override PartName="/ppt/charts/chart86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75.xml" ContentType="application/vnd.openxmlformats-officedocument.drawingml.char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charts/chart17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slides/slide32.xml" ContentType="application/vnd.openxmlformats-officedocument.presentationml.slide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charts/chart31.xml" ContentType="application/vnd.openxmlformats-officedocument.drawingml.chart+xml"/>
  <Override PartName="/ppt/charts/chart115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charts/chart104.xml" ContentType="application/vnd.openxmlformats-officedocument.drawingml.chart+xml"/>
  <Override PartName="/ppt/drawings/drawing7.xml" ContentType="application/vnd.openxmlformats-officedocument.drawingml.chartshape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charts/chart58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83.xml" ContentType="application/vnd.openxmlformats-officedocument.drawingml.chart+xml"/>
  <Override PartName="/ppt/charts/chart94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72.xml" ContentType="application/vnd.openxmlformats-officedocument.drawingml.chart+xml"/>
  <Override PartName="/ppt/charts/chart109.xml" ContentType="application/vnd.openxmlformats-officedocument.drawingml.chart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charts/chart61.xml" ContentType="application/vnd.openxmlformats-officedocument.drawingml.chart+xml"/>
  <Override PartName="/ppt/slides/slide40.xml" ContentType="application/vnd.openxmlformats-officedocument.presentationml.slide+xml"/>
  <Override PartName="/ppt/charts/chart5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4"/>
  </p:notesMasterIdLst>
  <p:sldIdLst>
    <p:sldId id="300" r:id="rId2"/>
    <p:sldId id="301" r:id="rId3"/>
    <p:sldId id="305" r:id="rId4"/>
    <p:sldId id="302" r:id="rId5"/>
    <p:sldId id="303" r:id="rId6"/>
    <p:sldId id="260" r:id="rId7"/>
    <p:sldId id="261" r:id="rId8"/>
    <p:sldId id="262" r:id="rId9"/>
    <p:sldId id="306" r:id="rId10"/>
    <p:sldId id="263" r:id="rId11"/>
    <p:sldId id="264" r:id="rId12"/>
    <p:sldId id="307" r:id="rId13"/>
    <p:sldId id="265" r:id="rId14"/>
    <p:sldId id="266" r:id="rId15"/>
    <p:sldId id="267" r:id="rId16"/>
    <p:sldId id="268" r:id="rId17"/>
    <p:sldId id="270" r:id="rId18"/>
    <p:sldId id="271" r:id="rId19"/>
    <p:sldId id="308" r:id="rId20"/>
    <p:sldId id="272" r:id="rId21"/>
    <p:sldId id="273" r:id="rId22"/>
    <p:sldId id="274" r:id="rId23"/>
    <p:sldId id="309" r:id="rId24"/>
    <p:sldId id="275" r:id="rId25"/>
    <p:sldId id="276" r:id="rId26"/>
    <p:sldId id="277" r:id="rId27"/>
    <p:sldId id="310" r:id="rId28"/>
    <p:sldId id="278" r:id="rId29"/>
    <p:sldId id="311" r:id="rId30"/>
    <p:sldId id="279" r:id="rId31"/>
    <p:sldId id="280" r:id="rId32"/>
    <p:sldId id="312" r:id="rId33"/>
    <p:sldId id="281" r:id="rId34"/>
    <p:sldId id="282" r:id="rId35"/>
    <p:sldId id="285" r:id="rId36"/>
    <p:sldId id="304" r:id="rId37"/>
    <p:sldId id="313" r:id="rId38"/>
    <p:sldId id="287" r:id="rId39"/>
    <p:sldId id="288" r:id="rId40"/>
    <p:sldId id="289" r:id="rId41"/>
    <p:sldId id="290" r:id="rId42"/>
    <p:sldId id="314" r:id="rId43"/>
    <p:sldId id="294" r:id="rId44"/>
    <p:sldId id="292" r:id="rId45"/>
    <p:sldId id="315" r:id="rId46"/>
    <p:sldId id="295" r:id="rId47"/>
    <p:sldId id="296" r:id="rId48"/>
    <p:sldId id="316" r:id="rId49"/>
    <p:sldId id="297" r:id="rId50"/>
    <p:sldId id="298" r:id="rId51"/>
    <p:sldId id="299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336" r:id="rId72"/>
    <p:sldId id="337" r:id="rId73"/>
    <p:sldId id="338" r:id="rId74"/>
    <p:sldId id="339" r:id="rId75"/>
    <p:sldId id="340" r:id="rId76"/>
    <p:sldId id="341" r:id="rId77"/>
    <p:sldId id="342" r:id="rId78"/>
    <p:sldId id="343" r:id="rId79"/>
    <p:sldId id="344" r:id="rId80"/>
    <p:sldId id="345" r:id="rId81"/>
    <p:sldId id="346" r:id="rId82"/>
    <p:sldId id="347" r:id="rId83"/>
    <p:sldId id="348" r:id="rId84"/>
    <p:sldId id="349" r:id="rId85"/>
    <p:sldId id="350" r:id="rId86"/>
    <p:sldId id="351" r:id="rId87"/>
    <p:sldId id="352" r:id="rId88"/>
    <p:sldId id="353" r:id="rId89"/>
    <p:sldId id="354" r:id="rId90"/>
    <p:sldId id="355" r:id="rId91"/>
    <p:sldId id="356" r:id="rId92"/>
    <p:sldId id="357" r:id="rId93"/>
    <p:sldId id="358" r:id="rId94"/>
    <p:sldId id="359" r:id="rId95"/>
    <p:sldId id="360" r:id="rId96"/>
    <p:sldId id="361" r:id="rId97"/>
    <p:sldId id="362" r:id="rId98"/>
    <p:sldId id="363" r:id="rId99"/>
    <p:sldId id="364" r:id="rId100"/>
    <p:sldId id="365" r:id="rId101"/>
    <p:sldId id="366" r:id="rId102"/>
    <p:sldId id="367" r:id="rId10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Zeszyt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0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0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0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0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0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0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0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0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0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0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Zeszyt1" TargetMode="External"/></Relationships>
</file>

<file path=ppt/charts/_rels/chart1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Zeszyt1" TargetMode="External"/></Relationships>
</file>

<file path=ppt/charts/_rels/chart1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Monia\Desktop\wykresy-%20Polska-Portugali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Monia\Desktop\wykresy-%20Polska-Portugalia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Monia\Desktop\wykresy-%20Polska-Portugalia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Monia\Desktop\wykresy-%20Polska-Portugali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Zeszyt1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Monia\Desktop\wykresy-%20Polska-Portugalia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Monia\Desktop\wykresy-%20Polska-Portugalia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Monia\Desktop\wykresy-%20Polska-Portugalia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Zeszyt1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Monia\Desktop\wykresy-%20Polska-Portugalia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Monia\Desktop\wykresy-%20Polska-Portugalia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Monia\Desktop\wykresy-%20Polska-Portugali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Zeszyt1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Zeszyt1" TargetMode="External"/></Relationships>
</file>

<file path=ppt/charts/_rels/chart9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_rels/chart9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nia\Desktop\wykresy-%20Polska-Portugal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077413229285398E-2"/>
          <c:y val="9.1074606558671736E-2"/>
          <c:w val="0.83413593624851357"/>
          <c:h val="0.73185578980828525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0.59000000000000064</c:v>
                </c:pt>
                <c:pt idx="1">
                  <c:v>0.41000000000000031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"/>
          <c:y val="4.3215022544547496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Arkusz1!$A$87:$A$91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 </c:v>
                </c:pt>
                <c:pt idx="4">
                  <c:v>bardzo dobrze</c:v>
                </c:pt>
              </c:strCache>
            </c:strRef>
          </c:cat>
          <c:val>
            <c:numRef>
              <c:f>Arkusz1!$B$87:$B$91</c:f>
              <c:numCache>
                <c:formatCode>0%</c:formatCode>
                <c:ptCount val="5"/>
                <c:pt idx="0">
                  <c:v>2.0000000000000011E-2</c:v>
                </c:pt>
                <c:pt idx="1">
                  <c:v>2.0000000000000011E-2</c:v>
                </c:pt>
                <c:pt idx="2">
                  <c:v>0.17</c:v>
                </c:pt>
                <c:pt idx="3">
                  <c:v>0.56999999999999995</c:v>
                </c:pt>
                <c:pt idx="4">
                  <c:v>0.22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0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Przedsiębiorcy!$A$128:$A$135</c:f>
              <c:strCache>
                <c:ptCount val="8"/>
                <c:pt idx="0">
                  <c:v>Obsługa Klienta</c:v>
                </c:pt>
                <c:pt idx="1">
                  <c:v>Kultura os. Pracowników</c:v>
                </c:pt>
                <c:pt idx="2">
                  <c:v>Języki obce</c:v>
                </c:pt>
                <c:pt idx="3">
                  <c:v>Know How</c:v>
                </c:pt>
                <c:pt idx="4">
                  <c:v>IT</c:v>
                </c:pt>
                <c:pt idx="5">
                  <c:v>Informacja turystyczna</c:v>
                </c:pt>
                <c:pt idx="6">
                  <c:v>Recepcja i obsługa</c:v>
                </c:pt>
                <c:pt idx="7">
                  <c:v>inne</c:v>
                </c:pt>
              </c:strCache>
            </c:strRef>
          </c:cat>
          <c:val>
            <c:numRef>
              <c:f>Przedsiębiorcy!$B$128:$B$135</c:f>
              <c:numCache>
                <c:formatCode>0%</c:formatCode>
                <c:ptCount val="8"/>
                <c:pt idx="0">
                  <c:v>8.0000000000000043E-2</c:v>
                </c:pt>
                <c:pt idx="1">
                  <c:v>7.0000000000000021E-2</c:v>
                </c:pt>
                <c:pt idx="2">
                  <c:v>0.11</c:v>
                </c:pt>
                <c:pt idx="3">
                  <c:v>8.0000000000000043E-2</c:v>
                </c:pt>
                <c:pt idx="4">
                  <c:v>9.0000000000000024E-2</c:v>
                </c:pt>
                <c:pt idx="5">
                  <c:v>6.0000000000000032E-2</c:v>
                </c:pt>
                <c:pt idx="6">
                  <c:v>0.5</c:v>
                </c:pt>
                <c:pt idx="7">
                  <c:v>1.0000000000000005E-2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Przedsiębiorcy!$A$138:$A$139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Przedsiębiorcy!$B$138:$B$139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8.3044619422572227E-3"/>
          <c:y val="0.88850503062117403"/>
          <c:w val="0.97783552055993062"/>
          <c:h val="8.3717191601050026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64E-2"/>
          <c:y val="9.785543346878306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Przedsiębiorcy!$A$141:$A$142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Przedsiębiorcy!$B$141:$B$142</c:f>
              <c:numCache>
                <c:formatCode>0%</c:formatCode>
                <c:ptCount val="2"/>
                <c:pt idx="0">
                  <c:v>0.49000000000000032</c:v>
                </c:pt>
                <c:pt idx="1">
                  <c:v>0.51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Przedsiębiorcy!$A$150:$A$151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Przedsiębiorcy!$B$150:$B$151</c:f>
              <c:numCache>
                <c:formatCode>0%</c:formatCode>
                <c:ptCount val="2"/>
                <c:pt idx="0">
                  <c:v>0.87000000000000099</c:v>
                </c:pt>
                <c:pt idx="1">
                  <c:v>0.13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92259410096150929"/>
          <c:w val="0.98081178400609059"/>
          <c:h val="5.8121048124054629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"/>
          <c:y val="6.249987345898352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Przedsiębiorcy!$A$155:$A$156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Przedsiębiorcy!$B$155:$B$156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5348543186604188E-2"/>
          <c:y val="6.4971472593240487E-2"/>
          <c:w val="0.96930291362679255"/>
          <c:h val="0.41462530698850597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Przedsiębiorcy!$B$204:$B$211</c:f>
              <c:strCache>
                <c:ptCount val="8"/>
                <c:pt idx="0">
                  <c:v>Obsługa Klienta</c:v>
                </c:pt>
                <c:pt idx="1">
                  <c:v>Kultura osobista pracowników</c:v>
                </c:pt>
                <c:pt idx="2">
                  <c:v>Języki obce, jakie?</c:v>
                </c:pt>
                <c:pt idx="3">
                  <c:v>angielski</c:v>
                </c:pt>
                <c:pt idx="4">
                  <c:v>Know-how</c:v>
                </c:pt>
                <c:pt idx="5">
                  <c:v>IT</c:v>
                </c:pt>
                <c:pt idx="6">
                  <c:v>Informacja Turystyczna</c:v>
                </c:pt>
                <c:pt idx="7">
                  <c:v>inne</c:v>
                </c:pt>
              </c:strCache>
            </c:strRef>
          </c:cat>
          <c:val>
            <c:numRef>
              <c:f>Przedsiębiorcy!$C$204:$C$211</c:f>
              <c:numCache>
                <c:formatCode>0%</c:formatCode>
                <c:ptCount val="8"/>
                <c:pt idx="0">
                  <c:v>0.37000000000000038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0.21000000000000021</c:v>
                </c:pt>
                <c:pt idx="5">
                  <c:v>0.05</c:v>
                </c:pt>
                <c:pt idx="6">
                  <c:v>0.05</c:v>
                </c:pt>
                <c:pt idx="7">
                  <c:v>0.17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070866141732298E-3"/>
          <c:y val="0.64429790026246714"/>
          <c:w val="0.9938582677165354"/>
          <c:h val="0.32792432195975685"/>
        </c:manualLayout>
      </c:layout>
      <c:txPr>
        <a:bodyPr/>
        <a:lstStyle/>
        <a:p>
          <a:pPr>
            <a:defRPr sz="1150"/>
          </a:pPr>
          <a:endParaRPr lang="pl-PL"/>
        </a:p>
      </c:txPr>
    </c:legend>
    <c:plotVisOnly val="1"/>
    <c:dispBlanksAs val="zero"/>
  </c:chart>
  <c:externalData r:id="rId1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3162781203802768"/>
          <c:y val="7.2966587097675534E-2"/>
          <c:w val="0.78701931700799777"/>
          <c:h val="0.44298719809844334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Przedsiębiorcy!$B$214:$B$219</c:f>
              <c:strCache>
                <c:ptCount val="6"/>
                <c:pt idx="0">
                  <c:v> Kultura osobista</c:v>
                </c:pt>
                <c:pt idx="1">
                  <c:v> Języki obce</c:v>
                </c:pt>
                <c:pt idx="2">
                  <c:v>Know-how</c:v>
                </c:pt>
                <c:pt idx="3">
                  <c:v>Technologie informatyczne i komunikacyjne</c:v>
                </c:pt>
                <c:pt idx="4">
                  <c:v>Informacje turystyczne</c:v>
                </c:pt>
                <c:pt idx="5">
                  <c:v>inne</c:v>
                </c:pt>
              </c:strCache>
            </c:strRef>
          </c:cat>
          <c:val>
            <c:numRef>
              <c:f>Przedsiębiorcy!$C$214:$C$219</c:f>
              <c:numCache>
                <c:formatCode>0%</c:formatCode>
                <c:ptCount val="6"/>
                <c:pt idx="0">
                  <c:v>0.15000000000000024</c:v>
                </c:pt>
                <c:pt idx="1">
                  <c:v>0.21000000000000021</c:v>
                </c:pt>
                <c:pt idx="2">
                  <c:v>0.28000000000000008</c:v>
                </c:pt>
                <c:pt idx="3">
                  <c:v>0.15000000000000024</c:v>
                </c:pt>
                <c:pt idx="4">
                  <c:v>0.15000000000000024</c:v>
                </c:pt>
                <c:pt idx="5">
                  <c:v>6.0000000000000032E-2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076990376202976E-3"/>
          <c:y val="0.57007360637847937"/>
          <c:w val="0.99892300962379765"/>
          <c:h val="0.40214861584374573"/>
        </c:manualLayout>
      </c:layout>
      <c:txPr>
        <a:bodyPr/>
        <a:lstStyle/>
        <a:p>
          <a:pPr>
            <a:defRPr sz="1150"/>
          </a:pPr>
          <a:endParaRPr lang="pl-PL"/>
        </a:p>
      </c:txPr>
    </c:legend>
    <c:plotVisOnly val="1"/>
    <c:dispBlanksAs val="zero"/>
  </c:chart>
  <c:externalData r:id="rId1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Uczniowie!$A$2:$A$8</c:f>
              <c:strCache>
                <c:ptCount val="7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 i więcej</c:v>
                </c:pt>
              </c:strCache>
            </c:strRef>
          </c:cat>
          <c:val>
            <c:numRef>
              <c:f>Uczniowie!$B$2:$B$8</c:f>
              <c:numCache>
                <c:formatCode>0%</c:formatCode>
                <c:ptCount val="7"/>
                <c:pt idx="0">
                  <c:v>6.0000000000000032E-2</c:v>
                </c:pt>
                <c:pt idx="1">
                  <c:v>0.19</c:v>
                </c:pt>
                <c:pt idx="2">
                  <c:v>0.22</c:v>
                </c:pt>
                <c:pt idx="3">
                  <c:v>0.24000000000000021</c:v>
                </c:pt>
                <c:pt idx="4">
                  <c:v>0.18000000000000022</c:v>
                </c:pt>
                <c:pt idx="5">
                  <c:v>2.0000000000000011E-2</c:v>
                </c:pt>
                <c:pt idx="6">
                  <c:v>9.0000000000000024E-2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8850503062117392"/>
          <c:w val="0.98846587926509188"/>
          <c:h val="8.3717191601050026E-2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zero"/>
  </c:chart>
  <c:externalData r:id="rId1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6.571401527805616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Uczniowie!$A$11:$A$17</c:f>
              <c:strCache>
                <c:ptCount val="7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 i więcej</c:v>
                </c:pt>
              </c:strCache>
            </c:strRef>
          </c:cat>
          <c:val>
            <c:numRef>
              <c:f>Uczniowie!$B$11:$B$17</c:f>
              <c:numCache>
                <c:formatCode>0%</c:formatCode>
                <c:ptCount val="7"/>
                <c:pt idx="0">
                  <c:v>0.15000000000000022</c:v>
                </c:pt>
                <c:pt idx="1">
                  <c:v>0.27</c:v>
                </c:pt>
                <c:pt idx="2">
                  <c:v>0.26</c:v>
                </c:pt>
                <c:pt idx="3">
                  <c:v>0.19</c:v>
                </c:pt>
                <c:pt idx="4">
                  <c:v>8.0000000000000043E-2</c:v>
                </c:pt>
                <c:pt idx="5">
                  <c:v>3.0000000000000002E-2</c:v>
                </c:pt>
                <c:pt idx="6">
                  <c:v>2.0000000000000011E-2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Uczniowie!$A$20:$A$23</c:f>
              <c:strCache>
                <c:ptCount val="4"/>
                <c:pt idx="0">
                  <c:v>Preferencje osobiste</c:v>
                </c:pt>
                <c:pt idx="1">
                  <c:v>Obowiązek szkolny</c:v>
                </c:pt>
                <c:pt idx="2">
                  <c:v>Łatwiejszy dostęp do rynku pracy</c:v>
                </c:pt>
                <c:pt idx="3">
                  <c:v>Inne</c:v>
                </c:pt>
              </c:strCache>
            </c:strRef>
          </c:cat>
          <c:val>
            <c:numRef>
              <c:f>Uczniowie!$B$20:$B$23</c:f>
              <c:numCache>
                <c:formatCode>0%</c:formatCode>
                <c:ptCount val="4"/>
                <c:pt idx="0">
                  <c:v>0.54</c:v>
                </c:pt>
                <c:pt idx="1">
                  <c:v>0.11</c:v>
                </c:pt>
                <c:pt idx="2">
                  <c:v>0.30000000000000032</c:v>
                </c:pt>
                <c:pt idx="3">
                  <c:v>0.05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5568678915135558E-3"/>
          <c:y val="0.81173228346456694"/>
          <c:w val="0.98088626421697256"/>
          <c:h val="0.16048993875765541"/>
        </c:manualLayout>
      </c:layout>
      <c:txPr>
        <a:bodyPr/>
        <a:lstStyle/>
        <a:p>
          <a:pPr>
            <a:defRPr sz="1150"/>
          </a:pPr>
          <a:endParaRPr lang="pl-PL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Arkusz1!$A$100:$A$102</c:f>
              <c:strCache>
                <c:ptCount val="3"/>
                <c:pt idx="0">
                  <c:v>osobiście</c:v>
                </c:pt>
                <c:pt idx="1">
                  <c:v>parafia</c:v>
                </c:pt>
                <c:pt idx="2">
                  <c:v>rodzina/przyjaciele</c:v>
                </c:pt>
              </c:strCache>
            </c:strRef>
          </c:cat>
          <c:val>
            <c:numRef>
              <c:f>Arkusz1!$B$100:$B$102</c:f>
              <c:numCache>
                <c:formatCode>0%</c:formatCode>
                <c:ptCount val="3"/>
                <c:pt idx="0">
                  <c:v>0.76000000000000123</c:v>
                </c:pt>
                <c:pt idx="1">
                  <c:v>0.2</c:v>
                </c:pt>
                <c:pt idx="2">
                  <c:v>4.0000000000000022E-2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"/>
          <c:y val="0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Uczniowie!$A$26:$A$29</c:f>
              <c:strCache>
                <c:ptCount val="4"/>
                <c:pt idx="0">
                  <c:v>Preferencje osobiste</c:v>
                </c:pt>
                <c:pt idx="1">
                  <c:v>Obowiązek szkolny</c:v>
                </c:pt>
                <c:pt idx="2">
                  <c:v>Łatwiejszy dostęp do rynku pracy</c:v>
                </c:pt>
                <c:pt idx="3">
                  <c:v>Inne</c:v>
                </c:pt>
              </c:strCache>
            </c:strRef>
          </c:cat>
          <c:val>
            <c:numRef>
              <c:f>Uczniowie!$B$26:$B$29</c:f>
              <c:numCache>
                <c:formatCode>0%</c:formatCode>
                <c:ptCount val="4"/>
                <c:pt idx="0">
                  <c:v>0.41000000000000031</c:v>
                </c:pt>
                <c:pt idx="1">
                  <c:v>0.24000000000000021</c:v>
                </c:pt>
                <c:pt idx="2">
                  <c:v>0.35000000000000031</c:v>
                </c:pt>
                <c:pt idx="3">
                  <c:v>0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Uczniowie!$A$33:$A$34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Uczniowie!$B$33:$B$34</c:f>
              <c:numCache>
                <c:formatCode>0%</c:formatCode>
                <c:ptCount val="2"/>
                <c:pt idx="0">
                  <c:v>0.83000000000000063</c:v>
                </c:pt>
                <c:pt idx="1">
                  <c:v>0.17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1082239720034989E-2"/>
          <c:y val="0.88850503062117392"/>
          <c:w val="0.97783552055993062"/>
          <c:h val="8.3717191601050026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4.3215022544547496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Uczniowie!$A$36:$A$37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Uczniowie!$B$36:$B$37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Uczniowie!$A$50:$A$54</c:f>
              <c:strCache>
                <c:ptCount val="5"/>
                <c:pt idx="0">
                  <c:v>2 tygodnie</c:v>
                </c:pt>
                <c:pt idx="1">
                  <c:v>1 miesiąc</c:v>
                </c:pt>
                <c:pt idx="2">
                  <c:v>2 miesiące</c:v>
                </c:pt>
                <c:pt idx="3">
                  <c:v>3 miesiące</c:v>
                </c:pt>
                <c:pt idx="4">
                  <c:v>4 miesiące</c:v>
                </c:pt>
              </c:strCache>
            </c:strRef>
          </c:cat>
          <c:val>
            <c:numRef>
              <c:f>Uczniowie!$B$50:$B$54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0.60000000000000064</c:v>
                </c:pt>
                <c:pt idx="2">
                  <c:v>0.18000000000000022</c:v>
                </c:pt>
                <c:pt idx="3">
                  <c:v>6.0000000000000032E-2</c:v>
                </c:pt>
                <c:pt idx="4">
                  <c:v>8.0000000000000043E-2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8850503062117392"/>
          <c:w val="1"/>
          <c:h val="8.3717191601050026E-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3.0358455268256791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Uczniowie!$A$56:$A$60</c:f>
              <c:strCache>
                <c:ptCount val="5"/>
                <c:pt idx="0">
                  <c:v>2 tygodnie</c:v>
                </c:pt>
                <c:pt idx="1">
                  <c:v>1 miesiąc</c:v>
                </c:pt>
                <c:pt idx="2">
                  <c:v>2 miesiące</c:v>
                </c:pt>
                <c:pt idx="3">
                  <c:v>3 miesiące</c:v>
                </c:pt>
                <c:pt idx="4">
                  <c:v>4 miesiące</c:v>
                </c:pt>
              </c:strCache>
            </c:strRef>
          </c:cat>
          <c:val>
            <c:numRef>
              <c:f>Uczniowie!$B$56:$B$60</c:f>
              <c:numCache>
                <c:formatCode>0%</c:formatCode>
                <c:ptCount val="5"/>
                <c:pt idx="0">
                  <c:v>0</c:v>
                </c:pt>
                <c:pt idx="1">
                  <c:v>0.4</c:v>
                </c:pt>
                <c:pt idx="2">
                  <c:v>0.43000000000000038</c:v>
                </c:pt>
                <c:pt idx="3">
                  <c:v>0.17</c:v>
                </c:pt>
                <c:pt idx="4">
                  <c:v>0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Uczniowie!$A$66:$A$67</c:f>
              <c:strCache>
                <c:ptCount val="2"/>
                <c:pt idx="0">
                  <c:v>TAK </c:v>
                </c:pt>
                <c:pt idx="1">
                  <c:v>NIE</c:v>
                </c:pt>
              </c:strCache>
            </c:strRef>
          </c:cat>
          <c:val>
            <c:numRef>
              <c:f>Uczniowie!$B$66:$B$67</c:f>
              <c:numCache>
                <c:formatCode>0%</c:formatCode>
                <c:ptCount val="2"/>
                <c:pt idx="0">
                  <c:v>0.39000000000000024</c:v>
                </c:pt>
                <c:pt idx="1">
                  <c:v>0.61000000000000043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0093394575678058E-2"/>
          <c:y val="0.88850503062117325"/>
          <c:w val="0.97703543307086704"/>
          <c:h val="8.371719160104997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5E-2"/>
          <c:y val="4.3215022544547496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Uczniowie!$A$70:$A$71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Uczniowie!$B$70:$B$71</c:f>
              <c:numCache>
                <c:formatCode>0%</c:formatCode>
                <c:ptCount val="2"/>
                <c:pt idx="0">
                  <c:v>0.8200000000000004</c:v>
                </c:pt>
                <c:pt idx="1">
                  <c:v>8.0000000000000043E-2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07741322928537E-2"/>
          <c:y val="1.0669685429156263E-2"/>
          <c:w val="0.80584517354142993"/>
          <c:h val="0.61864257933109446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Uczniowie!$B$84:$B$86</c:f>
              <c:strCache>
                <c:ptCount val="3"/>
                <c:pt idx="0">
                  <c:v>Zarządzanie obiektem</c:v>
                </c:pt>
                <c:pt idx="1">
                  <c:v>Rozrywka i organizowanie wydarzeń</c:v>
                </c:pt>
                <c:pt idx="2">
                  <c:v>Inne</c:v>
                </c:pt>
              </c:strCache>
            </c:strRef>
          </c:cat>
          <c:val>
            <c:numRef>
              <c:f>Uczniowie!$C$84:$C$86</c:f>
              <c:numCache>
                <c:formatCode>0%</c:formatCode>
                <c:ptCount val="3"/>
                <c:pt idx="0">
                  <c:v>0.37000000000000022</c:v>
                </c:pt>
                <c:pt idx="1">
                  <c:v>0.56000000000000005</c:v>
                </c:pt>
                <c:pt idx="2">
                  <c:v>7.0000000000000021E-2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8.3333333333333367E-3"/>
          <c:y val="0.84029283615874195"/>
          <c:w val="0.99166666666666659"/>
          <c:h val="0.13192938606348123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Uczniowie!$B$93:$B$97</c:f>
              <c:strCache>
                <c:ptCount val="5"/>
                <c:pt idx="0">
                  <c:v>Zarządzanie obiektem</c:v>
                </c:pt>
                <c:pt idx="1">
                  <c:v>Organizowanie imprez</c:v>
                </c:pt>
                <c:pt idx="2">
                  <c:v>Piekarnictwo i cukiernictwo</c:v>
                </c:pt>
                <c:pt idx="3">
                  <c:v>Zarządzanie hotelem</c:v>
                </c:pt>
                <c:pt idx="4">
                  <c:v>Inne</c:v>
                </c:pt>
              </c:strCache>
            </c:strRef>
          </c:cat>
          <c:val>
            <c:numRef>
              <c:f>Uczniowie!$C$93:$C$97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0.17</c:v>
                </c:pt>
                <c:pt idx="2">
                  <c:v>0.3500000000000002</c:v>
                </c:pt>
                <c:pt idx="3">
                  <c:v>0.39000000000000024</c:v>
                </c:pt>
                <c:pt idx="4">
                  <c:v>1.0000000000000005E-2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9179790026246689E-3"/>
          <c:y val="0.72801509186351765"/>
          <c:w val="0.99138626421697196"/>
          <c:h val="0.24420713035870537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Uczniowie!$B$100:$B$104</c:f>
              <c:strCache>
                <c:ptCount val="5"/>
                <c:pt idx="0">
                  <c:v>bardzo niski</c:v>
                </c:pt>
                <c:pt idx="1">
                  <c:v>niski</c:v>
                </c:pt>
                <c:pt idx="2">
                  <c:v>średni</c:v>
                </c:pt>
                <c:pt idx="3">
                  <c:v>wysoki</c:v>
                </c:pt>
                <c:pt idx="4">
                  <c:v>bardzo wysoki</c:v>
                </c:pt>
              </c:strCache>
            </c:strRef>
          </c:cat>
          <c:val>
            <c:numRef>
              <c:f>Uczniowie!$C$100:$C$104</c:f>
              <c:numCache>
                <c:formatCode>0%</c:formatCode>
                <c:ptCount val="5"/>
                <c:pt idx="0">
                  <c:v>2.0000000000000011E-2</c:v>
                </c:pt>
                <c:pt idx="1">
                  <c:v>3.0000000000000002E-2</c:v>
                </c:pt>
                <c:pt idx="2">
                  <c:v>0.28000000000000008</c:v>
                </c:pt>
                <c:pt idx="3">
                  <c:v>0.4800000000000002</c:v>
                </c:pt>
                <c:pt idx="4">
                  <c:v>0.19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6.7152230971128709E-3"/>
          <c:y val="0.88850503062117325"/>
          <c:w val="0.99328477690288719"/>
          <c:h val="8.371719160104997E-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Arkusz1!$A$104:$A$106</c:f>
              <c:strCache>
                <c:ptCount val="3"/>
                <c:pt idx="0">
                  <c:v>osobiście</c:v>
                </c:pt>
                <c:pt idx="1">
                  <c:v>parafia</c:v>
                </c:pt>
                <c:pt idx="2">
                  <c:v>inne</c:v>
                </c:pt>
              </c:strCache>
            </c:strRef>
          </c:cat>
          <c:val>
            <c:numRef>
              <c:f>Arkusz1!$B$104:$B$106</c:f>
              <c:numCache>
                <c:formatCode>0%</c:formatCode>
                <c:ptCount val="3"/>
                <c:pt idx="0">
                  <c:v>0.73000000000000065</c:v>
                </c:pt>
                <c:pt idx="1">
                  <c:v>0.21000000000000021</c:v>
                </c:pt>
                <c:pt idx="2">
                  <c:v>6.0000000000000032E-2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5E-2"/>
          <c:y val="6.571401527805616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Uczniowie!$B$106:$B$110</c:f>
              <c:strCache>
                <c:ptCount val="5"/>
                <c:pt idx="0">
                  <c:v>bardzo niski</c:v>
                </c:pt>
                <c:pt idx="1">
                  <c:v>niski</c:v>
                </c:pt>
                <c:pt idx="2">
                  <c:v>średni</c:v>
                </c:pt>
                <c:pt idx="3">
                  <c:v>wysoki</c:v>
                </c:pt>
                <c:pt idx="4">
                  <c:v>bardzo wysoki</c:v>
                </c:pt>
              </c:strCache>
            </c:strRef>
          </c:cat>
          <c:val>
            <c:numRef>
              <c:f>Uczniowie!$C$106:$C$110</c:f>
              <c:numCache>
                <c:formatCode>0%</c:formatCode>
                <c:ptCount val="5"/>
                <c:pt idx="0">
                  <c:v>0</c:v>
                </c:pt>
                <c:pt idx="1">
                  <c:v>6.0000000000000032E-2</c:v>
                </c:pt>
                <c:pt idx="2">
                  <c:v>0.36000000000000021</c:v>
                </c:pt>
                <c:pt idx="3">
                  <c:v>0.42000000000000021</c:v>
                </c:pt>
                <c:pt idx="4">
                  <c:v>0.16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650766746497937"/>
          <c:y val="0.10749785892600083"/>
          <c:w val="0.80584517354142948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Arkusz1!$A$118:$A$124</c:f>
              <c:strCache>
                <c:ptCount val="7"/>
                <c:pt idx="0">
                  <c:v>nie zasięgałem informacji</c:v>
                </c:pt>
                <c:pt idx="1">
                  <c:v>biuro podróży</c:v>
                </c:pt>
                <c:pt idx="2">
                  <c:v>internet</c:v>
                </c:pt>
                <c:pt idx="3">
                  <c:v>media</c:v>
                </c:pt>
                <c:pt idx="4">
                  <c:v>rodzina lub przyjaciele</c:v>
                </c:pt>
                <c:pt idx="5">
                  <c:v>wcześniejsze wizyty</c:v>
                </c:pt>
                <c:pt idx="6">
                  <c:v>inne</c:v>
                </c:pt>
              </c:strCache>
            </c:strRef>
          </c:cat>
          <c:val>
            <c:numRef>
              <c:f>Arkusz1!$B$118:$B$124</c:f>
              <c:numCache>
                <c:formatCode>0%</c:formatCode>
                <c:ptCount val="7"/>
                <c:pt idx="0">
                  <c:v>0.34</c:v>
                </c:pt>
                <c:pt idx="1">
                  <c:v>7.0000000000000021E-2</c:v>
                </c:pt>
                <c:pt idx="2">
                  <c:v>0.19</c:v>
                </c:pt>
                <c:pt idx="3">
                  <c:v>8.0000000000000043E-2</c:v>
                </c:pt>
                <c:pt idx="4">
                  <c:v>0.19</c:v>
                </c:pt>
                <c:pt idx="5">
                  <c:v>0.12000000000000002</c:v>
                </c:pt>
                <c:pt idx="6">
                  <c:v>1.0000000000000005E-2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"/>
          <c:y val="0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Arkusz1!$A$126:$A$132</c:f>
              <c:strCache>
                <c:ptCount val="7"/>
                <c:pt idx="0">
                  <c:v>nie zasięgałem informacji</c:v>
                </c:pt>
                <c:pt idx="1">
                  <c:v>biuro podróży</c:v>
                </c:pt>
                <c:pt idx="2">
                  <c:v>internet</c:v>
                </c:pt>
                <c:pt idx="3">
                  <c:v>media</c:v>
                </c:pt>
                <c:pt idx="4">
                  <c:v>rodzina lub przyjaciele</c:v>
                </c:pt>
                <c:pt idx="5">
                  <c:v>wcześniejsze wizyty</c:v>
                </c:pt>
                <c:pt idx="6">
                  <c:v>inne</c:v>
                </c:pt>
              </c:strCache>
            </c:strRef>
          </c:cat>
          <c:val>
            <c:numRef>
              <c:f>Arkusz1!$B$126:$B$132</c:f>
              <c:numCache>
                <c:formatCode>0%</c:formatCode>
                <c:ptCount val="7"/>
                <c:pt idx="0">
                  <c:v>0.2</c:v>
                </c:pt>
                <c:pt idx="1">
                  <c:v>8.0000000000000043E-2</c:v>
                </c:pt>
                <c:pt idx="2">
                  <c:v>0.21000000000000021</c:v>
                </c:pt>
                <c:pt idx="3">
                  <c:v>6.0000000000000032E-2</c:v>
                </c:pt>
                <c:pt idx="4">
                  <c:v>0.26</c:v>
                </c:pt>
                <c:pt idx="5">
                  <c:v>0.19</c:v>
                </c:pt>
                <c:pt idx="6">
                  <c:v>1.0000000000000005E-2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07741322928537E-2"/>
          <c:y val="3.0492082581679798E-2"/>
          <c:w val="0.80584517354143081"/>
          <c:h val="0.71616445068038703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Arkusz1!$A$138:$A$140</c:f>
              <c:strCache>
                <c:ptCount val="3"/>
                <c:pt idx="0">
                  <c:v>Częstochowa</c:v>
                </c:pt>
                <c:pt idx="1">
                  <c:v>Kraków</c:v>
                </c:pt>
                <c:pt idx="2">
                  <c:v>inne</c:v>
                </c:pt>
              </c:strCache>
            </c:strRef>
          </c:cat>
          <c:val>
            <c:numRef>
              <c:f>Arkusz1!$B$138:$B$140</c:f>
              <c:numCache>
                <c:formatCode>0%</c:formatCode>
                <c:ptCount val="3"/>
                <c:pt idx="0">
                  <c:v>0.83000000000000063</c:v>
                </c:pt>
                <c:pt idx="1">
                  <c:v>0.12000000000000002</c:v>
                </c:pt>
                <c:pt idx="2">
                  <c:v>0.05</c:v>
                </c:pt>
              </c:numCache>
            </c:numRef>
          </c:val>
        </c:ser>
        <c:dLbls/>
      </c:pie3DChart>
    </c:plotArea>
    <c:legend>
      <c:legendPos val="b"/>
      <c:layout>
        <c:manualLayout>
          <c:xMode val="edge"/>
          <c:yMode val="edge"/>
          <c:x val="0"/>
          <c:y val="0.92259410096150929"/>
          <c:w val="0.97947694513225447"/>
          <c:h val="5.8121048124054615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Arkusz1!$A$143:$A$148</c:f>
              <c:strCache>
                <c:ptCount val="6"/>
                <c:pt idx="0">
                  <c:v>Coimbra</c:v>
                </c:pt>
                <c:pt idx="1">
                  <c:v>Fátima</c:v>
                </c:pt>
                <c:pt idx="2">
                  <c:v>Leiria</c:v>
                </c:pt>
                <c:pt idx="3">
                  <c:v>Lizbona</c:v>
                </c:pt>
                <c:pt idx="4">
                  <c:v>Nazaré</c:v>
                </c:pt>
                <c:pt idx="5">
                  <c:v>inne</c:v>
                </c:pt>
              </c:strCache>
            </c:strRef>
          </c:cat>
          <c:val>
            <c:numRef>
              <c:f>Arkusz1!$B$143:$B$148</c:f>
              <c:numCache>
                <c:formatCode>0%</c:formatCode>
                <c:ptCount val="6"/>
                <c:pt idx="0">
                  <c:v>2.0000000000000011E-2</c:v>
                </c:pt>
                <c:pt idx="1">
                  <c:v>0.7400000000000011</c:v>
                </c:pt>
                <c:pt idx="2">
                  <c:v>3.0000000000000002E-2</c:v>
                </c:pt>
                <c:pt idx="3">
                  <c:v>0.12000000000000002</c:v>
                </c:pt>
                <c:pt idx="4">
                  <c:v>1.0000000000000005E-2</c:v>
                </c:pt>
                <c:pt idx="5">
                  <c:v>8.0000000000000043E-2</c:v>
                </c:pt>
              </c:numCache>
            </c:numRef>
          </c:val>
        </c:ser>
        <c:dLbls/>
      </c:pie3DChart>
    </c:plotArea>
    <c:legend>
      <c:legendPos val="b"/>
      <c:layout>
        <c:manualLayout>
          <c:xMode val="edge"/>
          <c:yMode val="edge"/>
          <c:x val="1.7802821780034794E-2"/>
          <c:y val="0.85831126458005591"/>
          <c:w val="0.98219717821996411"/>
          <c:h val="0.12240388450550808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1360322836462287E-2"/>
          <c:y val="2.8128043311446773E-2"/>
          <c:w val="0.79012808314860583"/>
          <c:h val="0.71199644267894524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Arkusz1!$A$152:$A$155</c:f>
              <c:strCache>
                <c:ptCount val="4"/>
                <c:pt idx="0">
                  <c:v>Hotel</c:v>
                </c:pt>
                <c:pt idx="1">
                  <c:v>Pensjonat</c:v>
                </c:pt>
                <c:pt idx="2">
                  <c:v>Dom Pielgrzyma</c:v>
                </c:pt>
                <c:pt idx="3">
                  <c:v>Schronisko</c:v>
                </c:pt>
              </c:strCache>
            </c:strRef>
          </c:cat>
          <c:val>
            <c:numRef>
              <c:f>Arkusz1!$B$152:$B$155</c:f>
              <c:numCache>
                <c:formatCode>0%</c:formatCode>
                <c:ptCount val="4"/>
                <c:pt idx="0">
                  <c:v>0.61000000000000065</c:v>
                </c:pt>
                <c:pt idx="1">
                  <c:v>2.0000000000000011E-2</c:v>
                </c:pt>
                <c:pt idx="2">
                  <c:v>0.33000000000000063</c:v>
                </c:pt>
                <c:pt idx="3">
                  <c:v>4.0000000000000022E-2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Arkusz1!$A$159:$A$163</c:f>
              <c:strCache>
                <c:ptCount val="5"/>
                <c:pt idx="0">
                  <c:v>Hotel</c:v>
                </c:pt>
                <c:pt idx="1">
                  <c:v>Pensjonat</c:v>
                </c:pt>
                <c:pt idx="2">
                  <c:v>Dom pielgrzyma</c:v>
                </c:pt>
                <c:pt idx="3">
                  <c:v>Camping</c:v>
                </c:pt>
                <c:pt idx="4">
                  <c:v>inne</c:v>
                </c:pt>
              </c:strCache>
            </c:strRef>
          </c:cat>
          <c:val>
            <c:numRef>
              <c:f>Arkusz1!$B$159:$B$163</c:f>
              <c:numCache>
                <c:formatCode>0%</c:formatCode>
                <c:ptCount val="5"/>
                <c:pt idx="0">
                  <c:v>0.63000000000000111</c:v>
                </c:pt>
                <c:pt idx="1">
                  <c:v>0.11</c:v>
                </c:pt>
                <c:pt idx="2">
                  <c:v>3.0000000000000002E-2</c:v>
                </c:pt>
                <c:pt idx="3">
                  <c:v>0.14000000000000001</c:v>
                </c:pt>
                <c:pt idx="4">
                  <c:v>8.0000000000000043E-2</c:v>
                </c:pt>
              </c:numCache>
            </c:numRef>
          </c:val>
        </c:ser>
        <c:dLbls/>
      </c:pie3DChart>
    </c:plotArea>
    <c:legend>
      <c:legendPos val="b"/>
      <c:layout>
        <c:manualLayout>
          <c:xMode val="edge"/>
          <c:yMode val="edge"/>
          <c:x val="1.095975503062117E-2"/>
          <c:y val="0.88850503062117403"/>
          <c:w val="0.97808048993875751"/>
          <c:h val="8.3717191601050026E-2"/>
        </c:manualLayout>
      </c:layout>
      <c:txPr>
        <a:bodyPr/>
        <a:lstStyle/>
        <a:p>
          <a:pPr>
            <a:defRPr sz="1250"/>
          </a:pPr>
          <a:endParaRPr lang="pl-PL"/>
        </a:p>
      </c:txPr>
    </c:legend>
    <c:plotVisOnly val="1"/>
    <c:dispBlanksAs val="zero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Arkusz1!$A$167:$A$171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Arkusz1!$B$167:$B$171</c:f>
              <c:numCache>
                <c:formatCode>0%</c:formatCode>
                <c:ptCount val="5"/>
                <c:pt idx="0">
                  <c:v>1.0000000000000005E-2</c:v>
                </c:pt>
                <c:pt idx="1">
                  <c:v>0</c:v>
                </c:pt>
                <c:pt idx="2">
                  <c:v>0.24000000000000021</c:v>
                </c:pt>
                <c:pt idx="3">
                  <c:v>0.53</c:v>
                </c:pt>
                <c:pt idx="4">
                  <c:v>0.22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Arkusz1!$A$5:$A$6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Arkusz1!$B$5:$B$6</c:f>
              <c:numCache>
                <c:formatCode>0%</c:formatCode>
                <c:ptCount val="2"/>
                <c:pt idx="0">
                  <c:v>0.31000000000000055</c:v>
                </c:pt>
                <c:pt idx="1">
                  <c:v>0.59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"/>
          <c:y val="6.249987345898352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Arkusz1!$A$173:$A$177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Arkusz1!$B$173:$B$177</c:f>
              <c:numCache>
                <c:formatCode>0%</c:formatCode>
                <c:ptCount val="5"/>
                <c:pt idx="0">
                  <c:v>3.0000000000000002E-2</c:v>
                </c:pt>
                <c:pt idx="1">
                  <c:v>3.0000000000000002E-2</c:v>
                </c:pt>
                <c:pt idx="2">
                  <c:v>0.15000000000000024</c:v>
                </c:pt>
                <c:pt idx="3">
                  <c:v>0.55000000000000004</c:v>
                </c:pt>
                <c:pt idx="4">
                  <c:v>0.25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Arkusz1!$A$181:$A$185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Arkusz1!$B$181:$B$185</c:f>
              <c:numCache>
                <c:formatCode>0%</c:formatCode>
                <c:ptCount val="5"/>
                <c:pt idx="0">
                  <c:v>2.0000000000000011E-2</c:v>
                </c:pt>
                <c:pt idx="1">
                  <c:v>2.0000000000000011E-2</c:v>
                </c:pt>
                <c:pt idx="2">
                  <c:v>0.15000000000000024</c:v>
                </c:pt>
                <c:pt idx="3">
                  <c:v>0.53</c:v>
                </c:pt>
                <c:pt idx="4">
                  <c:v>0.28000000000000008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4.642916436362006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Arkusz1!$A$188:$A$192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Arkusz1!$B$188:$B$192</c:f>
              <c:numCache>
                <c:formatCode>0%</c:formatCode>
                <c:ptCount val="5"/>
                <c:pt idx="0">
                  <c:v>1.0000000000000005E-2</c:v>
                </c:pt>
                <c:pt idx="1">
                  <c:v>2.0000000000000011E-2</c:v>
                </c:pt>
                <c:pt idx="2">
                  <c:v>0.2</c:v>
                </c:pt>
                <c:pt idx="3">
                  <c:v>0.54</c:v>
                </c:pt>
                <c:pt idx="4">
                  <c:v>0.23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Arkusz1!$A$213:$A$217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Arkusz1!$B$213:$B$217</c:f>
              <c:numCache>
                <c:formatCode>0%</c:formatCode>
                <c:ptCount val="5"/>
                <c:pt idx="0">
                  <c:v>3.0000000000000002E-2</c:v>
                </c:pt>
                <c:pt idx="1">
                  <c:v>3.0000000000000002E-2</c:v>
                </c:pt>
                <c:pt idx="2">
                  <c:v>0.27</c:v>
                </c:pt>
                <c:pt idx="3">
                  <c:v>0.44</c:v>
                </c:pt>
                <c:pt idx="4">
                  <c:v>0.23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3.0358455268256788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Arkusz1!$A$219:$A$223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Arkusz1!$B$219:$B$223</c:f>
              <c:numCache>
                <c:formatCode>0%</c:formatCode>
                <c:ptCount val="5"/>
                <c:pt idx="0">
                  <c:v>0</c:v>
                </c:pt>
                <c:pt idx="1">
                  <c:v>1.0000000000000005E-2</c:v>
                </c:pt>
                <c:pt idx="2">
                  <c:v>8.0000000000000043E-2</c:v>
                </c:pt>
                <c:pt idx="3">
                  <c:v>0.59</c:v>
                </c:pt>
                <c:pt idx="4">
                  <c:v>0.32000000000000056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07741322928537E-2"/>
          <c:y val="6.6214864621358907E-2"/>
          <c:w val="0.80584517354143048"/>
          <c:h val="0.67630605513948983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Przedsiębiorcy!$A$2:$A$6</c:f>
              <c:strCache>
                <c:ptCount val="5"/>
                <c:pt idx="0">
                  <c:v>0 do 2</c:v>
                </c:pt>
                <c:pt idx="1">
                  <c:v>od 3 do 5</c:v>
                </c:pt>
                <c:pt idx="2">
                  <c:v>od 6 do 10</c:v>
                </c:pt>
                <c:pt idx="3">
                  <c:v>od 11 do 20</c:v>
                </c:pt>
                <c:pt idx="4">
                  <c:v>powyżej 20</c:v>
                </c:pt>
              </c:strCache>
            </c:strRef>
          </c:cat>
          <c:val>
            <c:numRef>
              <c:f>Przedsiębiorcy!$B$2:$B$6</c:f>
              <c:numCache>
                <c:formatCode>0%</c:formatCode>
                <c:ptCount val="5"/>
                <c:pt idx="0">
                  <c:v>0.27</c:v>
                </c:pt>
                <c:pt idx="1">
                  <c:v>0.27</c:v>
                </c:pt>
                <c:pt idx="2">
                  <c:v>0.2</c:v>
                </c:pt>
                <c:pt idx="3">
                  <c:v>0.13</c:v>
                </c:pt>
                <c:pt idx="4">
                  <c:v>0.13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Przedsiębiorcy!$A$8:$A$14</c:f>
              <c:strCache>
                <c:ptCount val="7"/>
                <c:pt idx="0">
                  <c:v>do 4</c:v>
                </c:pt>
                <c:pt idx="1">
                  <c:v>od 5 do 9</c:v>
                </c:pt>
                <c:pt idx="2">
                  <c:v>od 10 do 14</c:v>
                </c:pt>
                <c:pt idx="3">
                  <c:v>od 15 d0 19</c:v>
                </c:pt>
                <c:pt idx="4">
                  <c:v>od 20 do 24</c:v>
                </c:pt>
                <c:pt idx="5">
                  <c:v>od 25 do 29</c:v>
                </c:pt>
                <c:pt idx="6">
                  <c:v>powyżej 30</c:v>
                </c:pt>
              </c:strCache>
            </c:strRef>
          </c:cat>
          <c:val>
            <c:numRef>
              <c:f>Przedsiębiorcy!$B$8:$B$14</c:f>
              <c:numCache>
                <c:formatCode>0%</c:formatCode>
                <c:ptCount val="7"/>
                <c:pt idx="0">
                  <c:v>0.19</c:v>
                </c:pt>
                <c:pt idx="1">
                  <c:v>0.33000000000000057</c:v>
                </c:pt>
                <c:pt idx="2">
                  <c:v>0.18000000000000022</c:v>
                </c:pt>
                <c:pt idx="3">
                  <c:v>9.0000000000000024E-2</c:v>
                </c:pt>
                <c:pt idx="4">
                  <c:v>7.0000000000000021E-2</c:v>
                </c:pt>
                <c:pt idx="5">
                  <c:v>0.05</c:v>
                </c:pt>
                <c:pt idx="6">
                  <c:v>9.0000000000000024E-2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Przedsiębiorcy!$A$20:$A$21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Przedsiębiorcy!$B$20:$B$21</c:f>
              <c:numCache>
                <c:formatCode>0%</c:formatCode>
                <c:ptCount val="2"/>
                <c:pt idx="0">
                  <c:v>0.87000000000000088</c:v>
                </c:pt>
                <c:pt idx="1">
                  <c:v>0.13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4.6429164363620073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Przedsiębiorcy!$A$24:$A$25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Przedsiębiorcy!$B$24:$B$25</c:f>
              <c:numCache>
                <c:formatCode>0%</c:formatCode>
                <c:ptCount val="2"/>
                <c:pt idx="0">
                  <c:v>0.85000000000000064</c:v>
                </c:pt>
                <c:pt idx="1">
                  <c:v>0.15000000000000022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Przedsiębiorcy!$A$35:$A$38</c:f>
              <c:strCache>
                <c:ptCount val="4"/>
                <c:pt idx="0">
                  <c:v>brak</c:v>
                </c:pt>
                <c:pt idx="1">
                  <c:v>mało</c:v>
                </c:pt>
                <c:pt idx="2">
                  <c:v>umiarkowanie</c:v>
                </c:pt>
                <c:pt idx="3">
                  <c:v>dużo</c:v>
                </c:pt>
              </c:strCache>
            </c:strRef>
          </c:cat>
          <c:val>
            <c:numRef>
              <c:f>Przedsiębiorcy!$B$35:$B$38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0.33000000000000057</c:v>
                </c:pt>
                <c:pt idx="2">
                  <c:v>0.53</c:v>
                </c:pt>
                <c:pt idx="3">
                  <c:v>7.0000000000000021E-2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Arkusz1!$A$22:$A$23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Arkusz1!$B$22:$B$23</c:f>
              <c:numCache>
                <c:formatCode>0%</c:formatCode>
                <c:ptCount val="2"/>
                <c:pt idx="0">
                  <c:v>0.61000000000000065</c:v>
                </c:pt>
                <c:pt idx="1">
                  <c:v>0.49000000000000032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64E-2"/>
          <c:y val="6.571401527805616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Przedsiębiorcy!$A$41:$A$44</c:f>
              <c:strCache>
                <c:ptCount val="4"/>
                <c:pt idx="0">
                  <c:v>brak</c:v>
                </c:pt>
                <c:pt idx="1">
                  <c:v>mało</c:v>
                </c:pt>
                <c:pt idx="2">
                  <c:v>umiarkowanie</c:v>
                </c:pt>
                <c:pt idx="3">
                  <c:v>dużo</c:v>
                </c:pt>
              </c:strCache>
            </c:strRef>
          </c:cat>
          <c:val>
            <c:numRef>
              <c:f>Przedsiębiorcy!$B$41:$B$44</c:f>
              <c:numCache>
                <c:formatCode>0%</c:formatCode>
                <c:ptCount val="4"/>
                <c:pt idx="0">
                  <c:v>0.17</c:v>
                </c:pt>
                <c:pt idx="1">
                  <c:v>0.44</c:v>
                </c:pt>
                <c:pt idx="2">
                  <c:v>0.32000000000000051</c:v>
                </c:pt>
                <c:pt idx="3">
                  <c:v>7.0000000000000021E-2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2.1635379343733531E-2"/>
          <c:y val="7.8594625347481635E-3"/>
          <c:w val="0.80584517354142948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Przedsiębiorcy!$A$52:$A$59</c:f>
              <c:strCache>
                <c:ptCount val="8"/>
                <c:pt idx="0">
                  <c:v>Recepcja</c:v>
                </c:pt>
                <c:pt idx="1">
                  <c:v>Restauracja</c:v>
                </c:pt>
                <c:pt idx="2">
                  <c:v>Zakwaterowanie</c:v>
                </c:pt>
                <c:pt idx="3">
                  <c:v>Dyrekcja/administracja</c:v>
                </c:pt>
                <c:pt idx="4">
                  <c:v>Kuchnia</c:v>
                </c:pt>
                <c:pt idx="5">
                  <c:v>Sprzątanie</c:v>
                </c:pt>
                <c:pt idx="6">
                  <c:v>Informacja Turystyczna</c:v>
                </c:pt>
                <c:pt idx="7">
                  <c:v>inne</c:v>
                </c:pt>
              </c:strCache>
            </c:strRef>
          </c:cat>
          <c:val>
            <c:numRef>
              <c:f>Przedsiębiorcy!$B$52:$B$59</c:f>
              <c:numCache>
                <c:formatCode>0%</c:formatCode>
                <c:ptCount val="8"/>
                <c:pt idx="0">
                  <c:v>0.23</c:v>
                </c:pt>
                <c:pt idx="1">
                  <c:v>0.05</c:v>
                </c:pt>
                <c:pt idx="2">
                  <c:v>0</c:v>
                </c:pt>
                <c:pt idx="3">
                  <c:v>0.05</c:v>
                </c:pt>
                <c:pt idx="4">
                  <c:v>0.43000000000000038</c:v>
                </c:pt>
                <c:pt idx="5">
                  <c:v>0.05</c:v>
                </c:pt>
                <c:pt idx="6">
                  <c:v>0.14000000000000001</c:v>
                </c:pt>
                <c:pt idx="7">
                  <c:v>0.05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9412758008548225"/>
          <c:y val="1.2856567276290668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Przedsiębiorcy!$B$62:$B$69</c:f>
              <c:strCache>
                <c:ptCount val="8"/>
                <c:pt idx="0">
                  <c:v>Recepcja</c:v>
                </c:pt>
                <c:pt idx="1">
                  <c:v>Restauracja</c:v>
                </c:pt>
                <c:pt idx="2">
                  <c:v>Zakwaterowanie</c:v>
                </c:pt>
                <c:pt idx="3">
                  <c:v>Dyrekcja/administracja</c:v>
                </c:pt>
                <c:pt idx="4">
                  <c:v>Kuchnia</c:v>
                </c:pt>
                <c:pt idx="5">
                  <c:v>Sprzątanie</c:v>
                </c:pt>
                <c:pt idx="6">
                  <c:v>Informacja Turystyczna</c:v>
                </c:pt>
                <c:pt idx="7">
                  <c:v>inne</c:v>
                </c:pt>
              </c:strCache>
            </c:strRef>
          </c:cat>
          <c:val>
            <c:numRef>
              <c:f>Przedsiębiorcy!$C$62:$C$69</c:f>
              <c:numCache>
                <c:formatCode>0%</c:formatCode>
                <c:ptCount val="8"/>
                <c:pt idx="0">
                  <c:v>0.16</c:v>
                </c:pt>
                <c:pt idx="1">
                  <c:v>0.16</c:v>
                </c:pt>
                <c:pt idx="2">
                  <c:v>0.16</c:v>
                </c:pt>
                <c:pt idx="3">
                  <c:v>0.1</c:v>
                </c:pt>
                <c:pt idx="4">
                  <c:v>0.21000000000000021</c:v>
                </c:pt>
                <c:pt idx="5">
                  <c:v>6.0000000000000032E-2</c:v>
                </c:pt>
                <c:pt idx="6">
                  <c:v>0.13</c:v>
                </c:pt>
                <c:pt idx="7">
                  <c:v>2.0000000000000011E-2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3038432025202928E-2"/>
          <c:w val="1"/>
          <c:h val="0.41648799075137038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Przedsiębiorcy!$A$72:$A$79</c:f>
              <c:strCache>
                <c:ptCount val="8"/>
                <c:pt idx="0">
                  <c:v>wykształcenie podstawowe</c:v>
                </c:pt>
                <c:pt idx="1">
                  <c:v>gimnazjalne</c:v>
                </c:pt>
                <c:pt idx="2">
                  <c:v>średnie</c:v>
                </c:pt>
                <c:pt idx="3">
                  <c:v>zawodowe</c:v>
                </c:pt>
                <c:pt idx="4">
                  <c:v>technik</c:v>
                </c:pt>
                <c:pt idx="5">
                  <c:v>lic./inż.</c:v>
                </c:pt>
                <c:pt idx="6">
                  <c:v>mgr</c:v>
                </c:pt>
                <c:pt idx="7">
                  <c:v>dr</c:v>
                </c:pt>
              </c:strCache>
            </c:strRef>
          </c:cat>
          <c:val>
            <c:numRef>
              <c:f>Przedsiębiorcy!$B$72:$B$79</c:f>
              <c:numCache>
                <c:formatCode>0%</c:formatCode>
                <c:ptCount val="8"/>
                <c:pt idx="0">
                  <c:v>2.0000000000000011E-2</c:v>
                </c:pt>
                <c:pt idx="1">
                  <c:v>0</c:v>
                </c:pt>
                <c:pt idx="2">
                  <c:v>0.17</c:v>
                </c:pt>
                <c:pt idx="3">
                  <c:v>0.2</c:v>
                </c:pt>
                <c:pt idx="4">
                  <c:v>0.12000000000000002</c:v>
                </c:pt>
                <c:pt idx="5">
                  <c:v>1.0000000000000005E-2</c:v>
                </c:pt>
                <c:pt idx="6">
                  <c:v>0.46</c:v>
                </c:pt>
                <c:pt idx="7">
                  <c:v>2.0000000000000011E-2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9357584229701207E-2"/>
          <c:y val="6.8119560001700719E-2"/>
          <c:w val="0.89071138299385799"/>
          <c:h val="0.4297720135813942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Przedsiębiorcy!$A$82:$A$88</c:f>
              <c:strCache>
                <c:ptCount val="7"/>
                <c:pt idx="0">
                  <c:v>6 klas</c:v>
                </c:pt>
                <c:pt idx="1">
                  <c:v>9 klas</c:v>
                </c:pt>
                <c:pt idx="2">
                  <c:v>12 klas</c:v>
                </c:pt>
                <c:pt idx="3">
                  <c:v>profesjonalny kurs</c:v>
                </c:pt>
                <c:pt idx="4">
                  <c:v>techniczny kurs specjalizacyjny</c:v>
                </c:pt>
                <c:pt idx="5">
                  <c:v>lic./inż..</c:v>
                </c:pt>
                <c:pt idx="6">
                  <c:v>mgr</c:v>
                </c:pt>
              </c:strCache>
            </c:strRef>
          </c:cat>
          <c:val>
            <c:numRef>
              <c:f>Przedsiębiorcy!$B$82:$B$88</c:f>
              <c:numCache>
                <c:formatCode>0%</c:formatCode>
                <c:ptCount val="7"/>
                <c:pt idx="0">
                  <c:v>0.29000000000000031</c:v>
                </c:pt>
                <c:pt idx="1">
                  <c:v>0.24000000000000021</c:v>
                </c:pt>
                <c:pt idx="2">
                  <c:v>0.2</c:v>
                </c:pt>
                <c:pt idx="3">
                  <c:v>0.13</c:v>
                </c:pt>
                <c:pt idx="4">
                  <c:v>2.0000000000000011E-2</c:v>
                </c:pt>
                <c:pt idx="5">
                  <c:v>0.11</c:v>
                </c:pt>
                <c:pt idx="6">
                  <c:v>1.0000000000000005E-2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Przedsiębiorcy!$A$91:$A$92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Przedsiębiorcy!$B$91:$B$92</c:f>
              <c:numCache>
                <c:formatCode>0%</c:formatCode>
                <c:ptCount val="2"/>
                <c:pt idx="0">
                  <c:v>0.73000000000000065</c:v>
                </c:pt>
                <c:pt idx="1">
                  <c:v>0.27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Przedsiębiorcy!$A$95:$A$97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ZAWSZE</c:v>
                </c:pt>
              </c:strCache>
            </c:strRef>
          </c:cat>
          <c:val>
            <c:numRef>
              <c:f>Przedsiębiorcy!$B$95:$B$97</c:f>
              <c:numCache>
                <c:formatCode>0%</c:formatCode>
                <c:ptCount val="3"/>
                <c:pt idx="0">
                  <c:v>0.46</c:v>
                </c:pt>
                <c:pt idx="1">
                  <c:v>0.1</c:v>
                </c:pt>
                <c:pt idx="2">
                  <c:v>0.44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Przedsiębiorcy!$A$104:$A$108</c:f>
              <c:strCache>
                <c:ptCount val="5"/>
                <c:pt idx="0">
                  <c:v>0-20%</c:v>
                </c:pt>
                <c:pt idx="1">
                  <c:v>21-40%</c:v>
                </c:pt>
                <c:pt idx="2">
                  <c:v>41-60%</c:v>
                </c:pt>
                <c:pt idx="3">
                  <c:v>61-80%</c:v>
                </c:pt>
                <c:pt idx="4">
                  <c:v>81-100%</c:v>
                </c:pt>
              </c:strCache>
            </c:strRef>
          </c:cat>
          <c:val>
            <c:numRef>
              <c:f>Przedsiębiorcy!$B$104:$B$108</c:f>
              <c:numCache>
                <c:formatCode>0%</c:formatCode>
                <c:ptCount val="5"/>
                <c:pt idx="0">
                  <c:v>0.33000000000000057</c:v>
                </c:pt>
                <c:pt idx="1">
                  <c:v>0.33000000000000057</c:v>
                </c:pt>
                <c:pt idx="2">
                  <c:v>0.27</c:v>
                </c:pt>
                <c:pt idx="3">
                  <c:v>0</c:v>
                </c:pt>
                <c:pt idx="4">
                  <c:v>7.0000000000000021E-2</c:v>
                </c:pt>
              </c:numCache>
            </c:numRef>
          </c:val>
        </c:ser>
        <c:dLbls/>
      </c:pie3DChart>
    </c:plotArea>
    <c:legend>
      <c:legendPos val="b"/>
      <c:layout>
        <c:manualLayout>
          <c:xMode val="edge"/>
          <c:yMode val="edge"/>
          <c:x val="1.6014873140857441E-3"/>
          <c:y val="0.88850503062117392"/>
          <c:w val="0.99401924759405069"/>
          <c:h val="8.3717191601050026E-2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zero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4.6429164363620073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Przedsiębiorcy!$A$111:$A$115</c:f>
              <c:strCache>
                <c:ptCount val="5"/>
                <c:pt idx="0">
                  <c:v>0-20%</c:v>
                </c:pt>
                <c:pt idx="1">
                  <c:v>21-40%</c:v>
                </c:pt>
                <c:pt idx="2">
                  <c:v>41-60%</c:v>
                </c:pt>
                <c:pt idx="3">
                  <c:v>61-80%</c:v>
                </c:pt>
                <c:pt idx="4">
                  <c:v>81-100%</c:v>
                </c:pt>
              </c:strCache>
            </c:strRef>
          </c:cat>
          <c:val>
            <c:numRef>
              <c:f>Przedsiębiorcy!$B$111:$B$115</c:f>
              <c:numCache>
                <c:formatCode>0%</c:formatCode>
                <c:ptCount val="5"/>
                <c:pt idx="0">
                  <c:v>0.37000000000000038</c:v>
                </c:pt>
                <c:pt idx="1">
                  <c:v>0.27</c:v>
                </c:pt>
                <c:pt idx="2">
                  <c:v>0.27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650766746497937"/>
          <c:y val="7.8594625347481618E-3"/>
          <c:w val="0.80584517354142948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Przedsiębiorcy!$A$119:$A$126</c:f>
              <c:strCache>
                <c:ptCount val="8"/>
                <c:pt idx="0">
                  <c:v>Obsługa Klienta</c:v>
                </c:pt>
                <c:pt idx="1">
                  <c:v>Kultura os. Pracowników</c:v>
                </c:pt>
                <c:pt idx="2">
                  <c:v>Języki obce</c:v>
                </c:pt>
                <c:pt idx="3">
                  <c:v>Know How</c:v>
                </c:pt>
                <c:pt idx="4">
                  <c:v>IT</c:v>
                </c:pt>
                <c:pt idx="5">
                  <c:v>Informacja turystyczna</c:v>
                </c:pt>
                <c:pt idx="6">
                  <c:v>Recepcja i obsługa</c:v>
                </c:pt>
                <c:pt idx="7">
                  <c:v>inne</c:v>
                </c:pt>
              </c:strCache>
            </c:strRef>
          </c:cat>
          <c:val>
            <c:numRef>
              <c:f>Przedsiębiorcy!$B$119:$B$126</c:f>
              <c:numCache>
                <c:formatCode>0%</c:formatCode>
                <c:ptCount val="8"/>
                <c:pt idx="0">
                  <c:v>0.25</c:v>
                </c:pt>
                <c:pt idx="1">
                  <c:v>9.0000000000000024E-2</c:v>
                </c:pt>
                <c:pt idx="2">
                  <c:v>0.25</c:v>
                </c:pt>
                <c:pt idx="3">
                  <c:v>0.12000000000000002</c:v>
                </c:pt>
                <c:pt idx="4">
                  <c:v>0.18000000000000019</c:v>
                </c:pt>
                <c:pt idx="5">
                  <c:v>0.1</c:v>
                </c:pt>
                <c:pt idx="6">
                  <c:v>1.0000000000000005E-2</c:v>
                </c:pt>
                <c:pt idx="7">
                  <c:v>0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3.0358455268256788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Arkusz1!$A$26:$A$27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Arkusz1!$B$26:$B$27</c:f>
              <c:numCache>
                <c:formatCode>0%</c:formatCode>
                <c:ptCount val="2"/>
                <c:pt idx="0">
                  <c:v>0.72000000000000064</c:v>
                </c:pt>
                <c:pt idx="1">
                  <c:v>0.28000000000000008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481E-2"/>
          <c:y val="0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Przedsiębiorcy!$A$128:$A$135</c:f>
              <c:strCache>
                <c:ptCount val="8"/>
                <c:pt idx="0">
                  <c:v>Obsługa Klienta</c:v>
                </c:pt>
                <c:pt idx="1">
                  <c:v>Kultura os. Pracowników</c:v>
                </c:pt>
                <c:pt idx="2">
                  <c:v>Języki obce</c:v>
                </c:pt>
                <c:pt idx="3">
                  <c:v>Know How</c:v>
                </c:pt>
                <c:pt idx="4">
                  <c:v>IT</c:v>
                </c:pt>
                <c:pt idx="5">
                  <c:v>Informacja turystyczna</c:v>
                </c:pt>
                <c:pt idx="6">
                  <c:v>Recepcja i obsługa</c:v>
                </c:pt>
                <c:pt idx="7">
                  <c:v>inne</c:v>
                </c:pt>
              </c:strCache>
            </c:strRef>
          </c:cat>
          <c:val>
            <c:numRef>
              <c:f>Przedsiębiorcy!$B$128:$B$135</c:f>
              <c:numCache>
                <c:formatCode>0%</c:formatCode>
                <c:ptCount val="8"/>
                <c:pt idx="0">
                  <c:v>8.0000000000000043E-2</c:v>
                </c:pt>
                <c:pt idx="1">
                  <c:v>7.0000000000000021E-2</c:v>
                </c:pt>
                <c:pt idx="2">
                  <c:v>0.11</c:v>
                </c:pt>
                <c:pt idx="3">
                  <c:v>8.0000000000000043E-2</c:v>
                </c:pt>
                <c:pt idx="4">
                  <c:v>9.0000000000000024E-2</c:v>
                </c:pt>
                <c:pt idx="5">
                  <c:v>6.0000000000000032E-2</c:v>
                </c:pt>
                <c:pt idx="6">
                  <c:v>0.5</c:v>
                </c:pt>
                <c:pt idx="7">
                  <c:v>1.0000000000000005E-2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Przedsiębiorcy!$A$138:$A$139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Przedsiębiorcy!$B$138:$B$139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64E-2"/>
          <c:y val="9.7855433468783018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Przedsiębiorcy!$A$141:$A$142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Przedsiębiorcy!$B$141:$B$142</c:f>
              <c:numCache>
                <c:formatCode>0%</c:formatCode>
                <c:ptCount val="2"/>
                <c:pt idx="0">
                  <c:v>0.49000000000000032</c:v>
                </c:pt>
                <c:pt idx="1">
                  <c:v>0.51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Przedsiębiorcy!$A$150:$A$151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Przedsiębiorcy!$B$150:$B$151</c:f>
              <c:numCache>
                <c:formatCode>0%</c:formatCode>
                <c:ptCount val="2"/>
                <c:pt idx="0">
                  <c:v>0.87000000000000077</c:v>
                </c:pt>
                <c:pt idx="1">
                  <c:v>0.13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481E-2"/>
          <c:y val="7.857058255434683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Przedsiębiorcy!$A$155:$A$156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Przedsiębiorcy!$B$155:$B$156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0697086373208376E-2"/>
          <c:y val="0.12604016715562119"/>
          <c:w val="0.96930291362679233"/>
          <c:h val="0.41462530698850597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Przedsiębiorcy!$B$204:$B$211</c:f>
              <c:strCache>
                <c:ptCount val="8"/>
                <c:pt idx="0">
                  <c:v>Obsługa Klienta</c:v>
                </c:pt>
                <c:pt idx="1">
                  <c:v>Kultura osobista pracowników</c:v>
                </c:pt>
                <c:pt idx="2">
                  <c:v>Języki obce, jakie?</c:v>
                </c:pt>
                <c:pt idx="3">
                  <c:v>angielski</c:v>
                </c:pt>
                <c:pt idx="4">
                  <c:v>Know-how</c:v>
                </c:pt>
                <c:pt idx="5">
                  <c:v>IT</c:v>
                </c:pt>
                <c:pt idx="6">
                  <c:v>Informacja Turystyczna</c:v>
                </c:pt>
                <c:pt idx="7">
                  <c:v>inne</c:v>
                </c:pt>
              </c:strCache>
            </c:strRef>
          </c:cat>
          <c:val>
            <c:numRef>
              <c:f>Przedsiębiorcy!$C$204:$C$211</c:f>
              <c:numCache>
                <c:formatCode>0%</c:formatCode>
                <c:ptCount val="8"/>
                <c:pt idx="0">
                  <c:v>0.37000000000000038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0.21000000000000019</c:v>
                </c:pt>
                <c:pt idx="5">
                  <c:v>0.05</c:v>
                </c:pt>
                <c:pt idx="6">
                  <c:v>0.05</c:v>
                </c:pt>
                <c:pt idx="7">
                  <c:v>0.17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3162781203802768"/>
          <c:y val="7.2966587097675534E-2"/>
          <c:w val="0.78701931700799777"/>
          <c:h val="0.4429871980984432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Przedsiębiorcy!$B$214:$B$219</c:f>
              <c:strCache>
                <c:ptCount val="6"/>
                <c:pt idx="0">
                  <c:v> Kultura osobista</c:v>
                </c:pt>
                <c:pt idx="1">
                  <c:v> Języki obce</c:v>
                </c:pt>
                <c:pt idx="2">
                  <c:v>Know-how</c:v>
                </c:pt>
                <c:pt idx="3">
                  <c:v>Technologie informatyczne i komunikacyjne</c:v>
                </c:pt>
                <c:pt idx="4">
                  <c:v>Informacje turystyczne</c:v>
                </c:pt>
                <c:pt idx="5">
                  <c:v>inne</c:v>
                </c:pt>
              </c:strCache>
            </c:strRef>
          </c:cat>
          <c:val>
            <c:numRef>
              <c:f>Przedsiębiorcy!$C$214:$C$219</c:f>
              <c:numCache>
                <c:formatCode>0%</c:formatCode>
                <c:ptCount val="6"/>
                <c:pt idx="0">
                  <c:v>0.15000000000000019</c:v>
                </c:pt>
                <c:pt idx="1">
                  <c:v>0.21000000000000019</c:v>
                </c:pt>
                <c:pt idx="2">
                  <c:v>0.28000000000000008</c:v>
                </c:pt>
                <c:pt idx="3">
                  <c:v>0.15000000000000019</c:v>
                </c:pt>
                <c:pt idx="4">
                  <c:v>0.15000000000000019</c:v>
                </c:pt>
                <c:pt idx="5">
                  <c:v>6.0000000000000032E-2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Uczniowie!$A$2:$A$8</c:f>
              <c:strCache>
                <c:ptCount val="7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 i więcej</c:v>
                </c:pt>
              </c:strCache>
            </c:strRef>
          </c:cat>
          <c:val>
            <c:numRef>
              <c:f>Uczniowie!$B$2:$B$8</c:f>
              <c:numCache>
                <c:formatCode>0%</c:formatCode>
                <c:ptCount val="7"/>
                <c:pt idx="0">
                  <c:v>6.0000000000000032E-2</c:v>
                </c:pt>
                <c:pt idx="1">
                  <c:v>0.19</c:v>
                </c:pt>
                <c:pt idx="2">
                  <c:v>0.22</c:v>
                </c:pt>
                <c:pt idx="3">
                  <c:v>0.24000000000000016</c:v>
                </c:pt>
                <c:pt idx="4">
                  <c:v>0.18000000000000016</c:v>
                </c:pt>
                <c:pt idx="5">
                  <c:v>2.0000000000000011E-2</c:v>
                </c:pt>
                <c:pt idx="6">
                  <c:v>9.0000000000000024E-2</c:v>
                </c:pt>
              </c:numCache>
            </c:numRef>
          </c:val>
        </c:ser>
        <c:dLbls/>
      </c:pie3DChart>
    </c:plotArea>
    <c:legend>
      <c:legendPos val="b"/>
      <c:layout>
        <c:manualLayout>
          <c:xMode val="edge"/>
          <c:yMode val="edge"/>
          <c:x val="0"/>
          <c:y val="0.88850503062117359"/>
          <c:w val="0.98846587926509188"/>
          <c:h val="8.3717191601050012E-2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zero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6.571401527805616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Uczniowie!$A$11:$A$17</c:f>
              <c:strCache>
                <c:ptCount val="7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22 i więcej</c:v>
                </c:pt>
              </c:strCache>
            </c:strRef>
          </c:cat>
          <c:val>
            <c:numRef>
              <c:f>Uczniowie!$B$11:$B$17</c:f>
              <c:numCache>
                <c:formatCode>0%</c:formatCode>
                <c:ptCount val="7"/>
                <c:pt idx="0">
                  <c:v>0.15000000000000016</c:v>
                </c:pt>
                <c:pt idx="1">
                  <c:v>0.27</c:v>
                </c:pt>
                <c:pt idx="2">
                  <c:v>0.26</c:v>
                </c:pt>
                <c:pt idx="3">
                  <c:v>0.19</c:v>
                </c:pt>
                <c:pt idx="4">
                  <c:v>8.0000000000000043E-2</c:v>
                </c:pt>
                <c:pt idx="5">
                  <c:v>3.0000000000000002E-2</c:v>
                </c:pt>
                <c:pt idx="6">
                  <c:v>2.0000000000000011E-2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Uczniowie!$A$20:$A$23</c:f>
              <c:strCache>
                <c:ptCount val="4"/>
                <c:pt idx="0">
                  <c:v>Preferencje osobiste</c:v>
                </c:pt>
                <c:pt idx="1">
                  <c:v>Obowiązek szkolny</c:v>
                </c:pt>
                <c:pt idx="2">
                  <c:v>Łatwiejszy dostęp do rynku pracy</c:v>
                </c:pt>
                <c:pt idx="3">
                  <c:v>Inne</c:v>
                </c:pt>
              </c:strCache>
            </c:strRef>
          </c:cat>
          <c:val>
            <c:numRef>
              <c:f>Uczniowie!$B$20:$B$23</c:f>
              <c:numCache>
                <c:formatCode>0%</c:formatCode>
                <c:ptCount val="4"/>
                <c:pt idx="0">
                  <c:v>0.54</c:v>
                </c:pt>
                <c:pt idx="1">
                  <c:v>0.11</c:v>
                </c:pt>
                <c:pt idx="2">
                  <c:v>0.30000000000000032</c:v>
                </c:pt>
                <c:pt idx="3">
                  <c:v>0.05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2222475785780269"/>
          <c:y val="1.3736754943895124E-2"/>
          <c:w val="0.80584517354142948"/>
          <c:h val="0.80923541452079739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Arkusz1!$A$38:$A$43</c:f>
              <c:strCache>
                <c:ptCount val="6"/>
                <c:pt idx="0">
                  <c:v>Park Miniatur Sakralnych</c:v>
                </c:pt>
                <c:pt idx="1">
                  <c:v>Muzeum Produkcji Zapałek</c:v>
                </c:pt>
                <c:pt idx="2">
                  <c:v>Muzeum Monet i Medali Jana Pawła II</c:v>
                </c:pt>
                <c:pt idx="3">
                  <c:v>Galeria Jurajska</c:v>
                </c:pt>
                <c:pt idx="4">
                  <c:v>Zamek w Olsztynie</c:v>
                </c:pt>
                <c:pt idx="5">
                  <c:v>Aleja Najświętszej Maryi Panny</c:v>
                </c:pt>
              </c:strCache>
            </c:strRef>
          </c:cat>
          <c:val>
            <c:numRef>
              <c:f>Arkusz1!$B$38:$B$43</c:f>
              <c:numCache>
                <c:formatCode>0%</c:formatCode>
                <c:ptCount val="6"/>
                <c:pt idx="0">
                  <c:v>0.31000000000000055</c:v>
                </c:pt>
                <c:pt idx="1">
                  <c:v>0.22</c:v>
                </c:pt>
                <c:pt idx="2">
                  <c:v>6.0000000000000032E-2</c:v>
                </c:pt>
                <c:pt idx="3">
                  <c:v>0.15000000000000024</c:v>
                </c:pt>
                <c:pt idx="4">
                  <c:v>0.13</c:v>
                </c:pt>
                <c:pt idx="5">
                  <c:v>0.13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"/>
          <c:y val="0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Uczniowie!$A$26:$A$29</c:f>
              <c:strCache>
                <c:ptCount val="4"/>
                <c:pt idx="0">
                  <c:v>Preferencje osobiste</c:v>
                </c:pt>
                <c:pt idx="1">
                  <c:v>Obowiązek szkolny</c:v>
                </c:pt>
                <c:pt idx="2">
                  <c:v>Łatwiejszy dostęp do rynku pracy</c:v>
                </c:pt>
                <c:pt idx="3">
                  <c:v>Inne</c:v>
                </c:pt>
              </c:strCache>
            </c:strRef>
          </c:cat>
          <c:val>
            <c:numRef>
              <c:f>Uczniowie!$B$26:$B$29</c:f>
              <c:numCache>
                <c:formatCode>0%</c:formatCode>
                <c:ptCount val="4"/>
                <c:pt idx="0">
                  <c:v>0.41000000000000031</c:v>
                </c:pt>
                <c:pt idx="1">
                  <c:v>0.24000000000000016</c:v>
                </c:pt>
                <c:pt idx="2">
                  <c:v>0.35000000000000031</c:v>
                </c:pt>
                <c:pt idx="3">
                  <c:v>0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Uczniowie!$A$33:$A$34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Uczniowie!$B$33:$B$34</c:f>
              <c:numCache>
                <c:formatCode>0%</c:formatCode>
                <c:ptCount val="2"/>
                <c:pt idx="0">
                  <c:v>0.83000000000000063</c:v>
                </c:pt>
                <c:pt idx="1">
                  <c:v>0.17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4.3215022544547496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Uczniowie!$A$36:$A$37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Uczniowie!$B$36:$B$37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Uczniowie!$A$50:$A$54</c:f>
              <c:strCache>
                <c:ptCount val="5"/>
                <c:pt idx="0">
                  <c:v>2 tygodnie</c:v>
                </c:pt>
                <c:pt idx="1">
                  <c:v>1 miesiąc</c:v>
                </c:pt>
                <c:pt idx="2">
                  <c:v>2 miesiące</c:v>
                </c:pt>
                <c:pt idx="3">
                  <c:v>3 miesiące</c:v>
                </c:pt>
                <c:pt idx="4">
                  <c:v>4 miesiące</c:v>
                </c:pt>
              </c:strCache>
            </c:strRef>
          </c:cat>
          <c:val>
            <c:numRef>
              <c:f>Uczniowie!$B$50:$B$54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0.60000000000000064</c:v>
                </c:pt>
                <c:pt idx="2">
                  <c:v>0.18000000000000016</c:v>
                </c:pt>
                <c:pt idx="3">
                  <c:v>6.0000000000000032E-2</c:v>
                </c:pt>
                <c:pt idx="4">
                  <c:v>8.0000000000000043E-2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3.0358455268256798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Uczniowie!$A$56:$A$60</c:f>
              <c:strCache>
                <c:ptCount val="5"/>
                <c:pt idx="0">
                  <c:v>2 tygodnie</c:v>
                </c:pt>
                <c:pt idx="1">
                  <c:v>1 miesiąc</c:v>
                </c:pt>
                <c:pt idx="2">
                  <c:v>2 miesiące</c:v>
                </c:pt>
                <c:pt idx="3">
                  <c:v>3 miesiące</c:v>
                </c:pt>
                <c:pt idx="4">
                  <c:v>4 miesiące</c:v>
                </c:pt>
              </c:strCache>
            </c:strRef>
          </c:cat>
          <c:val>
            <c:numRef>
              <c:f>Uczniowie!$B$56:$B$60</c:f>
              <c:numCache>
                <c:formatCode>0%</c:formatCode>
                <c:ptCount val="5"/>
                <c:pt idx="0">
                  <c:v>0</c:v>
                </c:pt>
                <c:pt idx="1">
                  <c:v>0.4</c:v>
                </c:pt>
                <c:pt idx="2">
                  <c:v>0.43000000000000033</c:v>
                </c:pt>
                <c:pt idx="3">
                  <c:v>0.17</c:v>
                </c:pt>
                <c:pt idx="4">
                  <c:v>0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Uczniowie!$A$66:$A$67</c:f>
              <c:strCache>
                <c:ptCount val="2"/>
                <c:pt idx="0">
                  <c:v>TAK </c:v>
                </c:pt>
                <c:pt idx="1">
                  <c:v>NIE</c:v>
                </c:pt>
              </c:strCache>
            </c:strRef>
          </c:cat>
          <c:val>
            <c:numRef>
              <c:f>Uczniowie!$B$66:$B$67</c:f>
              <c:numCache>
                <c:formatCode>0%</c:formatCode>
                <c:ptCount val="2"/>
                <c:pt idx="0">
                  <c:v>0.39000000000000012</c:v>
                </c:pt>
                <c:pt idx="1">
                  <c:v>0.61000000000000021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09E-2"/>
          <c:y val="4.3215022544547496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Uczniowie!$A$70:$A$71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Uczniowie!$B$70:$B$71</c:f>
              <c:numCache>
                <c:formatCode>0%</c:formatCode>
                <c:ptCount val="2"/>
                <c:pt idx="0">
                  <c:v>0.82000000000000017</c:v>
                </c:pt>
                <c:pt idx="1">
                  <c:v>8.0000000000000029E-2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07741322928537E-2"/>
          <c:y val="1.0669685429156263E-2"/>
          <c:w val="0.8058451735414297"/>
          <c:h val="0.61864257933109423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Uczniowie!$B$84:$B$86</c:f>
              <c:strCache>
                <c:ptCount val="3"/>
                <c:pt idx="0">
                  <c:v>Zarządzanie obiektem</c:v>
                </c:pt>
                <c:pt idx="1">
                  <c:v>Rozrywka i organizowanie wydarzeń</c:v>
                </c:pt>
                <c:pt idx="2">
                  <c:v>Inne</c:v>
                </c:pt>
              </c:strCache>
            </c:strRef>
          </c:cat>
          <c:val>
            <c:numRef>
              <c:f>Uczniowie!$C$84:$C$86</c:f>
              <c:numCache>
                <c:formatCode>0%</c:formatCode>
                <c:ptCount val="3"/>
                <c:pt idx="0">
                  <c:v>0.37000000000000011</c:v>
                </c:pt>
                <c:pt idx="1">
                  <c:v>0.56000000000000005</c:v>
                </c:pt>
                <c:pt idx="2">
                  <c:v>7.0000000000000021E-2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Uczniowie!$B$93:$B$97</c:f>
              <c:strCache>
                <c:ptCount val="5"/>
                <c:pt idx="0">
                  <c:v>Zarządzanie obiektem</c:v>
                </c:pt>
                <c:pt idx="1">
                  <c:v>Organizowanie imprez</c:v>
                </c:pt>
                <c:pt idx="2">
                  <c:v>Piekarnictwo i cukiernictwo</c:v>
                </c:pt>
                <c:pt idx="3">
                  <c:v>Zarządzanie hotelem</c:v>
                </c:pt>
                <c:pt idx="4">
                  <c:v>Inne</c:v>
                </c:pt>
              </c:strCache>
            </c:strRef>
          </c:cat>
          <c:val>
            <c:numRef>
              <c:f>Uczniowie!$C$93:$C$97</c:f>
              <c:numCache>
                <c:formatCode>0%</c:formatCode>
                <c:ptCount val="5"/>
                <c:pt idx="0">
                  <c:v>8.0000000000000029E-2</c:v>
                </c:pt>
                <c:pt idx="1">
                  <c:v>0.17</c:v>
                </c:pt>
                <c:pt idx="2">
                  <c:v>0.35000000000000009</c:v>
                </c:pt>
                <c:pt idx="3">
                  <c:v>0.39000000000000012</c:v>
                </c:pt>
                <c:pt idx="4">
                  <c:v>1.0000000000000004E-2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Uczniowie!$B$100:$B$104</c:f>
              <c:strCache>
                <c:ptCount val="5"/>
                <c:pt idx="0">
                  <c:v>bardzo niski</c:v>
                </c:pt>
                <c:pt idx="1">
                  <c:v>niski</c:v>
                </c:pt>
                <c:pt idx="2">
                  <c:v>średni</c:v>
                </c:pt>
                <c:pt idx="3">
                  <c:v>wysoki</c:v>
                </c:pt>
                <c:pt idx="4">
                  <c:v>bardzo wysoki</c:v>
                </c:pt>
              </c:strCache>
            </c:strRef>
          </c:cat>
          <c:val>
            <c:numRef>
              <c:f>Uczniowie!$C$100:$C$104</c:f>
              <c:numCache>
                <c:formatCode>0%</c:formatCode>
                <c:ptCount val="5"/>
                <c:pt idx="0">
                  <c:v>2.0000000000000007E-2</c:v>
                </c:pt>
                <c:pt idx="1">
                  <c:v>3.0000000000000002E-2</c:v>
                </c:pt>
                <c:pt idx="2">
                  <c:v>0.28000000000000008</c:v>
                </c:pt>
                <c:pt idx="3">
                  <c:v>0.48000000000000009</c:v>
                </c:pt>
                <c:pt idx="4">
                  <c:v>0.19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Arkusz1!$A$46:$A$57</c:f>
              <c:strCache>
                <c:ptCount val="12"/>
                <c:pt idx="0">
                  <c:v>Alcobaça</c:v>
                </c:pt>
                <c:pt idx="1">
                  <c:v>Batalha</c:v>
                </c:pt>
                <c:pt idx="2">
                  <c:v>Aljubarrota</c:v>
                </c:pt>
                <c:pt idx="3">
                  <c:v>Algarve</c:v>
                </c:pt>
                <c:pt idx="4">
                  <c:v>Lizbona</c:v>
                </c:pt>
                <c:pt idx="5">
                  <c:v>Nazaré</c:v>
                </c:pt>
                <c:pt idx="6">
                  <c:v>Leiria</c:v>
                </c:pt>
                <c:pt idx="7">
                  <c:v>Óbidos</c:v>
                </c:pt>
                <c:pt idx="8">
                  <c:v>Coimbra</c:v>
                </c:pt>
                <c:pt idx="9">
                  <c:v>Grutas Mira d’Aire</c:v>
                </c:pt>
                <c:pt idx="10">
                  <c:v>Ourém</c:v>
                </c:pt>
                <c:pt idx="11">
                  <c:v>Porto</c:v>
                </c:pt>
              </c:strCache>
            </c:strRef>
          </c:cat>
          <c:val>
            <c:numRef>
              <c:f>Arkusz1!$B$46:$B$57</c:f>
              <c:numCache>
                <c:formatCode>0%</c:formatCode>
                <c:ptCount val="12"/>
                <c:pt idx="0">
                  <c:v>2.0000000000000011E-2</c:v>
                </c:pt>
                <c:pt idx="1">
                  <c:v>0.2</c:v>
                </c:pt>
                <c:pt idx="2">
                  <c:v>2.0000000000000011E-2</c:v>
                </c:pt>
                <c:pt idx="3">
                  <c:v>2.0000000000000011E-2</c:v>
                </c:pt>
                <c:pt idx="4">
                  <c:v>0.29000000000000031</c:v>
                </c:pt>
                <c:pt idx="5">
                  <c:v>0.11</c:v>
                </c:pt>
                <c:pt idx="6">
                  <c:v>9.0000000000000024E-2</c:v>
                </c:pt>
                <c:pt idx="7">
                  <c:v>2.0000000000000011E-2</c:v>
                </c:pt>
                <c:pt idx="8">
                  <c:v>7.0000000000000021E-2</c:v>
                </c:pt>
                <c:pt idx="9">
                  <c:v>2.0000000000000011E-2</c:v>
                </c:pt>
                <c:pt idx="10">
                  <c:v>9.0000000000000024E-2</c:v>
                </c:pt>
                <c:pt idx="11">
                  <c:v>0.05</c:v>
                </c:pt>
              </c:numCache>
            </c:numRef>
          </c:val>
        </c:ser>
        <c:dLbls/>
      </c:pie3DChart>
    </c:plotArea>
    <c:legend>
      <c:legendPos val="b"/>
      <c:layout>
        <c:manualLayout>
          <c:xMode val="edge"/>
          <c:yMode val="edge"/>
          <c:x val="3.2436243976965523E-4"/>
          <c:y val="0.75305216931795227"/>
          <c:w val="0.99967563756023192"/>
          <c:h val="0.22766297976760988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09E-2"/>
          <c:y val="6.571401527805616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Uczniowie!$B$106:$B$110</c:f>
              <c:strCache>
                <c:ptCount val="5"/>
                <c:pt idx="0">
                  <c:v>bardzo niski</c:v>
                </c:pt>
                <c:pt idx="1">
                  <c:v>niski</c:v>
                </c:pt>
                <c:pt idx="2">
                  <c:v>średni</c:v>
                </c:pt>
                <c:pt idx="3">
                  <c:v>wysoki</c:v>
                </c:pt>
                <c:pt idx="4">
                  <c:v>bardzo wysoki</c:v>
                </c:pt>
              </c:strCache>
            </c:strRef>
          </c:cat>
          <c:val>
            <c:numRef>
              <c:f>Uczniowie!$C$106:$C$110</c:f>
              <c:numCache>
                <c:formatCode>0%</c:formatCode>
                <c:ptCount val="5"/>
                <c:pt idx="0">
                  <c:v>0</c:v>
                </c:pt>
                <c:pt idx="1">
                  <c:v>6.0000000000000019E-2</c:v>
                </c:pt>
                <c:pt idx="2">
                  <c:v>0.3600000000000001</c:v>
                </c:pt>
                <c:pt idx="3">
                  <c:v>0.4200000000000001</c:v>
                </c:pt>
                <c:pt idx="4">
                  <c:v>0.16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077413229285384E-2"/>
          <c:y val="9.1074606558671722E-2"/>
          <c:w val="0.83413593624851412"/>
          <c:h val="0.73185578980828525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0.59000000000000052</c:v>
                </c:pt>
                <c:pt idx="1">
                  <c:v>0.41000000000000031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4.7315124939730849E-2"/>
          <c:y val="0.92259410096150929"/>
          <c:w val="0.93366051282762086"/>
          <c:h val="5.8121048124054657E-2"/>
        </c:manualLayout>
      </c:layout>
      <c:txPr>
        <a:bodyPr/>
        <a:lstStyle/>
        <a:p>
          <a:pPr>
            <a:defRPr sz="1800"/>
          </a:pPr>
          <a:endParaRPr lang="pl-PL"/>
        </a:p>
      </c:txPr>
    </c:legend>
    <c:plotVisOnly val="1"/>
    <c:dispBlanksAs val="zero"/>
  </c:chart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Arkusz1!$A$5:$A$6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Arkusz1!$B$5:$B$6</c:f>
              <c:numCache>
                <c:formatCode>0%</c:formatCode>
                <c:ptCount val="2"/>
                <c:pt idx="0">
                  <c:v>0.31000000000000066</c:v>
                </c:pt>
                <c:pt idx="1">
                  <c:v>0.59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Arkusz1!$A$22:$A$23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Arkusz1!$B$22:$B$23</c:f>
              <c:numCache>
                <c:formatCode>0%</c:formatCode>
                <c:ptCount val="2"/>
                <c:pt idx="0">
                  <c:v>0.61000000000000065</c:v>
                </c:pt>
                <c:pt idx="1">
                  <c:v>0.49000000000000032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92259410096150929"/>
          <c:w val="0.98081178400609059"/>
          <c:h val="5.8121048124054595E-2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  <c:dispBlanksAs val="zero"/>
  </c:chart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3.0358455268256788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Arkusz1!$A$26:$A$27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Arkusz1!$B$26:$B$27</c:f>
              <c:numCache>
                <c:formatCode>0%</c:formatCode>
                <c:ptCount val="2"/>
                <c:pt idx="0">
                  <c:v>0.72000000000000064</c:v>
                </c:pt>
                <c:pt idx="1">
                  <c:v>0.28000000000000008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Arkusz1!$A$38:$A$43</c:f>
              <c:strCache>
                <c:ptCount val="6"/>
                <c:pt idx="0">
                  <c:v>Park Miniatur Sakralnych</c:v>
                </c:pt>
                <c:pt idx="1">
                  <c:v>Muzeum Produkcji Zapałek</c:v>
                </c:pt>
                <c:pt idx="2">
                  <c:v>Muzeum Monet i Medali Jana Pawła II</c:v>
                </c:pt>
                <c:pt idx="3">
                  <c:v>Galeria Jurajska</c:v>
                </c:pt>
                <c:pt idx="4">
                  <c:v>Zamek w Olsztynie</c:v>
                </c:pt>
                <c:pt idx="5">
                  <c:v>Aleja Najświętszej Maryi Panny</c:v>
                </c:pt>
              </c:strCache>
            </c:strRef>
          </c:cat>
          <c:val>
            <c:numRef>
              <c:f>Arkusz1!$B$38:$B$43</c:f>
              <c:numCache>
                <c:formatCode>0%</c:formatCode>
                <c:ptCount val="6"/>
                <c:pt idx="0">
                  <c:v>0.31000000000000066</c:v>
                </c:pt>
                <c:pt idx="1">
                  <c:v>0.22</c:v>
                </c:pt>
                <c:pt idx="2">
                  <c:v>6.0000000000000032E-2</c:v>
                </c:pt>
                <c:pt idx="3">
                  <c:v>0.15000000000000024</c:v>
                </c:pt>
                <c:pt idx="4">
                  <c:v>0.13</c:v>
                </c:pt>
                <c:pt idx="5">
                  <c:v>0.13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8778858805580343E-2"/>
          <c:y val="0.63681007306984616"/>
          <c:w val="0.95187253662453575"/>
          <c:h val="0.34390507601571946"/>
        </c:manualLayout>
      </c:layout>
      <c:txPr>
        <a:bodyPr/>
        <a:lstStyle/>
        <a:p>
          <a:pPr>
            <a:defRPr sz="1250"/>
          </a:pPr>
          <a:endParaRPr lang="pl-PL"/>
        </a:p>
      </c:txPr>
    </c:legend>
    <c:plotVisOnly val="1"/>
    <c:dispBlanksAs val="zero"/>
  </c:chart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Arkusz1!$A$46:$A$57</c:f>
              <c:strCache>
                <c:ptCount val="12"/>
                <c:pt idx="0">
                  <c:v>Alcobaça</c:v>
                </c:pt>
                <c:pt idx="1">
                  <c:v>Batalha</c:v>
                </c:pt>
                <c:pt idx="2">
                  <c:v>Aljubarrota</c:v>
                </c:pt>
                <c:pt idx="3">
                  <c:v>Algarve</c:v>
                </c:pt>
                <c:pt idx="4">
                  <c:v>Lizbona</c:v>
                </c:pt>
                <c:pt idx="5">
                  <c:v>Nazaré</c:v>
                </c:pt>
                <c:pt idx="6">
                  <c:v>Leiria</c:v>
                </c:pt>
                <c:pt idx="7">
                  <c:v>Óbidos</c:v>
                </c:pt>
                <c:pt idx="8">
                  <c:v>Coimbra</c:v>
                </c:pt>
                <c:pt idx="9">
                  <c:v>Grutas Mira d’Aire</c:v>
                </c:pt>
                <c:pt idx="10">
                  <c:v>Ourém</c:v>
                </c:pt>
                <c:pt idx="11">
                  <c:v>Porto</c:v>
                </c:pt>
              </c:strCache>
            </c:strRef>
          </c:cat>
          <c:val>
            <c:numRef>
              <c:f>Arkusz1!$B$46:$B$57</c:f>
              <c:numCache>
                <c:formatCode>0%</c:formatCode>
                <c:ptCount val="12"/>
                <c:pt idx="0">
                  <c:v>2.0000000000000011E-2</c:v>
                </c:pt>
                <c:pt idx="1">
                  <c:v>0.2</c:v>
                </c:pt>
                <c:pt idx="2">
                  <c:v>2.0000000000000011E-2</c:v>
                </c:pt>
                <c:pt idx="3">
                  <c:v>2.0000000000000011E-2</c:v>
                </c:pt>
                <c:pt idx="4">
                  <c:v>0.29000000000000031</c:v>
                </c:pt>
                <c:pt idx="5">
                  <c:v>0.11</c:v>
                </c:pt>
                <c:pt idx="6">
                  <c:v>9.0000000000000024E-2</c:v>
                </c:pt>
                <c:pt idx="7">
                  <c:v>2.0000000000000011E-2</c:v>
                </c:pt>
                <c:pt idx="8">
                  <c:v>7.0000000000000021E-2</c:v>
                </c:pt>
                <c:pt idx="9">
                  <c:v>2.0000000000000011E-2</c:v>
                </c:pt>
                <c:pt idx="10">
                  <c:v>9.0000000000000024E-2</c:v>
                </c:pt>
                <c:pt idx="11">
                  <c:v>0.05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2436243976965561E-4"/>
          <c:y val="0.75305216931795205"/>
          <c:w val="0.99967563756023214"/>
          <c:h val="0.22766297976760988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Arkusz1!$A$63:$A$64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Arkusz1!$B$63:$B$64</c:f>
              <c:numCache>
                <c:formatCode>0%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92259410096150929"/>
          <c:w val="0.98081178400609059"/>
          <c:h val="5.8121048124054595E-2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  <c:dispBlanksAs val="zero"/>
  </c:chart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64E-2"/>
          <c:y val="6.571401527805616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Arkusz1!$A$66:$A$67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Arkusz1!$B$66:$B$67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Arkusz1!$A$80:$A$84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 </c:v>
                </c:pt>
                <c:pt idx="4">
                  <c:v>bardzo dobrze</c:v>
                </c:pt>
              </c:strCache>
            </c:strRef>
          </c:cat>
          <c:val>
            <c:numRef>
              <c:f>Arkusz1!$B$80:$B$84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</c:v>
                </c:pt>
                <c:pt idx="2">
                  <c:v>0.17</c:v>
                </c:pt>
                <c:pt idx="3">
                  <c:v>0.5</c:v>
                </c:pt>
                <c:pt idx="4">
                  <c:v>0.25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5.0457130358705134E-3"/>
          <c:y val="0.85957768707317905"/>
          <c:w val="0.98435279965004185"/>
          <c:h val="0.11264453514904495"/>
        </c:manualLayout>
      </c:layout>
      <c:txPr>
        <a:bodyPr/>
        <a:lstStyle/>
        <a:p>
          <a:pPr>
            <a:defRPr sz="1250">
              <a:latin typeface="+mn-lt"/>
              <a:cs typeface="Times New Roman" pitchFamily="18" charset="0"/>
            </a:defRPr>
          </a:pPr>
          <a:endParaRPr lang="pl-PL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Arkusz1!$A$63:$A$64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Arkusz1!$B$63:$B$64</c:f>
              <c:numCache>
                <c:formatCode>0%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"/>
          <c:y val="4.3215022544547496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Arkusz1!$A$87:$A$91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 </c:v>
                </c:pt>
                <c:pt idx="4">
                  <c:v>bardzo dobrze</c:v>
                </c:pt>
              </c:strCache>
            </c:strRef>
          </c:cat>
          <c:val>
            <c:numRef>
              <c:f>Arkusz1!$B$87:$B$91</c:f>
              <c:numCache>
                <c:formatCode>0%</c:formatCode>
                <c:ptCount val="5"/>
                <c:pt idx="0">
                  <c:v>2.0000000000000011E-2</c:v>
                </c:pt>
                <c:pt idx="1">
                  <c:v>2.0000000000000011E-2</c:v>
                </c:pt>
                <c:pt idx="2">
                  <c:v>0.17</c:v>
                </c:pt>
                <c:pt idx="3">
                  <c:v>0.56999999999999995</c:v>
                </c:pt>
                <c:pt idx="4">
                  <c:v>0.22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Arkusz1!$A$100:$A$102</c:f>
              <c:strCache>
                <c:ptCount val="3"/>
                <c:pt idx="0">
                  <c:v>osobiście</c:v>
                </c:pt>
                <c:pt idx="1">
                  <c:v>parafia</c:v>
                </c:pt>
                <c:pt idx="2">
                  <c:v>rodzina/przyjaciele</c:v>
                </c:pt>
              </c:strCache>
            </c:strRef>
          </c:cat>
          <c:val>
            <c:numRef>
              <c:f>Arkusz1!$B$100:$B$102</c:f>
              <c:numCache>
                <c:formatCode>0%</c:formatCode>
                <c:ptCount val="3"/>
                <c:pt idx="0">
                  <c:v>0.76000000000000145</c:v>
                </c:pt>
                <c:pt idx="1">
                  <c:v>0.2</c:v>
                </c:pt>
                <c:pt idx="2">
                  <c:v>4.0000000000000022E-2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0575745485111089E-2"/>
          <c:y val="0.89688096640892789"/>
          <c:w val="0.98827876326547193"/>
          <c:h val="8.3834182676636462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Arkusz1!$A$104:$A$106</c:f>
              <c:strCache>
                <c:ptCount val="3"/>
                <c:pt idx="0">
                  <c:v>osobiście</c:v>
                </c:pt>
                <c:pt idx="1">
                  <c:v>parafia</c:v>
                </c:pt>
                <c:pt idx="2">
                  <c:v>inne</c:v>
                </c:pt>
              </c:strCache>
            </c:strRef>
          </c:cat>
          <c:val>
            <c:numRef>
              <c:f>Arkusz1!$B$104:$B$106</c:f>
              <c:numCache>
                <c:formatCode>0%</c:formatCode>
                <c:ptCount val="3"/>
                <c:pt idx="0">
                  <c:v>0.73000000000000065</c:v>
                </c:pt>
                <c:pt idx="1">
                  <c:v>0.21000000000000021</c:v>
                </c:pt>
                <c:pt idx="2">
                  <c:v>6.0000000000000032E-2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213421083558627E-2"/>
          <c:y val="0.89688096640892789"/>
          <c:w val="0.95186223874411613"/>
          <c:h val="8.3834182676636462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Arkusz1!$A$118:$A$124</c:f>
              <c:strCache>
                <c:ptCount val="7"/>
                <c:pt idx="0">
                  <c:v>nie zasięgałem informacji</c:v>
                </c:pt>
                <c:pt idx="1">
                  <c:v>biuro podróży</c:v>
                </c:pt>
                <c:pt idx="2">
                  <c:v>internet</c:v>
                </c:pt>
                <c:pt idx="3">
                  <c:v>media</c:v>
                </c:pt>
                <c:pt idx="4">
                  <c:v>rodzina lub przyjaciele</c:v>
                </c:pt>
                <c:pt idx="5">
                  <c:v>wcześniejsze wizyty</c:v>
                </c:pt>
                <c:pt idx="6">
                  <c:v>inne</c:v>
                </c:pt>
              </c:strCache>
            </c:strRef>
          </c:cat>
          <c:val>
            <c:numRef>
              <c:f>Arkusz1!$B$118:$B$124</c:f>
              <c:numCache>
                <c:formatCode>0%</c:formatCode>
                <c:ptCount val="7"/>
                <c:pt idx="0">
                  <c:v>0.34</c:v>
                </c:pt>
                <c:pt idx="1">
                  <c:v>7.0000000000000021E-2</c:v>
                </c:pt>
                <c:pt idx="2">
                  <c:v>0.19</c:v>
                </c:pt>
                <c:pt idx="3">
                  <c:v>8.0000000000000043E-2</c:v>
                </c:pt>
                <c:pt idx="4">
                  <c:v>0.19</c:v>
                </c:pt>
                <c:pt idx="5">
                  <c:v>0.12000000000000002</c:v>
                </c:pt>
                <c:pt idx="6">
                  <c:v>1.0000000000000005E-2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8012765742584267E-3"/>
          <c:y val="0.75305216931795205"/>
          <c:w val="0.97096719261579056"/>
          <c:h val="0.22766297976760988"/>
        </c:manualLayout>
      </c:layout>
      <c:txPr>
        <a:bodyPr/>
        <a:lstStyle/>
        <a:p>
          <a:pPr>
            <a:defRPr sz="1250"/>
          </a:pPr>
          <a:endParaRPr lang="pl-PL"/>
        </a:p>
      </c:txPr>
    </c:legend>
    <c:plotVisOnly val="1"/>
    <c:dispBlanksAs val="zero"/>
  </c:chart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"/>
          <c:y val="0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Arkusz1!$A$126:$A$132</c:f>
              <c:strCache>
                <c:ptCount val="7"/>
                <c:pt idx="0">
                  <c:v>nie zasięgałem informacji</c:v>
                </c:pt>
                <c:pt idx="1">
                  <c:v>biuro podróży</c:v>
                </c:pt>
                <c:pt idx="2">
                  <c:v>internet</c:v>
                </c:pt>
                <c:pt idx="3">
                  <c:v>media</c:v>
                </c:pt>
                <c:pt idx="4">
                  <c:v>rodzina lub przyjaciele</c:v>
                </c:pt>
                <c:pt idx="5">
                  <c:v>wcześniejsze wizyty</c:v>
                </c:pt>
                <c:pt idx="6">
                  <c:v>inne</c:v>
                </c:pt>
              </c:strCache>
            </c:strRef>
          </c:cat>
          <c:val>
            <c:numRef>
              <c:f>Arkusz1!$B$126:$B$132</c:f>
              <c:numCache>
                <c:formatCode>0%</c:formatCode>
                <c:ptCount val="7"/>
                <c:pt idx="0">
                  <c:v>0.2</c:v>
                </c:pt>
                <c:pt idx="1">
                  <c:v>8.0000000000000043E-2</c:v>
                </c:pt>
                <c:pt idx="2">
                  <c:v>0.21000000000000021</c:v>
                </c:pt>
                <c:pt idx="3">
                  <c:v>6.0000000000000032E-2</c:v>
                </c:pt>
                <c:pt idx="4">
                  <c:v>0.26</c:v>
                </c:pt>
                <c:pt idx="5">
                  <c:v>0.19</c:v>
                </c:pt>
                <c:pt idx="6">
                  <c:v>1.0000000000000005E-2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07741322928537E-2"/>
          <c:y val="3.0492082581679816E-2"/>
          <c:w val="0.80584517354143104"/>
          <c:h val="0.71616445068038725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Arkusz1!$A$138:$A$140</c:f>
              <c:strCache>
                <c:ptCount val="3"/>
                <c:pt idx="0">
                  <c:v>Częstochowa</c:v>
                </c:pt>
                <c:pt idx="1">
                  <c:v>Kraków</c:v>
                </c:pt>
                <c:pt idx="2">
                  <c:v>inne</c:v>
                </c:pt>
              </c:strCache>
            </c:strRef>
          </c:cat>
          <c:val>
            <c:numRef>
              <c:f>Arkusz1!$B$138:$B$140</c:f>
              <c:numCache>
                <c:formatCode>0%</c:formatCode>
                <c:ptCount val="3"/>
                <c:pt idx="0">
                  <c:v>0.83000000000000063</c:v>
                </c:pt>
                <c:pt idx="1">
                  <c:v>0.12000000000000002</c:v>
                </c:pt>
                <c:pt idx="2">
                  <c:v>0.05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92259410096150929"/>
          <c:w val="0.97947694513225425"/>
          <c:h val="5.8121048124054595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Arkusz1!$A$143:$A$148</c:f>
              <c:strCache>
                <c:ptCount val="6"/>
                <c:pt idx="0">
                  <c:v>Coimbra</c:v>
                </c:pt>
                <c:pt idx="1">
                  <c:v>Fátima</c:v>
                </c:pt>
                <c:pt idx="2">
                  <c:v>Leiria</c:v>
                </c:pt>
                <c:pt idx="3">
                  <c:v>Lizbona</c:v>
                </c:pt>
                <c:pt idx="4">
                  <c:v>Nazaré</c:v>
                </c:pt>
                <c:pt idx="5">
                  <c:v>inne</c:v>
                </c:pt>
              </c:strCache>
            </c:strRef>
          </c:cat>
          <c:val>
            <c:numRef>
              <c:f>Arkusz1!$B$143:$B$148</c:f>
              <c:numCache>
                <c:formatCode>0%</c:formatCode>
                <c:ptCount val="6"/>
                <c:pt idx="0">
                  <c:v>2.0000000000000011E-2</c:v>
                </c:pt>
                <c:pt idx="1">
                  <c:v>0.74000000000000132</c:v>
                </c:pt>
                <c:pt idx="2">
                  <c:v>3.0000000000000002E-2</c:v>
                </c:pt>
                <c:pt idx="3">
                  <c:v>0.12000000000000002</c:v>
                </c:pt>
                <c:pt idx="4">
                  <c:v>1.0000000000000005E-2</c:v>
                </c:pt>
                <c:pt idx="5">
                  <c:v>8.0000000000000043E-2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7802821780034801E-2"/>
          <c:y val="0.85831126458005591"/>
          <c:w val="0.98219717821996388"/>
          <c:h val="0.12240388450550808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1360322836462343E-2"/>
          <c:y val="2.8128043311446773E-2"/>
          <c:w val="0.79012808314860583"/>
          <c:h val="0.71199644267894546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Arkusz1!$A$152:$A$155</c:f>
              <c:strCache>
                <c:ptCount val="4"/>
                <c:pt idx="0">
                  <c:v>Hotel</c:v>
                </c:pt>
                <c:pt idx="1">
                  <c:v>Pensjonat</c:v>
                </c:pt>
                <c:pt idx="2">
                  <c:v>Dom Pielgrzyma</c:v>
                </c:pt>
                <c:pt idx="3">
                  <c:v>Schronisko</c:v>
                </c:pt>
              </c:strCache>
            </c:strRef>
          </c:cat>
          <c:val>
            <c:numRef>
              <c:f>Arkusz1!$B$152:$B$155</c:f>
              <c:numCache>
                <c:formatCode>0%</c:formatCode>
                <c:ptCount val="4"/>
                <c:pt idx="0">
                  <c:v>0.61000000000000065</c:v>
                </c:pt>
                <c:pt idx="1">
                  <c:v>2.0000000000000011E-2</c:v>
                </c:pt>
                <c:pt idx="2">
                  <c:v>0.33000000000000085</c:v>
                </c:pt>
                <c:pt idx="3">
                  <c:v>4.0000000000000022E-2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8850503062117425"/>
          <c:w val="1"/>
          <c:h val="8.3717191601050026E-2"/>
        </c:manualLayout>
      </c:layout>
      <c:txPr>
        <a:bodyPr/>
        <a:lstStyle/>
        <a:p>
          <a:pPr>
            <a:defRPr sz="1250"/>
          </a:pPr>
          <a:endParaRPr lang="pl-PL"/>
        </a:p>
      </c:txPr>
    </c:legend>
    <c:plotVisOnly val="1"/>
    <c:dispBlanksAs val="zero"/>
  </c:chart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Arkusz1!$A$159:$A$163</c:f>
              <c:strCache>
                <c:ptCount val="5"/>
                <c:pt idx="0">
                  <c:v>Hotel</c:v>
                </c:pt>
                <c:pt idx="1">
                  <c:v>Pensjonat</c:v>
                </c:pt>
                <c:pt idx="2">
                  <c:v>Dom pielgrzyma</c:v>
                </c:pt>
                <c:pt idx="3">
                  <c:v>Camping</c:v>
                </c:pt>
                <c:pt idx="4">
                  <c:v>inne</c:v>
                </c:pt>
              </c:strCache>
            </c:strRef>
          </c:cat>
          <c:val>
            <c:numRef>
              <c:f>Arkusz1!$B$159:$B$163</c:f>
              <c:numCache>
                <c:formatCode>0%</c:formatCode>
                <c:ptCount val="5"/>
                <c:pt idx="0">
                  <c:v>0.63000000000000134</c:v>
                </c:pt>
                <c:pt idx="1">
                  <c:v>0.11</c:v>
                </c:pt>
                <c:pt idx="2">
                  <c:v>3.0000000000000002E-2</c:v>
                </c:pt>
                <c:pt idx="3">
                  <c:v>0.14000000000000001</c:v>
                </c:pt>
                <c:pt idx="4">
                  <c:v>8.0000000000000043E-2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095975503062117E-2"/>
          <c:y val="0.88850503062117425"/>
          <c:w val="0.97808048993875751"/>
          <c:h val="8.3717191601050026E-2"/>
        </c:manualLayout>
      </c:layout>
      <c:txPr>
        <a:bodyPr/>
        <a:lstStyle/>
        <a:p>
          <a:pPr>
            <a:defRPr sz="1250"/>
          </a:pPr>
          <a:endParaRPr lang="pl-PL"/>
        </a:p>
      </c:txPr>
    </c:legend>
    <c:plotVisOnly val="1"/>
    <c:dispBlanksAs val="zero"/>
  </c:chart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Arkusz1!$A$167:$A$171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Arkusz1!$B$167:$B$171</c:f>
              <c:numCache>
                <c:formatCode>0%</c:formatCode>
                <c:ptCount val="5"/>
                <c:pt idx="0">
                  <c:v>1.0000000000000005E-2</c:v>
                </c:pt>
                <c:pt idx="1">
                  <c:v>0</c:v>
                </c:pt>
                <c:pt idx="2">
                  <c:v>0.24000000000000021</c:v>
                </c:pt>
                <c:pt idx="3">
                  <c:v>0.53</c:v>
                </c:pt>
                <c:pt idx="4">
                  <c:v>0.22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88850503062117425"/>
          <c:w val="1"/>
          <c:h val="8.3717191601050026E-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64E-2"/>
          <c:y val="6.571401527805616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Arkusz1!$A$66:$A$67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Arkusz1!$B$66:$B$67</c:f>
              <c:numCache>
                <c:formatCode>0%</c:formatCode>
                <c:ptCount val="2"/>
                <c:pt idx="0">
                  <c:v>0.22</c:v>
                </c:pt>
                <c:pt idx="1">
                  <c:v>0.78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"/>
          <c:y val="6.249987345898352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Arkusz1!$A$173:$A$177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Arkusz1!$B$173:$B$177</c:f>
              <c:numCache>
                <c:formatCode>0%</c:formatCode>
                <c:ptCount val="5"/>
                <c:pt idx="0">
                  <c:v>3.0000000000000002E-2</c:v>
                </c:pt>
                <c:pt idx="1">
                  <c:v>3.0000000000000002E-2</c:v>
                </c:pt>
                <c:pt idx="2">
                  <c:v>0.15000000000000024</c:v>
                </c:pt>
                <c:pt idx="3">
                  <c:v>0.55000000000000004</c:v>
                </c:pt>
                <c:pt idx="4">
                  <c:v>0.25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Arkusz1!$A$181:$A$185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Arkusz1!$B$181:$B$185</c:f>
              <c:numCache>
                <c:formatCode>0%</c:formatCode>
                <c:ptCount val="5"/>
                <c:pt idx="0">
                  <c:v>2.0000000000000011E-2</c:v>
                </c:pt>
                <c:pt idx="1">
                  <c:v>2.0000000000000011E-2</c:v>
                </c:pt>
                <c:pt idx="2">
                  <c:v>0.15000000000000024</c:v>
                </c:pt>
                <c:pt idx="3">
                  <c:v>0.53</c:v>
                </c:pt>
                <c:pt idx="4">
                  <c:v>0.28000000000000008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1590332458442695E-2"/>
          <c:y val="0.88850503062117425"/>
          <c:w val="0.98840966754155735"/>
          <c:h val="8.3717191601050026E-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4.6429164363620046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Arkusz1!$A$188:$A$192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Arkusz1!$B$188:$B$192</c:f>
              <c:numCache>
                <c:formatCode>0%</c:formatCode>
                <c:ptCount val="5"/>
                <c:pt idx="0">
                  <c:v>1.0000000000000005E-2</c:v>
                </c:pt>
                <c:pt idx="1">
                  <c:v>2.0000000000000011E-2</c:v>
                </c:pt>
                <c:pt idx="2">
                  <c:v>0.2</c:v>
                </c:pt>
                <c:pt idx="3">
                  <c:v>0.54</c:v>
                </c:pt>
                <c:pt idx="4">
                  <c:v>0.23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Arkusz1!$A$213:$A$217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Arkusz1!$B$213:$B$217</c:f>
              <c:numCache>
                <c:formatCode>0%</c:formatCode>
                <c:ptCount val="5"/>
                <c:pt idx="0">
                  <c:v>3.0000000000000002E-2</c:v>
                </c:pt>
                <c:pt idx="1">
                  <c:v>3.0000000000000002E-2</c:v>
                </c:pt>
                <c:pt idx="2">
                  <c:v>0.27</c:v>
                </c:pt>
                <c:pt idx="3">
                  <c:v>0.44</c:v>
                </c:pt>
                <c:pt idx="4">
                  <c:v>0.23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8.8125546806649673E-3"/>
          <c:y val="0.88850503062117425"/>
          <c:w val="0.98793044619422576"/>
          <c:h val="8.3717191601050026E-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3.0358455268256788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Arkusz1!$A$219:$A$223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</c:v>
                </c:pt>
                <c:pt idx="4">
                  <c:v>bardzo dobrze</c:v>
                </c:pt>
              </c:strCache>
            </c:strRef>
          </c:cat>
          <c:val>
            <c:numRef>
              <c:f>Arkusz1!$B$219:$B$223</c:f>
              <c:numCache>
                <c:formatCode>0%</c:formatCode>
                <c:ptCount val="5"/>
                <c:pt idx="0">
                  <c:v>0</c:v>
                </c:pt>
                <c:pt idx="1">
                  <c:v>1.0000000000000005E-2</c:v>
                </c:pt>
                <c:pt idx="2">
                  <c:v>8.0000000000000043E-2</c:v>
                </c:pt>
                <c:pt idx="3">
                  <c:v>0.59</c:v>
                </c:pt>
                <c:pt idx="4">
                  <c:v>0.32000000000000067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707741322928537E-2"/>
          <c:y val="6.6214864621358907E-2"/>
          <c:w val="0.80584517354143081"/>
          <c:h val="0.67630605513949005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Przedsiębiorcy!$A$2:$A$6</c:f>
              <c:strCache>
                <c:ptCount val="5"/>
                <c:pt idx="0">
                  <c:v>0 do 2</c:v>
                </c:pt>
                <c:pt idx="1">
                  <c:v>od 3 do 5</c:v>
                </c:pt>
                <c:pt idx="2">
                  <c:v>od 6 do 10</c:v>
                </c:pt>
                <c:pt idx="3">
                  <c:v>od 11 do 20</c:v>
                </c:pt>
                <c:pt idx="4">
                  <c:v>powyżej 20</c:v>
                </c:pt>
              </c:strCache>
            </c:strRef>
          </c:cat>
          <c:val>
            <c:numRef>
              <c:f>Przedsiębiorcy!$B$2:$B$6</c:f>
              <c:numCache>
                <c:formatCode>0%</c:formatCode>
                <c:ptCount val="5"/>
                <c:pt idx="0">
                  <c:v>0.27</c:v>
                </c:pt>
                <c:pt idx="1">
                  <c:v>0.27</c:v>
                </c:pt>
                <c:pt idx="2">
                  <c:v>0.2</c:v>
                </c:pt>
                <c:pt idx="3">
                  <c:v>0.13</c:v>
                </c:pt>
                <c:pt idx="4">
                  <c:v>0.13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5.7819335083114532E-3"/>
          <c:y val="0.88850503062117414"/>
          <c:w val="0.98288035870516055"/>
          <c:h val="8.3717191601050026E-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Przedsiębiorcy!$A$8:$A$14</c:f>
              <c:strCache>
                <c:ptCount val="7"/>
                <c:pt idx="0">
                  <c:v>do 4</c:v>
                </c:pt>
                <c:pt idx="1">
                  <c:v>od 5 do 9</c:v>
                </c:pt>
                <c:pt idx="2">
                  <c:v>od 10 do 14</c:v>
                </c:pt>
                <c:pt idx="3">
                  <c:v>od 15 d0 19</c:v>
                </c:pt>
                <c:pt idx="4">
                  <c:v>od 20 do 24</c:v>
                </c:pt>
                <c:pt idx="5">
                  <c:v>od 25 do 29</c:v>
                </c:pt>
                <c:pt idx="6">
                  <c:v>powyżej 30</c:v>
                </c:pt>
              </c:strCache>
            </c:strRef>
          </c:cat>
          <c:val>
            <c:numRef>
              <c:f>Przedsiębiorcy!$B$8:$B$14</c:f>
              <c:numCache>
                <c:formatCode>0%</c:formatCode>
                <c:ptCount val="7"/>
                <c:pt idx="0">
                  <c:v>0.19</c:v>
                </c:pt>
                <c:pt idx="1">
                  <c:v>0.33000000000000074</c:v>
                </c:pt>
                <c:pt idx="2">
                  <c:v>0.18000000000000024</c:v>
                </c:pt>
                <c:pt idx="3">
                  <c:v>9.0000000000000024E-2</c:v>
                </c:pt>
                <c:pt idx="4">
                  <c:v>7.0000000000000021E-2</c:v>
                </c:pt>
                <c:pt idx="5">
                  <c:v>0.05</c:v>
                </c:pt>
                <c:pt idx="6">
                  <c:v>9.0000000000000024E-2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4.9750656167978921E-3"/>
          <c:y val="0.81173228346456694"/>
          <c:w val="0.98171653543307091"/>
          <c:h val="0.16048993875765541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Przedsiębiorcy!$A$20:$A$21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Przedsiębiorcy!$B$20:$B$21</c:f>
              <c:numCache>
                <c:formatCode>0%</c:formatCode>
                <c:ptCount val="2"/>
                <c:pt idx="0">
                  <c:v>0.87000000000000111</c:v>
                </c:pt>
                <c:pt idx="1">
                  <c:v>0.13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3.8860017497812802E-2"/>
          <c:y val="0.88850503062117414"/>
          <c:w val="0.95005774278215227"/>
          <c:h val="8.3717191601050026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4.6429164363620053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Przedsiębiorcy!$A$24:$A$25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Przedsiębiorcy!$B$24:$B$25</c:f>
              <c:numCache>
                <c:formatCode>0%</c:formatCode>
                <c:ptCount val="2"/>
                <c:pt idx="0">
                  <c:v>0.85000000000000064</c:v>
                </c:pt>
                <c:pt idx="1">
                  <c:v>0.15000000000000024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Przedsiębiorcy!$A$35:$A$38</c:f>
              <c:strCache>
                <c:ptCount val="4"/>
                <c:pt idx="0">
                  <c:v>brak</c:v>
                </c:pt>
                <c:pt idx="1">
                  <c:v>mało</c:v>
                </c:pt>
                <c:pt idx="2">
                  <c:v>umiarkowanie</c:v>
                </c:pt>
                <c:pt idx="3">
                  <c:v>dużo</c:v>
                </c:pt>
              </c:strCache>
            </c:strRef>
          </c:cat>
          <c:val>
            <c:numRef>
              <c:f>Przedsiębiorcy!$B$35:$B$38</c:f>
              <c:numCache>
                <c:formatCode>0%</c:formatCode>
                <c:ptCount val="4"/>
                <c:pt idx="0">
                  <c:v>7.0000000000000021E-2</c:v>
                </c:pt>
                <c:pt idx="1">
                  <c:v>0.33000000000000074</c:v>
                </c:pt>
                <c:pt idx="2">
                  <c:v>0.53</c:v>
                </c:pt>
                <c:pt idx="3">
                  <c:v>7.0000000000000021E-2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3258748906386699E-2"/>
          <c:y val="0.88850503062117414"/>
          <c:w val="0.97626006124234332"/>
          <c:h val="8.3717191601050026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90577072156056E-2"/>
          <c:y val="9.1061310648023175E-4"/>
          <c:w val="0.80584517354142948"/>
          <c:h val="0.81341094375757184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Arkusz1!$A$80:$A$84</c:f>
              <c:strCache>
                <c:ptCount val="5"/>
                <c:pt idx="0">
                  <c:v>źle</c:v>
                </c:pt>
                <c:pt idx="1">
                  <c:v>przeciętnie</c:v>
                </c:pt>
                <c:pt idx="2">
                  <c:v>wystarczająco</c:v>
                </c:pt>
                <c:pt idx="3">
                  <c:v>dobrze </c:v>
                </c:pt>
                <c:pt idx="4">
                  <c:v>bardzo dobrze</c:v>
                </c:pt>
              </c:strCache>
            </c:strRef>
          </c:cat>
          <c:val>
            <c:numRef>
              <c:f>Arkusz1!$B$80:$B$84</c:f>
              <c:numCache>
                <c:formatCode>0%</c:formatCode>
                <c:ptCount val="5"/>
                <c:pt idx="0">
                  <c:v>8.0000000000000043E-2</c:v>
                </c:pt>
                <c:pt idx="1">
                  <c:v>0</c:v>
                </c:pt>
                <c:pt idx="2">
                  <c:v>0.17</c:v>
                </c:pt>
                <c:pt idx="3">
                  <c:v>0.5</c:v>
                </c:pt>
                <c:pt idx="4">
                  <c:v>0.25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779422407234564E-2"/>
          <c:y val="6.5714015278056162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Przedsiębiorcy!$A$41:$A$44</c:f>
              <c:strCache>
                <c:ptCount val="4"/>
                <c:pt idx="0">
                  <c:v>brak</c:v>
                </c:pt>
                <c:pt idx="1">
                  <c:v>mało</c:v>
                </c:pt>
                <c:pt idx="2">
                  <c:v>umiarkowanie</c:v>
                </c:pt>
                <c:pt idx="3">
                  <c:v>dużo</c:v>
                </c:pt>
              </c:strCache>
            </c:strRef>
          </c:cat>
          <c:val>
            <c:numRef>
              <c:f>Przedsiębiorcy!$B$41:$B$44</c:f>
              <c:numCache>
                <c:formatCode>0%</c:formatCode>
                <c:ptCount val="4"/>
                <c:pt idx="0">
                  <c:v>0.17</c:v>
                </c:pt>
                <c:pt idx="1">
                  <c:v>0.44</c:v>
                </c:pt>
                <c:pt idx="2">
                  <c:v>0.32000000000000062</c:v>
                </c:pt>
                <c:pt idx="3">
                  <c:v>7.0000000000000021E-2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Przedsiębiorcy!$A$52:$A$59</c:f>
              <c:strCache>
                <c:ptCount val="8"/>
                <c:pt idx="0">
                  <c:v>Recepcja</c:v>
                </c:pt>
                <c:pt idx="1">
                  <c:v>Restauracja</c:v>
                </c:pt>
                <c:pt idx="2">
                  <c:v>Zakwaterowanie</c:v>
                </c:pt>
                <c:pt idx="3">
                  <c:v>Dyrekcja/administracja</c:v>
                </c:pt>
                <c:pt idx="4">
                  <c:v>Kuchnia</c:v>
                </c:pt>
                <c:pt idx="5">
                  <c:v>Sprzątanie</c:v>
                </c:pt>
                <c:pt idx="6">
                  <c:v>Informacja Turystyczna</c:v>
                </c:pt>
                <c:pt idx="7">
                  <c:v>inne</c:v>
                </c:pt>
              </c:strCache>
            </c:strRef>
          </c:cat>
          <c:val>
            <c:numRef>
              <c:f>Przedsiębiorcy!$B$52:$B$59</c:f>
              <c:numCache>
                <c:formatCode>0%</c:formatCode>
                <c:ptCount val="8"/>
                <c:pt idx="0">
                  <c:v>0.23</c:v>
                </c:pt>
                <c:pt idx="1">
                  <c:v>0.05</c:v>
                </c:pt>
                <c:pt idx="2">
                  <c:v>0</c:v>
                </c:pt>
                <c:pt idx="3">
                  <c:v>0.05</c:v>
                </c:pt>
                <c:pt idx="4">
                  <c:v>0.43000000000000038</c:v>
                </c:pt>
                <c:pt idx="5">
                  <c:v>0.05</c:v>
                </c:pt>
                <c:pt idx="6">
                  <c:v>0.14000000000000001</c:v>
                </c:pt>
                <c:pt idx="7">
                  <c:v>0.05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1772965879265103E-2"/>
          <c:y val="0.72801509186351765"/>
          <c:w val="0.9847874015748036"/>
          <c:h val="0.24420713035870556"/>
        </c:manualLayout>
      </c:layout>
      <c:txPr>
        <a:bodyPr/>
        <a:lstStyle/>
        <a:p>
          <a:pPr>
            <a:defRPr sz="1300"/>
          </a:pPr>
          <a:endParaRPr lang="pl-PL"/>
        </a:p>
      </c:txPr>
    </c:legend>
    <c:plotVisOnly val="1"/>
    <c:dispBlanksAs val="zero"/>
  </c:chart>
  <c:externalData r:id="rId1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2220126058476789"/>
          <c:y val="0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Przedsiębiorcy!$B$62:$B$69</c:f>
              <c:strCache>
                <c:ptCount val="8"/>
                <c:pt idx="0">
                  <c:v>Recepcja</c:v>
                </c:pt>
                <c:pt idx="1">
                  <c:v>Restauracja</c:v>
                </c:pt>
                <c:pt idx="2">
                  <c:v>Zakwaterowanie</c:v>
                </c:pt>
                <c:pt idx="3">
                  <c:v>Dyrekcja/administracja</c:v>
                </c:pt>
                <c:pt idx="4">
                  <c:v>Kuchnia</c:v>
                </c:pt>
                <c:pt idx="5">
                  <c:v>Sprzątanie</c:v>
                </c:pt>
                <c:pt idx="6">
                  <c:v>Informacja Turystyczna</c:v>
                </c:pt>
                <c:pt idx="7">
                  <c:v>inne</c:v>
                </c:pt>
              </c:strCache>
            </c:strRef>
          </c:cat>
          <c:val>
            <c:numRef>
              <c:f>Przedsiębiorcy!$C$62:$C$69</c:f>
              <c:numCache>
                <c:formatCode>0%</c:formatCode>
                <c:ptCount val="8"/>
                <c:pt idx="0">
                  <c:v>0.16</c:v>
                </c:pt>
                <c:pt idx="1">
                  <c:v>0.16</c:v>
                </c:pt>
                <c:pt idx="2">
                  <c:v>0.16</c:v>
                </c:pt>
                <c:pt idx="3">
                  <c:v>0.1</c:v>
                </c:pt>
                <c:pt idx="4">
                  <c:v>0.21000000000000021</c:v>
                </c:pt>
                <c:pt idx="5">
                  <c:v>6.0000000000000032E-2</c:v>
                </c:pt>
                <c:pt idx="6">
                  <c:v>0.13</c:v>
                </c:pt>
                <c:pt idx="7">
                  <c:v>2.0000000000000011E-2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3038432025202928E-2"/>
          <c:w val="1"/>
          <c:h val="0.41648799075137038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Przedsiębiorcy!$A$72:$A$79</c:f>
              <c:strCache>
                <c:ptCount val="8"/>
                <c:pt idx="0">
                  <c:v>wykształcenie podstawowe</c:v>
                </c:pt>
                <c:pt idx="1">
                  <c:v>gimnazjalne</c:v>
                </c:pt>
                <c:pt idx="2">
                  <c:v>średnie</c:v>
                </c:pt>
                <c:pt idx="3">
                  <c:v>zawodowe</c:v>
                </c:pt>
                <c:pt idx="4">
                  <c:v>technik</c:v>
                </c:pt>
                <c:pt idx="5">
                  <c:v>lic./inż.</c:v>
                </c:pt>
                <c:pt idx="6">
                  <c:v>mgr</c:v>
                </c:pt>
                <c:pt idx="7">
                  <c:v>dr</c:v>
                </c:pt>
              </c:strCache>
            </c:strRef>
          </c:cat>
          <c:val>
            <c:numRef>
              <c:f>Przedsiębiorcy!$B$72:$B$79</c:f>
              <c:numCache>
                <c:formatCode>0%</c:formatCode>
                <c:ptCount val="8"/>
                <c:pt idx="0">
                  <c:v>2.0000000000000011E-2</c:v>
                </c:pt>
                <c:pt idx="1">
                  <c:v>0</c:v>
                </c:pt>
                <c:pt idx="2">
                  <c:v>0.17</c:v>
                </c:pt>
                <c:pt idx="3">
                  <c:v>0.2</c:v>
                </c:pt>
                <c:pt idx="4">
                  <c:v>0.12000000000000002</c:v>
                </c:pt>
                <c:pt idx="5">
                  <c:v>1.0000000000000005E-2</c:v>
                </c:pt>
                <c:pt idx="6">
                  <c:v>0.46</c:v>
                </c:pt>
                <c:pt idx="7">
                  <c:v>2.0000000000000011E-2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64429790026246714"/>
          <c:w val="1"/>
          <c:h val="0.32792432195975701"/>
        </c:manualLayout>
      </c:layout>
      <c:txPr>
        <a:bodyPr/>
        <a:lstStyle/>
        <a:p>
          <a:pPr>
            <a:defRPr sz="1250"/>
          </a:pPr>
          <a:endParaRPr lang="pl-PL"/>
        </a:p>
      </c:txPr>
    </c:legend>
    <c:plotVisOnly val="1"/>
    <c:dispBlanksAs val="zero"/>
  </c:chart>
  <c:externalData r:id="rId1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9357584229701263E-2"/>
          <c:y val="6.8119560001700719E-2"/>
          <c:w val="0.89071138299385799"/>
          <c:h val="0.4297720135813942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Przedsiębiorcy!$A$82:$A$88</c:f>
              <c:strCache>
                <c:ptCount val="7"/>
                <c:pt idx="0">
                  <c:v>6 klas</c:v>
                </c:pt>
                <c:pt idx="1">
                  <c:v>9 klas</c:v>
                </c:pt>
                <c:pt idx="2">
                  <c:v>12 klas</c:v>
                </c:pt>
                <c:pt idx="3">
                  <c:v>profesjonalny kurs</c:v>
                </c:pt>
                <c:pt idx="4">
                  <c:v>techniczny kurs specjalizacyjny</c:v>
                </c:pt>
                <c:pt idx="5">
                  <c:v>lic./inż..</c:v>
                </c:pt>
                <c:pt idx="6">
                  <c:v>mgr</c:v>
                </c:pt>
              </c:strCache>
            </c:strRef>
          </c:cat>
          <c:val>
            <c:numRef>
              <c:f>Przedsiębiorcy!$B$82:$B$88</c:f>
              <c:numCache>
                <c:formatCode>0%</c:formatCode>
                <c:ptCount val="7"/>
                <c:pt idx="0">
                  <c:v>0.29000000000000031</c:v>
                </c:pt>
                <c:pt idx="1">
                  <c:v>0.24000000000000021</c:v>
                </c:pt>
                <c:pt idx="2">
                  <c:v>0.2</c:v>
                </c:pt>
                <c:pt idx="3">
                  <c:v>0.13</c:v>
                </c:pt>
                <c:pt idx="4">
                  <c:v>2.0000000000000011E-2</c:v>
                </c:pt>
                <c:pt idx="5">
                  <c:v>0.11</c:v>
                </c:pt>
                <c:pt idx="6">
                  <c:v>1.0000000000000005E-2</c:v>
                </c:pt>
              </c:numCache>
            </c:numRef>
          </c:val>
        </c:ser>
      </c:pie3DChart>
    </c:plotArea>
    <c:legend>
      <c:legendPos val="b"/>
      <c:legendEntry>
        <c:idx val="4"/>
        <c:txPr>
          <a:bodyPr/>
          <a:lstStyle/>
          <a:p>
            <a:pPr>
              <a:defRPr sz="1250"/>
            </a:pPr>
            <a:endParaRPr lang="pl-PL"/>
          </a:p>
        </c:txPr>
      </c:legendEntry>
      <c:layout>
        <c:manualLayout>
          <c:xMode val="edge"/>
          <c:yMode val="edge"/>
          <c:x val="3.2375328083989584E-3"/>
          <c:y val="0.62501316026571552"/>
          <c:w val="0.99676246719159989"/>
          <c:h val="0.37498683973428576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zero"/>
  </c:chart>
  <c:externalData r:id="rId1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Przedsiębiorcy!$A$91:$A$92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Przedsiębiorcy!$B$91:$B$92</c:f>
              <c:numCache>
                <c:formatCode>0%</c:formatCode>
                <c:ptCount val="2"/>
                <c:pt idx="0">
                  <c:v>0.73000000000000065</c:v>
                </c:pt>
                <c:pt idx="1">
                  <c:v>0.27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1082239720034989E-2"/>
          <c:y val="0.88850503062117414"/>
          <c:w val="0.9806132983377075"/>
          <c:h val="8.3717191601050026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Przedsiębiorcy!$A$95:$A$97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ZAWSZE</c:v>
                </c:pt>
              </c:strCache>
            </c:strRef>
          </c:cat>
          <c:val>
            <c:numRef>
              <c:f>Przedsiębiorcy!$B$95:$B$97</c:f>
              <c:numCache>
                <c:formatCode>0%</c:formatCode>
                <c:ptCount val="3"/>
                <c:pt idx="0">
                  <c:v>0.46</c:v>
                </c:pt>
                <c:pt idx="1">
                  <c:v>0.1</c:v>
                </c:pt>
                <c:pt idx="2">
                  <c:v>0.44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7.2469378827646922E-3"/>
          <c:y val="0.88850503062117414"/>
          <c:w val="0.98550612423447059"/>
          <c:h val="8.3717191601050026E-2"/>
        </c:manualLayout>
      </c:layout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zero"/>
  </c:chart>
  <c:externalData r:id="rId1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Przedsiębiorcy!$A$104:$A$108</c:f>
              <c:strCache>
                <c:ptCount val="5"/>
                <c:pt idx="0">
                  <c:v>0-20%</c:v>
                </c:pt>
                <c:pt idx="1">
                  <c:v>21-40%</c:v>
                </c:pt>
                <c:pt idx="2">
                  <c:v>41-60%</c:v>
                </c:pt>
                <c:pt idx="3">
                  <c:v>61-80%</c:v>
                </c:pt>
                <c:pt idx="4">
                  <c:v>81-100%</c:v>
                </c:pt>
              </c:strCache>
            </c:strRef>
          </c:cat>
          <c:val>
            <c:numRef>
              <c:f>Przedsiębiorcy!$B$104:$B$108</c:f>
              <c:numCache>
                <c:formatCode>0%</c:formatCode>
                <c:ptCount val="5"/>
                <c:pt idx="0">
                  <c:v>0.33000000000000074</c:v>
                </c:pt>
                <c:pt idx="1">
                  <c:v>0.33000000000000074</c:v>
                </c:pt>
                <c:pt idx="2">
                  <c:v>0.27</c:v>
                </c:pt>
                <c:pt idx="3">
                  <c:v>0</c:v>
                </c:pt>
                <c:pt idx="4">
                  <c:v>7.0000000000000021E-2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014873140857448E-3"/>
          <c:y val="0.88850503062117414"/>
          <c:w val="0.99401924759405069"/>
          <c:h val="8.3717191601050026E-2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zero"/>
  </c:chart>
  <c:externalData r:id="rId1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0334815767824782"/>
          <c:y val="4.6429164363620053E-2"/>
          <c:w val="0.80587241991451775"/>
          <c:h val="0.80428913306243432"/>
        </c:manualLayout>
      </c:layout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Przedsiębiorcy!$A$111:$A$115</c:f>
              <c:strCache>
                <c:ptCount val="5"/>
                <c:pt idx="0">
                  <c:v>0-20%</c:v>
                </c:pt>
                <c:pt idx="1">
                  <c:v>21-40%</c:v>
                </c:pt>
                <c:pt idx="2">
                  <c:v>41-60%</c:v>
                </c:pt>
                <c:pt idx="3">
                  <c:v>61-80%</c:v>
                </c:pt>
                <c:pt idx="4">
                  <c:v>81-100%</c:v>
                </c:pt>
              </c:strCache>
            </c:strRef>
          </c:cat>
          <c:val>
            <c:numRef>
              <c:f>Przedsiębiorcy!$B$111:$B$115</c:f>
              <c:numCache>
                <c:formatCode>0%</c:formatCode>
                <c:ptCount val="5"/>
                <c:pt idx="0">
                  <c:v>0.37000000000000038</c:v>
                </c:pt>
                <c:pt idx="1">
                  <c:v>0.27</c:v>
                </c:pt>
                <c:pt idx="2">
                  <c:v>0.27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Przedsiębiorcy!$A$119:$A$126</c:f>
              <c:strCache>
                <c:ptCount val="8"/>
                <c:pt idx="0">
                  <c:v>Obsługa Klienta</c:v>
                </c:pt>
                <c:pt idx="1">
                  <c:v>Kultura os. Pracowników</c:v>
                </c:pt>
                <c:pt idx="2">
                  <c:v>Języki obce</c:v>
                </c:pt>
                <c:pt idx="3">
                  <c:v>Know How</c:v>
                </c:pt>
                <c:pt idx="4">
                  <c:v>IT</c:v>
                </c:pt>
                <c:pt idx="5">
                  <c:v>Informacja turystyczna</c:v>
                </c:pt>
                <c:pt idx="6">
                  <c:v>Recepcja i obsługa</c:v>
                </c:pt>
                <c:pt idx="7">
                  <c:v>inne</c:v>
                </c:pt>
              </c:strCache>
            </c:strRef>
          </c:cat>
          <c:val>
            <c:numRef>
              <c:f>Przedsiębiorcy!$B$119:$B$126</c:f>
              <c:numCache>
                <c:formatCode>0%</c:formatCode>
                <c:ptCount val="8"/>
                <c:pt idx="0">
                  <c:v>0.25</c:v>
                </c:pt>
                <c:pt idx="1">
                  <c:v>9.0000000000000024E-2</c:v>
                </c:pt>
                <c:pt idx="2">
                  <c:v>0.25</c:v>
                </c:pt>
                <c:pt idx="3">
                  <c:v>0.12000000000000002</c:v>
                </c:pt>
                <c:pt idx="4">
                  <c:v>0.18000000000000024</c:v>
                </c:pt>
                <c:pt idx="5">
                  <c:v>0.1</c:v>
                </c:pt>
                <c:pt idx="6">
                  <c:v>1.0000000000000005E-2</c:v>
                </c:pt>
                <c:pt idx="7">
                  <c:v>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5153105861767159E-3"/>
          <c:y val="0.64429790026246714"/>
          <c:w val="0.9969693788276448"/>
          <c:h val="0.32792432195975685"/>
        </c:manualLayout>
      </c:layout>
      <c:txPr>
        <a:bodyPr/>
        <a:lstStyle/>
        <a:p>
          <a:pPr>
            <a:defRPr sz="1250"/>
          </a:pPr>
          <a:endParaRPr lang="pl-PL"/>
        </a:p>
      </c:txPr>
    </c:legend>
    <c:plotVisOnly val="1"/>
    <c:dispBlanksAs val="zero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0.09167</cdr:x>
      <cdr:y>0.71304</cdr:y>
    </cdr:from>
    <cdr:to>
      <cdr:x>0.67983</cdr:x>
      <cdr:y>0.89968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70384" y="2817443"/>
          <a:ext cx="2376264" cy="737461"/>
        </a:xfrm>
        <a:prstGeom xmlns:a="http://schemas.openxmlformats.org/drawingml/2006/main" prst="rect">
          <a:avLst/>
        </a:prstGeom>
      </cdr:spPr>
    </cdr:pic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0.94344</cdr:x>
      <cdr:y>0.95661</cdr:y>
    </cdr:from>
    <cdr:to>
      <cdr:x>1</cdr:x>
      <cdr:y>1</cdr:y>
    </cdr:to>
    <cdr:pic>
      <cdr:nvPicPr>
        <cdr:cNvPr id="3" name="Picture 3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4643760" y="5320010"/>
          <a:ext cx="228600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pic>
  </cdr:relSizeAnchor>
  <cdr:relSizeAnchor xmlns:cdr="http://schemas.openxmlformats.org/drawingml/2006/chartDrawing">
    <cdr:from>
      <cdr:x>0.09195</cdr:x>
      <cdr:y>0.7431</cdr:y>
    </cdr:from>
    <cdr:to>
      <cdr:x>0.80147</cdr:x>
      <cdr:y>0.92222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371660" y="2936192"/>
          <a:ext cx="2867683" cy="707769"/>
        </a:xfrm>
        <a:prstGeom xmlns:a="http://schemas.openxmlformats.org/drawingml/2006/main" prst="rect">
          <a:avLst/>
        </a:prstGeom>
      </cdr:spPr>
    </cdr:pic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0.08911</cdr:x>
      <cdr:y>0.76541</cdr:y>
    </cdr:from>
    <cdr:to>
      <cdr:x>0.77827</cdr:x>
      <cdr:y>0.98409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60040" y="3024336"/>
          <a:ext cx="2784310" cy="864096"/>
        </a:xfrm>
        <a:prstGeom xmlns:a="http://schemas.openxmlformats.org/drawingml/2006/main" prst="rect">
          <a:avLst/>
        </a:prstGeom>
      </cdr:spPr>
    </cdr:pic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0.83598</cdr:y>
    </cdr:from>
    <cdr:to>
      <cdr:x>1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4716016" y="3303216"/>
          <a:ext cx="4041775" cy="648072"/>
        </a:xfrm>
        <a:prstGeom xmlns:a="http://schemas.openxmlformats.org/drawingml/2006/main" prst="rect">
          <a:avLst/>
        </a:prstGeom>
      </cdr:spPr>
    </cdr:pic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0.44237</cdr:x>
      <cdr:y>0.79122</cdr:y>
    </cdr:from>
    <cdr:to>
      <cdr:x>1</cdr:x>
      <cdr:y>0.96282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787276" y="3126333"/>
          <a:ext cx="2252912" cy="678060"/>
        </a:xfrm>
        <a:prstGeom xmlns:a="http://schemas.openxmlformats.org/drawingml/2006/main" prst="rect">
          <a:avLst/>
        </a:prstGeom>
      </cdr:spPr>
    </cdr:pic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0.25208</cdr:x>
      <cdr:y>0.77299</cdr:y>
    </cdr:from>
    <cdr:to>
      <cdr:x>0.86892</cdr:x>
      <cdr:y>0.96282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18456" y="3054325"/>
          <a:ext cx="2492164" cy="750068"/>
        </a:xfrm>
        <a:prstGeom xmlns:a="http://schemas.openxmlformats.org/drawingml/2006/main" prst="rect">
          <a:avLst/>
        </a:prstGeom>
      </cdr:spPr>
    </cdr:pic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0.23426</cdr:x>
      <cdr:y>0.79122</cdr:y>
    </cdr:from>
    <cdr:to>
      <cdr:x>0.79188</cdr:x>
      <cdr:y>0.96282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46448" y="3126333"/>
          <a:ext cx="2252912" cy="678060"/>
        </a:xfrm>
        <a:prstGeom xmlns:a="http://schemas.openxmlformats.org/drawingml/2006/main" prst="rect">
          <a:avLst/>
        </a:prstGeom>
      </cdr:spPr>
    </cdr:pic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0.32337</cdr:x>
      <cdr:y>0.73655</cdr:y>
    </cdr:from>
    <cdr:to>
      <cdr:x>0.881</cdr:x>
      <cdr:y>0.90815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06488" y="2910309"/>
          <a:ext cx="2252912" cy="678060"/>
        </a:xfrm>
        <a:prstGeom xmlns:a="http://schemas.openxmlformats.org/drawingml/2006/main" prst="rect">
          <a:avLst/>
        </a:prstGeom>
      </cdr:spPr>
    </cdr:pic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0.21644</cdr:x>
      <cdr:y>0.79122</cdr:y>
    </cdr:from>
    <cdr:to>
      <cdr:x>0.98881</cdr:x>
      <cdr:y>0.9446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74440" y="3126333"/>
          <a:ext cx="3120528" cy="606053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0.12732</cdr:x>
      <cdr:y>0.75477</cdr:y>
    </cdr:from>
    <cdr:to>
      <cdr:x>0.80715</cdr:x>
      <cdr:y>0.9705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14400" y="2982317"/>
          <a:ext cx="2746648" cy="852407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0.14258</cdr:x>
      <cdr:y>0.65375</cdr:y>
    </cdr:from>
    <cdr:to>
      <cdr:x>0.80838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76064" y="3012793"/>
          <a:ext cx="2689924" cy="1595719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0.19861</cdr:x>
      <cdr:y>0.79122</cdr:y>
    </cdr:from>
    <cdr:to>
      <cdr:x>0.7394</cdr:x>
      <cdr:y>0.96282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02432" y="3126333"/>
          <a:ext cx="2184864" cy="678061"/>
        </a:xfrm>
        <a:prstGeom xmlns:a="http://schemas.openxmlformats.org/drawingml/2006/main" prst="rect">
          <a:avLst/>
        </a:prstGeom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0.24952</cdr:x>
      <cdr:y>0.63492</cdr:y>
    </cdr:from>
    <cdr:to>
      <cdr:x>0.8576</cdr:x>
      <cdr:y>0.97994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08112" y="2880320"/>
          <a:ext cx="2456760" cy="1565202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0.82767</cdr:y>
    </cdr:from>
    <cdr:to>
      <cdr:x>1</cdr:x>
      <cdr:y>0.99927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457200" y="3270349"/>
          <a:ext cx="4040188" cy="678061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0.03538</cdr:x>
      <cdr:y>0.84589</cdr:y>
    </cdr:from>
    <cdr:to>
      <cdr:x>0.92132</cdr:x>
      <cdr:y>0.96282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42999" y="3342357"/>
          <a:ext cx="3580783" cy="462037"/>
        </a:xfrm>
        <a:prstGeom xmlns:a="http://schemas.openxmlformats.org/drawingml/2006/main" prst="rect">
          <a:avLst/>
        </a:prstGeom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0.03821</cdr:x>
      <cdr:y>0.80933</cdr:y>
    </cdr:from>
    <cdr:to>
      <cdr:x>0.76079</cdr:x>
      <cdr:y>0.93298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54360" y="3197880"/>
          <a:ext cx="2919371" cy="488597"/>
        </a:xfrm>
        <a:prstGeom xmlns:a="http://schemas.openxmlformats.org/drawingml/2006/main" prst="rect">
          <a:avLst/>
        </a:prstGeom>
      </cdr:spPr>
    </cdr:pic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0.94342</cdr:x>
      <cdr:y>0.9084</cdr:y>
    </cdr:from>
    <cdr:to>
      <cdr:x>1</cdr:x>
      <cdr:y>0.95179</cdr:y>
    </cdr:to>
    <cdr:pic>
      <cdr:nvPicPr>
        <cdr:cNvPr id="2" name="Picture 3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xmlns="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811588" y="3589335"/>
          <a:ext cx="228600" cy="1714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8F4F2-5440-4C0A-9E54-91A8DCAEAAA4}" type="datetimeFigureOut">
              <a:rPr lang="pl-PL" smtClean="0"/>
              <a:pPr/>
              <a:t>2014-09-29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C53C-C25D-4B28-929C-7A0870E187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4445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C53C-C25D-4B28-929C-7A0870E1875D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C53C-C25D-4B28-929C-7A0870E1875D}" type="slidenum">
              <a:rPr lang="pl-PL" smtClean="0"/>
              <a:pPr/>
              <a:t>73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6143-4F6E-463B-8696-A7A26BAB1092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D2A-C5D2-43DE-9927-F4756290BF9A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B2FB9-4D8B-4BA5-8D29-75611BB3FC35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43EC-1020-4E41-BEE1-47DDB83F297E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46D1A-5CB7-4C11-860A-82D3F46AC6E2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6954-346F-4473-BFAF-ABE32B756677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777B7-8782-49BB-A855-DED52ED93B1A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6760-3ABA-441F-B47A-2D4EA84738BB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2AB-5C34-4CB2-A5E4-CF70CBEC1A01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4A5DB-D202-42FB-9C18-8539B370A22B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2C2C-5838-4F2D-9338-A07D78913547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544FD-99C1-4EBC-83FA-EF1173B7CEEA}" type="datetime1">
              <a:rPr lang="pl-PL" smtClean="0"/>
              <a:pPr/>
              <a:t>2014-09-29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C11E-A700-4ADE-99DC-B17629A109B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6.xml"/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8.xml"/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0.xml"/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png"/><Relationship Id="rId4" Type="http://schemas.openxmlformats.org/officeDocument/2006/relationships/chart" Target="../charts/char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0.xml"/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2.xml"/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8.xml"/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0.xml"/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2.xml"/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4.xml"/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6.xml"/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8.xml"/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2.xml"/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4.xml"/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6.xml"/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8.xml"/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0.xml"/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2.xml"/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4.xml"/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6.xml"/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8.xml"/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0.xml"/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2.xml"/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5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4.xml"/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288"/>
            <a:ext cx="4025900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pole tekstowe 4"/>
          <p:cNvSpPr txBox="1">
            <a:spLocks noChangeArrowheads="1"/>
          </p:cNvSpPr>
          <p:nvPr/>
        </p:nvSpPr>
        <p:spPr bwMode="auto">
          <a:xfrm>
            <a:off x="841848" y="2959099"/>
            <a:ext cx="7741084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1" dirty="0"/>
              <a:t>Development of education in tourism</a:t>
            </a:r>
            <a:endParaRPr lang="pl-PL" sz="2800" b="1" dirty="0"/>
          </a:p>
          <a:p>
            <a:pPr algn="ctr"/>
            <a:endParaRPr lang="pl-PL" sz="2000" b="1" dirty="0"/>
          </a:p>
          <a:p>
            <a:pPr algn="ctr"/>
            <a:r>
              <a:rPr lang="pl-PL" sz="2400" b="1" dirty="0" err="1" smtClean="0"/>
              <a:t>Comparison</a:t>
            </a:r>
            <a:r>
              <a:rPr lang="pl-PL" sz="2400" b="1" dirty="0" smtClean="0"/>
              <a:t> of </a:t>
            </a:r>
            <a:r>
              <a:rPr lang="pl-PL" sz="2400" b="1" dirty="0" err="1" smtClean="0"/>
              <a:t>results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obtained</a:t>
            </a:r>
            <a:r>
              <a:rPr lang="pl-PL" sz="2400" b="1" dirty="0" smtClean="0"/>
              <a:t> in </a:t>
            </a:r>
            <a:r>
              <a:rPr lang="pl-PL" sz="2400" b="1" dirty="0" err="1" smtClean="0"/>
              <a:t>surveys</a:t>
            </a:r>
            <a:r>
              <a:rPr lang="pl-PL" sz="2400" b="1" dirty="0" smtClean="0"/>
              <a:t> in the </a:t>
            </a:r>
            <a:r>
              <a:rPr lang="pl-PL" sz="2400" b="1" dirty="0" err="1" smtClean="0"/>
              <a:t>cities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Ourem</a:t>
            </a:r>
            <a:r>
              <a:rPr lang="pl-PL" sz="2400" b="1" dirty="0" smtClean="0"/>
              <a:t> and Częstochowa</a:t>
            </a:r>
            <a:endParaRPr lang="pl-PL" sz="2400" b="1" dirty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endParaRPr lang="pl-PL" sz="2000" dirty="0" smtClean="0"/>
          </a:p>
        </p:txBody>
      </p:sp>
      <p:pic>
        <p:nvPicPr>
          <p:cNvPr id="2052" name="grafika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725" y="860425"/>
            <a:ext cx="239077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grafika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3338" y="687388"/>
            <a:ext cx="2179637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Development of education in tourism - presentations of results and conclusions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7490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not used service of  travel agency, who organized your trip</a:t>
            </a:r>
            <a:endParaRPr lang="pl-PL" sz="27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705558974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330101069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Odpowiedź na pytanie czy istnieją inne obszary wiedzy, które powinny być zawarte w programie nauczania szkoły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smtClean="0"/>
              <a:t>Portugalia</a:t>
            </a:r>
            <a:endParaRPr lang="pl-PL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100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Obszary nauki, które powinny być zawarte w programach nauczania szkół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101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Poziom zadowolenia z usług edukacyjnych świadczonych przez szkołę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102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 smtClean="0"/>
              <a:t>Where did you get </a:t>
            </a:r>
            <a:r>
              <a:rPr lang="en-US" sz="4000" dirty="0" err="1" smtClean="0"/>
              <a:t>informations</a:t>
            </a:r>
            <a:r>
              <a:rPr lang="en-US" sz="4000" dirty="0" smtClean="0"/>
              <a:t> about journey?</a:t>
            </a:r>
            <a:endParaRPr lang="en-US" sz="4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826996588"/>
              </p:ext>
            </p:extLst>
          </p:nvPr>
        </p:nvGraphicFramePr>
        <p:xfrm>
          <a:off x="467544" y="1628800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912313022"/>
              </p:ext>
            </p:extLst>
          </p:nvPr>
        </p:nvGraphicFramePr>
        <p:xfrm>
          <a:off x="4644008" y="1844824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365104"/>
            <a:ext cx="2376265" cy="1922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371797"/>
            <a:ext cx="8291264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As for the accommodation, in both cases it was mainly the hotel (</a:t>
            </a:r>
            <a:r>
              <a:rPr lang="en-US" dirty="0" err="1"/>
              <a:t>Częstochowa</a:t>
            </a:r>
            <a:r>
              <a:rPr lang="en-US" dirty="0"/>
              <a:t> - 61%, Fatima - 63%). Infrastructure in both cities was assessed at a high level, over 70% of both groups of tourists were also satisfied with the services offered by the city restaurant. Overall rating of accommodation also was </a:t>
            </a:r>
            <a:r>
              <a:rPr lang="pl-PL" dirty="0"/>
              <a:t>on </a:t>
            </a:r>
            <a:r>
              <a:rPr lang="en-US" dirty="0"/>
              <a:t>a good and a very good level</a:t>
            </a:r>
            <a:endParaRPr lang="pl-PL" dirty="0"/>
          </a:p>
          <a:p>
            <a:pPr marL="0" indent="0" algn="just">
              <a:buNone/>
            </a:pPr>
            <a:r>
              <a:rPr lang="en-US" dirty="0"/>
              <a:t>As far as the means of transport tourists visiting Czestochowa chosen in most car (29%) and bus (23%), while almost half of the tourists visiting Fatima arrived by car (45%) and 18% </a:t>
            </a:r>
            <a:r>
              <a:rPr lang="pl-PL" dirty="0"/>
              <a:t>by </a:t>
            </a:r>
            <a:r>
              <a:rPr lang="pl-PL" dirty="0" err="1"/>
              <a:t>airplane</a:t>
            </a:r>
            <a:r>
              <a:rPr lang="en-US" dirty="0"/>
              <a:t>. Most of the tourists visiting both cities also planned a tour of the other monuments. </a:t>
            </a:r>
            <a:r>
              <a:rPr lang="pl-PL" dirty="0" err="1"/>
              <a:t>Overall</a:t>
            </a:r>
            <a:r>
              <a:rPr lang="pl-PL" dirty="0"/>
              <a:t> rating of the</a:t>
            </a:r>
            <a:r>
              <a:rPr lang="en-US" dirty="0"/>
              <a:t> visit to Czestochowa </a:t>
            </a:r>
            <a:r>
              <a:rPr lang="pl-PL" dirty="0"/>
              <a:t>was on a</a:t>
            </a:r>
            <a:r>
              <a:rPr lang="en-US" dirty="0"/>
              <a:t> good or very good level (66%), </a:t>
            </a:r>
            <a:r>
              <a:rPr lang="pl-PL" dirty="0" err="1"/>
              <a:t>similar</a:t>
            </a:r>
            <a:r>
              <a:rPr lang="pl-PL" dirty="0"/>
              <a:t> in Fatima (91%)</a:t>
            </a:r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9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City od </a:t>
            </a:r>
            <a:r>
              <a:rPr lang="pl-PL" dirty="0" err="1" smtClean="0"/>
              <a:t>accomodation</a:t>
            </a:r>
            <a:endParaRPr lang="pl-PL" sz="27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4438" y="5803512"/>
            <a:ext cx="535682" cy="18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0" y="5733256"/>
            <a:ext cx="1071364" cy="26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8070" y="5785073"/>
            <a:ext cx="617211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Place of </a:t>
            </a:r>
            <a:r>
              <a:rPr lang="pl-PL" dirty="0" err="1" smtClean="0"/>
              <a:t>accomodation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71384628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5" y="5679053"/>
            <a:ext cx="648073" cy="226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5501859"/>
            <a:ext cx="3384376" cy="56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</a:t>
            </a:r>
            <a:r>
              <a:rPr lang="pl-PL" dirty="0" err="1" smtClean="0"/>
              <a:t>verall</a:t>
            </a:r>
            <a:r>
              <a:rPr lang="pl-PL" dirty="0" smtClean="0"/>
              <a:t> rating of </a:t>
            </a:r>
            <a:r>
              <a:rPr lang="pl-PL" dirty="0" err="1" smtClean="0"/>
              <a:t>accomodation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36352284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64100"/>
            <a:ext cx="2302172" cy="992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The rating of catering service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99405489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157192"/>
            <a:ext cx="2086148" cy="89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Overall</a:t>
            </a:r>
            <a:r>
              <a:rPr lang="pl-PL" dirty="0" smtClean="0"/>
              <a:t> rating of the </a:t>
            </a:r>
            <a:r>
              <a:rPr lang="pl-PL" dirty="0" err="1" smtClean="0"/>
              <a:t>visit</a:t>
            </a:r>
            <a:r>
              <a:rPr lang="pl-PL" dirty="0" smtClean="0"/>
              <a:t> in Częstochowa/</a:t>
            </a:r>
            <a:r>
              <a:rPr lang="pl-PL" dirty="0" err="1" smtClean="0"/>
              <a:t>Ourem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890252757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013176"/>
            <a:ext cx="2158156" cy="930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800" b="1" dirty="0" smtClean="0"/>
              <a:t>THE SURVEY ADRESSED TO THE ENTREPRENEURS</a:t>
            </a:r>
            <a:endParaRPr lang="pl-PL" sz="4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 smtClean="0"/>
              <a:t>23 </a:t>
            </a:r>
            <a:r>
              <a:rPr lang="pl-PL" sz="2400" dirty="0" err="1" smtClean="0"/>
              <a:t>entrepreneurs</a:t>
            </a:r>
            <a:r>
              <a:rPr lang="pl-PL" sz="2400" dirty="0" smtClean="0"/>
              <a:t> from Częstochowa and 41 </a:t>
            </a:r>
            <a:r>
              <a:rPr lang="pl-PL" sz="2400" dirty="0" err="1" smtClean="0"/>
              <a:t>entrepreneurs</a:t>
            </a:r>
            <a:r>
              <a:rPr lang="pl-PL" sz="2400" dirty="0" smtClean="0"/>
              <a:t> from </a:t>
            </a:r>
            <a:r>
              <a:rPr lang="pl-PL" sz="2400" dirty="0" err="1" smtClean="0"/>
              <a:t>Ourem</a:t>
            </a:r>
            <a:r>
              <a:rPr lang="pl-PL" sz="2400" dirty="0" smtClean="0"/>
              <a:t> </a:t>
            </a:r>
            <a:r>
              <a:rPr lang="pl-PL" sz="2400" dirty="0" err="1" smtClean="0"/>
              <a:t>gave</a:t>
            </a:r>
            <a:r>
              <a:rPr lang="pl-PL" sz="2400" dirty="0" smtClean="0"/>
              <a:t> the </a:t>
            </a:r>
            <a:r>
              <a:rPr lang="pl-PL" sz="2400" dirty="0" err="1" smtClean="0"/>
              <a:t>answers</a:t>
            </a:r>
            <a:r>
              <a:rPr lang="pl-PL" sz="2400" dirty="0" smtClean="0"/>
              <a:t> </a:t>
            </a:r>
            <a:r>
              <a:rPr lang="pl-PL" sz="2400" dirty="0" err="1" smtClean="0"/>
              <a:t>about</a:t>
            </a:r>
            <a:r>
              <a:rPr lang="pl-PL" sz="2400" dirty="0" smtClean="0"/>
              <a:t> the </a:t>
            </a:r>
            <a:r>
              <a:rPr lang="pl-PL" sz="2400" dirty="0" err="1" smtClean="0"/>
              <a:t>questions</a:t>
            </a:r>
            <a:r>
              <a:rPr lang="pl-PL" sz="2400" dirty="0" smtClean="0"/>
              <a:t> </a:t>
            </a:r>
            <a:r>
              <a:rPr lang="pl-PL" sz="2400" dirty="0" err="1" smtClean="0"/>
              <a:t>included</a:t>
            </a:r>
            <a:r>
              <a:rPr lang="pl-PL" sz="2400" dirty="0" smtClean="0"/>
              <a:t> in </a:t>
            </a:r>
            <a:r>
              <a:rPr lang="pl-PL" sz="2400" dirty="0" err="1" smtClean="0"/>
              <a:t>surveys</a:t>
            </a:r>
            <a:r>
              <a:rPr lang="pl-PL" sz="2400" dirty="0" smtClean="0"/>
              <a:t>. </a:t>
            </a:r>
            <a:r>
              <a:rPr lang="en-US" sz="2400" dirty="0" smtClean="0"/>
              <a:t>Among </a:t>
            </a:r>
            <a:r>
              <a:rPr lang="en-US" sz="2400" dirty="0"/>
              <a:t>the surveyed</a:t>
            </a:r>
            <a:r>
              <a:rPr lang="pl-PL" sz="2400" dirty="0"/>
              <a:t> </a:t>
            </a:r>
            <a:r>
              <a:rPr lang="en-US" sz="2400" dirty="0"/>
              <a:t> companies, both in Poland and Portugal dominate small and medium-sized enterprises which prefer</a:t>
            </a:r>
            <a:r>
              <a:rPr lang="pl-PL" sz="2400" dirty="0"/>
              <a:t>e to </a:t>
            </a:r>
            <a:r>
              <a:rPr lang="pl-PL" sz="2400" dirty="0" err="1"/>
              <a:t>hire</a:t>
            </a:r>
            <a:r>
              <a:rPr lang="en-US" sz="2400" dirty="0"/>
              <a:t> employees with </a:t>
            </a:r>
            <a:r>
              <a:rPr lang="pl-PL" sz="2400" dirty="0" err="1"/>
              <a:t>vocational</a:t>
            </a:r>
            <a:r>
              <a:rPr lang="pl-PL" sz="2400" dirty="0"/>
              <a:t> </a:t>
            </a:r>
            <a:r>
              <a:rPr lang="pl-PL" sz="2400" dirty="0" err="1" smtClean="0"/>
              <a:t>training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err="1" smtClean="0"/>
              <a:t>Entrepreneurs</a:t>
            </a:r>
            <a:r>
              <a:rPr lang="en-US" sz="2400" dirty="0" smtClean="0"/>
              <a:t> </a:t>
            </a:r>
            <a:r>
              <a:rPr lang="en-US" sz="2400" dirty="0"/>
              <a:t>were also asked </a:t>
            </a:r>
            <a:r>
              <a:rPr lang="pl-PL" sz="2400" dirty="0" err="1" smtClean="0"/>
              <a:t>about</a:t>
            </a:r>
            <a:r>
              <a:rPr lang="en-US" sz="2400" dirty="0" smtClean="0"/>
              <a:t> </a:t>
            </a:r>
            <a:r>
              <a:rPr lang="en-US" sz="2400" dirty="0"/>
              <a:t>the recruitment process </a:t>
            </a:r>
            <a:r>
              <a:rPr lang="pl-PL" sz="2400" dirty="0" smtClean="0"/>
              <a:t>in </a:t>
            </a:r>
            <a:r>
              <a:rPr lang="pl-PL" sz="2400" dirty="0" err="1" smtClean="0"/>
              <a:t>connection</a:t>
            </a:r>
            <a:r>
              <a:rPr lang="pl-PL" sz="2400" dirty="0" smtClean="0"/>
              <a:t> with the </a:t>
            </a:r>
            <a:r>
              <a:rPr lang="pl-PL" sz="2400" dirty="0" err="1" smtClean="0"/>
              <a:t>employees</a:t>
            </a:r>
            <a:r>
              <a:rPr lang="pl-PL" sz="2400" dirty="0" smtClean="0"/>
              <a:t> with </a:t>
            </a:r>
            <a:r>
              <a:rPr lang="pl-PL" sz="2400" dirty="0" err="1" smtClean="0"/>
              <a:t>vocational</a:t>
            </a:r>
            <a:r>
              <a:rPr lang="pl-PL" sz="2400" dirty="0" smtClean="0"/>
              <a:t> Training</a:t>
            </a:r>
            <a:r>
              <a:rPr lang="en-US" sz="2400" dirty="0" smtClean="0"/>
              <a:t>. </a:t>
            </a:r>
            <a:r>
              <a:rPr lang="en-US" sz="2400" dirty="0"/>
              <a:t>In both cases, the results were not satisfactory. </a:t>
            </a:r>
            <a:r>
              <a:rPr lang="pl-PL" sz="2400" dirty="0" err="1" smtClean="0"/>
              <a:t>Entrepreneurs</a:t>
            </a:r>
            <a:r>
              <a:rPr lang="en-US" sz="2400" dirty="0" smtClean="0"/>
              <a:t> </a:t>
            </a:r>
            <a:r>
              <a:rPr lang="pl-PL" sz="2400" dirty="0" smtClean="0"/>
              <a:t>from Poland</a:t>
            </a:r>
            <a:r>
              <a:rPr lang="en-US" sz="2400" dirty="0" smtClean="0"/>
              <a:t> </a:t>
            </a:r>
            <a:r>
              <a:rPr lang="en-US" sz="2400" dirty="0"/>
              <a:t>said that there are moderately (53%) and low (33%), similar situation was in the case of Portugal (32% - moderate, 44% - not enough)</a:t>
            </a:r>
            <a:endParaRPr lang="pl-PL" sz="2400" dirty="0" smtClean="0"/>
          </a:p>
          <a:p>
            <a:pPr marL="0" indent="0" algn="just">
              <a:buNone/>
            </a:pPr>
            <a:endParaRPr lang="pl-PL" sz="24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37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/>
              <a:t>SURVEY </a:t>
            </a:r>
            <a:r>
              <a:rPr lang="pl-PL" sz="4800" b="1" dirty="0" smtClean="0"/>
              <a:t>ADRESSED TO THE</a:t>
            </a:r>
            <a:r>
              <a:rPr lang="en-US" sz="4800" b="1" dirty="0" smtClean="0"/>
              <a:t> TOURIST</a:t>
            </a:r>
            <a:r>
              <a:rPr lang="pl-PL" sz="4800" b="1" dirty="0" smtClean="0"/>
              <a:t>S</a:t>
            </a:r>
            <a:endParaRPr lang="pl-PL" sz="48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021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workers</a:t>
            </a:r>
            <a:r>
              <a:rPr lang="pl-PL" dirty="0" smtClean="0"/>
              <a:t> </a:t>
            </a:r>
            <a:r>
              <a:rPr lang="pl-PL" dirty="0" err="1" smtClean="0"/>
              <a:t>employed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82137626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914838079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869160"/>
            <a:ext cx="152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4360" y="5021560"/>
            <a:ext cx="152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6760" y="5173960"/>
            <a:ext cx="1524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3352" y="5479573"/>
            <a:ext cx="149548" cy="112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4053" y="5535653"/>
            <a:ext cx="609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8260" y="5851613"/>
            <a:ext cx="152400" cy="7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0160" y="5804191"/>
            <a:ext cx="228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6442" y="5768180"/>
            <a:ext cx="228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765887"/>
            <a:ext cx="547836" cy="410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510033"/>
            <a:ext cx="228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11067"/>
            <a:ext cx="2664296" cy="712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Do </a:t>
            </a:r>
            <a:r>
              <a:rPr lang="pl-PL" sz="3600" dirty="0" err="1" smtClean="0"/>
              <a:t>they</a:t>
            </a:r>
            <a:r>
              <a:rPr lang="pl-PL" sz="3600" dirty="0" smtClean="0"/>
              <a:t> </a:t>
            </a:r>
            <a:r>
              <a:rPr lang="pl-PL" sz="3600" dirty="0" err="1" smtClean="0"/>
              <a:t>preffered</a:t>
            </a:r>
            <a:r>
              <a:rPr lang="pl-PL" sz="3600" dirty="0" smtClean="0"/>
              <a:t>  </a:t>
            </a:r>
            <a:r>
              <a:rPr lang="pl-PL" sz="3600" dirty="0" err="1" smtClean="0"/>
              <a:t>employees</a:t>
            </a:r>
            <a:r>
              <a:rPr lang="en-US" sz="3600" dirty="0" smtClean="0"/>
              <a:t> </a:t>
            </a:r>
            <a:r>
              <a:rPr lang="en-US" sz="3600" dirty="0"/>
              <a:t>who have professional training course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074267124"/>
              </p:ext>
            </p:extLst>
          </p:nvPr>
        </p:nvGraphicFramePr>
        <p:xfrm>
          <a:off x="467544" y="2132856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Do the candidates in </a:t>
            </a:r>
            <a:r>
              <a:rPr lang="en-US" sz="2800" dirty="0" err="1"/>
              <a:t>recruitement</a:t>
            </a:r>
            <a:r>
              <a:rPr lang="en-US" sz="2800" dirty="0"/>
              <a:t> process have a training in the desired area</a:t>
            </a: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07449605"/>
              </p:ext>
            </p:extLst>
          </p:nvPr>
        </p:nvGraphicFramePr>
        <p:xfrm>
          <a:off x="467544" y="2132856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97152"/>
            <a:ext cx="1499032" cy="1220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332656"/>
            <a:ext cx="8363272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The </a:t>
            </a:r>
            <a:r>
              <a:rPr lang="pl-PL" dirty="0" err="1" smtClean="0"/>
              <a:t>areas</a:t>
            </a:r>
            <a:r>
              <a:rPr lang="pl-PL" dirty="0" smtClean="0"/>
              <a:t> </a:t>
            </a:r>
            <a:r>
              <a:rPr lang="pl-PL" dirty="0" err="1" smtClean="0"/>
              <a:t>where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the most </a:t>
            </a:r>
            <a:r>
              <a:rPr lang="pl-PL" dirty="0" err="1" smtClean="0"/>
              <a:t>difficult</a:t>
            </a:r>
            <a:r>
              <a:rPr lang="pl-PL" dirty="0" smtClean="0"/>
              <a:t> to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qualified</a:t>
            </a:r>
            <a:r>
              <a:rPr lang="pl-PL" dirty="0" smtClean="0"/>
              <a:t> </a:t>
            </a:r>
            <a:r>
              <a:rPr lang="pl-PL" dirty="0" err="1" smtClean="0"/>
              <a:t>employees</a:t>
            </a:r>
            <a:r>
              <a:rPr lang="pl-PL" dirty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k</a:t>
            </a:r>
            <a:r>
              <a:rPr lang="en-US" dirty="0" err="1" smtClean="0"/>
              <a:t>itchen</a:t>
            </a:r>
            <a:r>
              <a:rPr lang="en-US" dirty="0" smtClean="0"/>
              <a:t> </a:t>
            </a:r>
            <a:r>
              <a:rPr lang="en-US" dirty="0"/>
              <a:t>and reception</a:t>
            </a:r>
            <a:r>
              <a:rPr lang="pl-PL" dirty="0"/>
              <a:t> 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Polish entrepreneurs believe that higher </a:t>
            </a:r>
            <a:r>
              <a:rPr lang="en-US" dirty="0" smtClean="0"/>
              <a:t>education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en-US" dirty="0" smtClean="0"/>
              <a:t> </a:t>
            </a:r>
            <a:r>
              <a:rPr lang="en-US" dirty="0"/>
              <a:t>does not necessarily translate into better performance of duties (73%), while in Portugal the situation is quite different, 46% believe that having a higher education has an impact on the quality of work, 44% believe that it is not always, and only 10% of respondents agree with the opinion of Polish entrepreneurs.</a:t>
            </a:r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834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what areas is most difficult to find qualified employees?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860260890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515066710"/>
              </p:ext>
            </p:extLst>
          </p:nvPr>
        </p:nvGraphicFramePr>
        <p:xfrm>
          <a:off x="4643438" y="2071678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6506" y="4149080"/>
            <a:ext cx="1645614" cy="222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level of education of </a:t>
            </a:r>
            <a:r>
              <a:rPr lang="en-US" dirty="0" smtClean="0"/>
              <a:t>p</a:t>
            </a:r>
            <a:r>
              <a:rPr lang="pl-PL" dirty="0" err="1" smtClean="0"/>
              <a:t>erson</a:t>
            </a:r>
            <a:r>
              <a:rPr lang="pl-PL" dirty="0" smtClean="0"/>
              <a:t> </a:t>
            </a:r>
            <a:r>
              <a:rPr lang="en-US" dirty="0" smtClean="0"/>
              <a:t>working </a:t>
            </a:r>
            <a:r>
              <a:rPr lang="en-US" dirty="0"/>
              <a:t>in the enterprise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74777610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425190058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10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149081"/>
            <a:ext cx="1905895" cy="2232248"/>
          </a:xfrm>
          <a:prstGeom prst="rect">
            <a:avLst/>
          </a:prstGeom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89629"/>
            <a:ext cx="1645986" cy="2747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your opinion higher level of </a:t>
            </a:r>
            <a:r>
              <a:rPr lang="en-US" sz="2800" dirty="0" smtClean="0"/>
              <a:t>education</a:t>
            </a:r>
            <a:r>
              <a:rPr lang="pl-PL" sz="2800" dirty="0" smtClean="0"/>
              <a:t> </a:t>
            </a:r>
            <a:r>
              <a:rPr lang="en-US" sz="2800" dirty="0" smtClean="0"/>
              <a:t>of  </a:t>
            </a:r>
            <a:r>
              <a:rPr lang="en-US" sz="2800" dirty="0"/>
              <a:t>workers translates into better performance of his duties? </a:t>
            </a: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57608728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227799106"/>
              </p:ext>
            </p:extLst>
          </p:nvPr>
        </p:nvGraphicFramePr>
        <p:xfrm>
          <a:off x="4716016" y="2132856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332656"/>
            <a:ext cx="8219256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percentage of workers with higher </a:t>
            </a:r>
            <a:r>
              <a:rPr lang="en-US" dirty="0" smtClean="0"/>
              <a:t>education</a:t>
            </a:r>
            <a:r>
              <a:rPr lang="pl-PL" dirty="0" smtClean="0"/>
              <a:t>al </a:t>
            </a:r>
            <a:r>
              <a:rPr lang="pl-PL" dirty="0" err="1" smtClean="0"/>
              <a:t>level</a:t>
            </a:r>
            <a:r>
              <a:rPr lang="en-US" dirty="0" smtClean="0"/>
              <a:t> </a:t>
            </a:r>
            <a:r>
              <a:rPr lang="en-US" dirty="0"/>
              <a:t>compared to the rest in both countries is very similar. The largest number of companies ranges from 0 to 20%, and </a:t>
            </a:r>
            <a:r>
              <a:rPr lang="en-US" dirty="0" smtClean="0"/>
              <a:t>from 21-60%.</a:t>
            </a:r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390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is the percentage of workers with vocational training based on the total number of employees?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332656"/>
            <a:ext cx="8363272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Another issue raised in the survey was </a:t>
            </a:r>
            <a:r>
              <a:rPr lang="pl-PL" dirty="0" err="1" smtClean="0"/>
              <a:t>about</a:t>
            </a:r>
            <a:r>
              <a:rPr lang="en-US" dirty="0" smtClean="0"/>
              <a:t> </a:t>
            </a:r>
            <a:r>
              <a:rPr lang="en-US" dirty="0"/>
              <a:t>the areas of vocational education which gives employees the appropriate knowledge and skills necessary for the proper performance of their duties. In the case of Polish are the following areas: </a:t>
            </a:r>
            <a:endParaRPr lang="pl-PL" dirty="0" smtClean="0"/>
          </a:p>
          <a:p>
            <a:pPr marL="0" indent="0" algn="just">
              <a:buNone/>
            </a:pPr>
            <a:r>
              <a:rPr lang="en-US" dirty="0" smtClean="0"/>
              <a:t>management /administration </a:t>
            </a:r>
            <a:r>
              <a:rPr lang="en-US" dirty="0"/>
              <a:t>(87%), cleaning (85%) and reception (63%).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err="1" smtClean="0"/>
              <a:t>Entrepreneurs</a:t>
            </a:r>
            <a:r>
              <a:rPr lang="en-US" dirty="0" smtClean="0"/>
              <a:t> </a:t>
            </a:r>
            <a:r>
              <a:rPr lang="en-US" dirty="0"/>
              <a:t>in Portugal had similar feelings: cleaning (83%), reception (85%) and management and administration (76%). </a:t>
            </a:r>
            <a:r>
              <a:rPr lang="pl-PL" dirty="0" err="1" smtClean="0"/>
              <a:t>Entrepreneurs</a:t>
            </a:r>
            <a:r>
              <a:rPr lang="en-US" dirty="0" smtClean="0"/>
              <a:t> </a:t>
            </a:r>
            <a:r>
              <a:rPr lang="en-US" dirty="0"/>
              <a:t>from both countries have also identified similar areas requiring additional training, such as foreign languages​​, information technology and customer service.</a:t>
            </a:r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38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The survey was </a:t>
            </a:r>
            <a:r>
              <a:rPr lang="pl-PL" dirty="0" err="1" smtClean="0"/>
              <a:t>addressed</a:t>
            </a:r>
            <a:r>
              <a:rPr lang="pl-PL" dirty="0" smtClean="0"/>
              <a:t> to </a:t>
            </a:r>
            <a:r>
              <a:rPr lang="en-US" dirty="0" smtClean="0"/>
              <a:t>457 </a:t>
            </a:r>
            <a:r>
              <a:rPr lang="en-US" dirty="0"/>
              <a:t>tourists visiting the shrine of Fatima and 152 tourists visiting </a:t>
            </a:r>
            <a:r>
              <a:rPr lang="en-US" dirty="0" err="1"/>
              <a:t>Jasna</a:t>
            </a:r>
            <a:r>
              <a:rPr lang="en-US" dirty="0"/>
              <a:t> Gora in Czestochowa. For most desire to visit these facilities was the main reason for the arrival. Most tourists visiting Fatima (78%) and Czestochowa (89%) while planning </a:t>
            </a:r>
            <a:r>
              <a:rPr lang="pl-PL" dirty="0" err="1" smtClean="0"/>
              <a:t>their</a:t>
            </a:r>
            <a:r>
              <a:rPr lang="en-US" dirty="0" smtClean="0"/>
              <a:t> </a:t>
            </a:r>
            <a:r>
              <a:rPr lang="en-US" dirty="0"/>
              <a:t>trip did not use the services of a travel </a:t>
            </a:r>
            <a:r>
              <a:rPr lang="en-US" dirty="0" err="1" smtClean="0"/>
              <a:t>agen</a:t>
            </a:r>
            <a:r>
              <a:rPr lang="pl-PL" dirty="0" err="1" smtClean="0"/>
              <a:t>cies</a:t>
            </a:r>
            <a:r>
              <a:rPr lang="en-US" dirty="0" smtClean="0"/>
              <a:t>. </a:t>
            </a:r>
            <a:r>
              <a:rPr lang="en-US" dirty="0"/>
              <a:t>In contrast, the </a:t>
            </a:r>
            <a:r>
              <a:rPr lang="pl-PL" dirty="0" smtClean="0"/>
              <a:t>part of the </a:t>
            </a:r>
            <a:r>
              <a:rPr lang="pl-PL" dirty="0" err="1" smtClean="0"/>
              <a:t>tourists</a:t>
            </a:r>
            <a:r>
              <a:rPr lang="en-US" dirty="0" smtClean="0"/>
              <a:t> that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en-US" dirty="0" smtClean="0"/>
              <a:t>services</a:t>
            </a:r>
            <a:r>
              <a:rPr lang="pl-PL" dirty="0" smtClean="0"/>
              <a:t> of </a:t>
            </a:r>
            <a:r>
              <a:rPr lang="pl-PL" dirty="0" err="1" smtClean="0"/>
              <a:t>travel</a:t>
            </a:r>
            <a:r>
              <a:rPr lang="pl-PL" dirty="0" smtClean="0"/>
              <a:t> </a:t>
            </a:r>
            <a:r>
              <a:rPr lang="pl-PL" dirty="0" err="1" smtClean="0"/>
              <a:t>agencies</a:t>
            </a:r>
            <a:r>
              <a:rPr lang="en-US" dirty="0" smtClean="0"/>
              <a:t> </a:t>
            </a:r>
            <a:r>
              <a:rPr lang="en-US" dirty="0"/>
              <a:t>in both cases was pleased and highly appreciated their quality.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444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err="1" smtClean="0"/>
              <a:t>Areas</a:t>
            </a:r>
            <a:r>
              <a:rPr lang="pl-PL" sz="2400" dirty="0" smtClean="0"/>
              <a:t> </a:t>
            </a:r>
            <a:r>
              <a:rPr lang="pl-PL" sz="2400" dirty="0" err="1" smtClean="0"/>
              <a:t>where</a:t>
            </a:r>
            <a:r>
              <a:rPr lang="pl-PL" sz="2400" dirty="0" smtClean="0"/>
              <a:t> person with </a:t>
            </a:r>
            <a:r>
              <a:rPr lang="pl-PL" sz="2400" dirty="0" err="1" smtClean="0"/>
              <a:t>vocationl</a:t>
            </a:r>
            <a:r>
              <a:rPr lang="pl-PL" sz="2400" dirty="0" smtClean="0"/>
              <a:t> </a:t>
            </a:r>
            <a:r>
              <a:rPr lang="pl-PL" sz="2400" dirty="0" err="1" smtClean="0"/>
              <a:t>training</a:t>
            </a:r>
            <a:r>
              <a:rPr lang="pl-PL" sz="2400" dirty="0" smtClean="0"/>
              <a:t> </a:t>
            </a:r>
            <a:r>
              <a:rPr lang="pl-PL" sz="2400" dirty="0" err="1" smtClean="0"/>
              <a:t>have</a:t>
            </a:r>
            <a:r>
              <a:rPr lang="pl-PL" sz="2400" dirty="0" smtClean="0"/>
              <a:t> </a:t>
            </a:r>
            <a:r>
              <a:rPr lang="pl-PL" sz="2400" dirty="0" err="1" smtClean="0"/>
              <a:t>knowledge</a:t>
            </a:r>
            <a:r>
              <a:rPr lang="pl-PL" sz="2400" dirty="0" smtClean="0"/>
              <a:t> and </a:t>
            </a:r>
            <a:r>
              <a:rPr lang="pl-PL" sz="2400" dirty="0" err="1" smtClean="0"/>
              <a:t>skills</a:t>
            </a:r>
            <a:r>
              <a:rPr lang="pl-PL" sz="2400" dirty="0" smtClean="0"/>
              <a:t> </a:t>
            </a:r>
            <a:r>
              <a:rPr lang="pl-PL" sz="2400" dirty="0" err="1" smtClean="0"/>
              <a:t>necessary</a:t>
            </a:r>
            <a:r>
              <a:rPr lang="pl-PL" sz="2400" dirty="0" smtClean="0"/>
              <a:t> to </a:t>
            </a:r>
            <a:r>
              <a:rPr lang="pl-PL" sz="2400" dirty="0" err="1" smtClean="0"/>
              <a:t>good</a:t>
            </a:r>
            <a:r>
              <a:rPr lang="pl-PL" sz="2400" dirty="0"/>
              <a:t>  performance of </a:t>
            </a:r>
            <a:r>
              <a:rPr lang="pl-PL" sz="2400" dirty="0" err="1" smtClean="0"/>
              <a:t>their</a:t>
            </a:r>
            <a:r>
              <a:rPr lang="pl-PL" sz="2400" dirty="0" smtClean="0"/>
              <a:t> </a:t>
            </a:r>
            <a:r>
              <a:rPr lang="pl-PL" sz="2400" dirty="0" err="1"/>
              <a:t>duties</a:t>
            </a:r>
            <a:r>
              <a:rPr lang="pl-PL" sz="2400" dirty="0"/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err="1" smtClean="0"/>
              <a:t>Scale</a:t>
            </a:r>
            <a:r>
              <a:rPr lang="pl-PL" sz="2400" dirty="0" smtClean="0"/>
              <a:t> from </a:t>
            </a:r>
            <a:r>
              <a:rPr lang="pl-PL" sz="2000" dirty="0" smtClean="0"/>
              <a:t>1(</a:t>
            </a:r>
            <a:r>
              <a:rPr lang="pl-PL" sz="2000" dirty="0" err="1" smtClean="0"/>
              <a:t>weak</a:t>
            </a:r>
            <a:r>
              <a:rPr lang="pl-PL" sz="2000" dirty="0" smtClean="0"/>
              <a:t>) do 5(</a:t>
            </a:r>
            <a:r>
              <a:rPr lang="pl-PL" sz="2000" dirty="0" err="1" smtClean="0"/>
              <a:t>very</a:t>
            </a:r>
            <a:r>
              <a:rPr lang="pl-PL" sz="2000" dirty="0" smtClean="0"/>
              <a:t> high)</a:t>
            </a:r>
            <a:endParaRPr lang="pl-PL" sz="2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604649926"/>
              </p:ext>
            </p:extLst>
          </p:nvPr>
        </p:nvGraphicFramePr>
        <p:xfrm>
          <a:off x="457200" y="2174875"/>
          <a:ext cx="4040190" cy="3990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428628"/>
                <a:gridCol w="428628"/>
                <a:gridCol w="571504"/>
                <a:gridCol w="571504"/>
                <a:gridCol w="639770"/>
              </a:tblGrid>
              <a:tr h="496096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ysClr val="windowText" lastClr="000000"/>
                          </a:solidFill>
                        </a:rPr>
                        <a:t>Areas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Reception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Restaurant</a:t>
                      </a:r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/Bar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r>
                        <a:rPr lang="pl-PL" sz="1100" dirty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pl-PL" sz="11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350" b="1" dirty="0" err="1" smtClean="0">
                          <a:solidFill>
                            <a:sysClr val="windowText" lastClr="000000"/>
                          </a:solidFill>
                        </a:rPr>
                        <a:t>Accomodation</a:t>
                      </a:r>
                      <a:endParaRPr lang="pl-PL" sz="135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pl-PL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Kitchen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11%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56%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11%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22%</a:t>
                      </a:r>
                      <a:endParaRPr lang="pl-PL" sz="1100" dirty="0"/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Cleaning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62%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Tourism</a:t>
                      </a:r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information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359781115"/>
              </p:ext>
            </p:extLst>
          </p:nvPr>
        </p:nvGraphicFramePr>
        <p:xfrm>
          <a:off x="4645025" y="2174871"/>
          <a:ext cx="4041774" cy="40533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7173"/>
                <a:gridCol w="428628"/>
                <a:gridCol w="428628"/>
                <a:gridCol w="571504"/>
                <a:gridCol w="571504"/>
                <a:gridCol w="614337"/>
              </a:tblGrid>
              <a:tr h="505026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ysClr val="windowText" lastClr="000000"/>
                          </a:solidFill>
                        </a:rPr>
                        <a:t>Areas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Reception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Restaurant</a:t>
                      </a:r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/Bar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34%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Accomodation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39%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12%</a:t>
                      </a:r>
                      <a:endParaRPr lang="pl-PL" sz="1100" dirty="0"/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22%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37%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24%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15%</a:t>
                      </a:r>
                      <a:endParaRPr lang="pl-PL" sz="1100" dirty="0"/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Kitchen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7%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27%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22%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32%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12%</a:t>
                      </a:r>
                      <a:endParaRPr lang="pl-PL" sz="1100" dirty="0"/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Cleaning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7%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41%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17%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24%</a:t>
                      </a:r>
                      <a:endParaRPr lang="pl-PL" sz="1100" dirty="0"/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Tourism</a:t>
                      </a:r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pl-PL" sz="1400" b="1" dirty="0" err="1" smtClean="0">
                          <a:solidFill>
                            <a:sysClr val="windowText" lastClr="000000"/>
                          </a:solidFill>
                        </a:rPr>
                        <a:t>information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41%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 </a:t>
            </a:r>
            <a:r>
              <a:rPr lang="pl-PL" sz="3600" dirty="0" smtClean="0"/>
              <a:t>A</a:t>
            </a:r>
            <a:r>
              <a:rPr lang="en-US" sz="3600" dirty="0" err="1" smtClean="0"/>
              <a:t>reas</a:t>
            </a:r>
            <a:r>
              <a:rPr lang="en-US" sz="3600" dirty="0" smtClean="0"/>
              <a:t> </a:t>
            </a:r>
            <a:r>
              <a:rPr lang="en-US" sz="3600" dirty="0"/>
              <a:t>where employees need additional training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138312023"/>
              </p:ext>
            </p:extLst>
          </p:nvPr>
        </p:nvGraphicFramePr>
        <p:xfrm>
          <a:off x="467544" y="1844824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600962855"/>
              </p:ext>
            </p:extLst>
          </p:nvPr>
        </p:nvGraphicFramePr>
        <p:xfrm>
          <a:off x="4716016" y="1844824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10715"/>
            <a:ext cx="1765349" cy="2442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332656"/>
            <a:ext cx="843528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err="1" smtClean="0"/>
              <a:t>Entrepreneurs</a:t>
            </a:r>
            <a:r>
              <a:rPr lang="pl-PL" dirty="0" smtClean="0"/>
              <a:t> </a:t>
            </a:r>
            <a:r>
              <a:rPr lang="en-US" dirty="0" smtClean="0"/>
              <a:t>had </a:t>
            </a:r>
            <a:r>
              <a:rPr lang="en-US" dirty="0"/>
              <a:t>a different opinion when it comes to additional training for employees with higher </a:t>
            </a:r>
            <a:r>
              <a:rPr lang="en-US" dirty="0" smtClean="0"/>
              <a:t>education</a:t>
            </a:r>
            <a:r>
              <a:rPr lang="pl-PL" dirty="0" smtClean="0"/>
              <a:t> </a:t>
            </a:r>
            <a:r>
              <a:rPr lang="pl-PL" dirty="0" err="1" smtClean="0"/>
              <a:t>level</a:t>
            </a:r>
            <a:r>
              <a:rPr lang="pl-PL" dirty="0" smtClean="0"/>
              <a:t>.</a:t>
            </a:r>
            <a:r>
              <a:rPr lang="en-US" dirty="0" smtClean="0"/>
              <a:t> Polish </a:t>
            </a:r>
            <a:r>
              <a:rPr lang="en-US" dirty="0"/>
              <a:t>entrepreneurs in the majority (93%) felt that these courses are in this case unnecessary, while half of the entrepreneurs in Portugal believes that these workers also need additional training . In both countries over the past three years, most enterprises </a:t>
            </a:r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additional</a:t>
            </a:r>
            <a:r>
              <a:rPr lang="pl-PL" dirty="0" smtClean="0"/>
              <a:t> </a:t>
            </a:r>
            <a:r>
              <a:rPr lang="en-US" dirty="0" smtClean="0"/>
              <a:t>training</a:t>
            </a:r>
            <a:r>
              <a:rPr lang="pl-PL" dirty="0" smtClean="0"/>
              <a:t>s for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employees</a:t>
            </a:r>
            <a:r>
              <a:rPr lang="en-US" dirty="0" smtClean="0"/>
              <a:t>. </a:t>
            </a:r>
            <a:r>
              <a:rPr lang="en-US" dirty="0"/>
              <a:t>In Portugal, over 90% of enterprises were aimed at the fulfillment of legal obligations, while in Poland only in the case of 39%. In both Poland and Portugal, the primary </a:t>
            </a:r>
            <a:r>
              <a:rPr lang="pl-PL" dirty="0" err="1" smtClean="0"/>
              <a:t>reason</a:t>
            </a:r>
            <a:r>
              <a:rPr lang="en-US" dirty="0" smtClean="0"/>
              <a:t> of</a:t>
            </a:r>
            <a:r>
              <a:rPr lang="pl-PL" dirty="0" smtClean="0"/>
              <a:t> the </a:t>
            </a:r>
            <a:r>
              <a:rPr lang="pl-PL" dirty="0" err="1" smtClean="0"/>
              <a:t>additional</a:t>
            </a:r>
            <a:r>
              <a:rPr lang="en-US" dirty="0" smtClean="0"/>
              <a:t> </a:t>
            </a:r>
            <a:r>
              <a:rPr lang="en-US" dirty="0"/>
              <a:t>training was to improve the skills of employees.</a:t>
            </a:r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282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Do you think that employees with higher education level </a:t>
            </a:r>
            <a:r>
              <a:rPr lang="en-US" sz="3200" dirty="0" smtClean="0"/>
              <a:t>need </a:t>
            </a:r>
            <a:r>
              <a:rPr lang="en-US" sz="3200" dirty="0"/>
              <a:t>additional training?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90711078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Do your company provide additional training to the employees in last three years?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82005331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03782037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</a:t>
            </a:r>
            <a:r>
              <a:rPr lang="en-US" dirty="0" err="1" smtClean="0"/>
              <a:t>reas</a:t>
            </a:r>
            <a:r>
              <a:rPr lang="en-US" dirty="0" smtClean="0"/>
              <a:t> </a:t>
            </a:r>
            <a:r>
              <a:rPr lang="en-US" dirty="0"/>
              <a:t>where employees have been trained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04581623"/>
              </p:ext>
            </p:extLst>
          </p:nvPr>
        </p:nvGraphicFramePr>
        <p:xfrm>
          <a:off x="539552" y="1700808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4132538216"/>
              </p:ext>
            </p:extLst>
          </p:nvPr>
        </p:nvGraphicFramePr>
        <p:xfrm>
          <a:off x="4716016" y="1844824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1765349" cy="2442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38713"/>
            <a:ext cx="2007620" cy="1943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/>
              <a:t>SURVEY </a:t>
            </a:r>
            <a:r>
              <a:rPr lang="pl-PL" sz="4800" b="1" dirty="0" smtClean="0"/>
              <a:t>ADRESSED TO THE</a:t>
            </a:r>
            <a:r>
              <a:rPr lang="en-US" sz="4800" b="1" dirty="0" smtClean="0"/>
              <a:t> </a:t>
            </a:r>
            <a:r>
              <a:rPr lang="pl-PL" sz="4800" b="1" dirty="0" smtClean="0"/>
              <a:t>STUDENTS</a:t>
            </a:r>
            <a:endParaRPr lang="pl-PL" sz="48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38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58655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Surveys were </a:t>
            </a:r>
            <a:r>
              <a:rPr lang="pl-PL" dirty="0" err="1" smtClean="0"/>
              <a:t>addressed</a:t>
            </a:r>
            <a:r>
              <a:rPr lang="pl-PL" dirty="0" smtClean="0"/>
              <a:t> to</a:t>
            </a:r>
            <a:r>
              <a:rPr lang="en-US" dirty="0" smtClean="0"/>
              <a:t> </a:t>
            </a:r>
            <a:r>
              <a:rPr lang="en-US" dirty="0"/>
              <a:t>students in Poland and Portugal</a:t>
            </a:r>
            <a:r>
              <a:rPr lang="en-US" dirty="0" smtClean="0"/>
              <a:t>.</a:t>
            </a:r>
            <a:r>
              <a:rPr lang="pl-PL" dirty="0" smtClean="0"/>
              <a:t> 280 </a:t>
            </a:r>
            <a:r>
              <a:rPr lang="pl-PL" dirty="0" err="1" smtClean="0"/>
              <a:t>students</a:t>
            </a:r>
            <a:r>
              <a:rPr lang="pl-PL" dirty="0" smtClean="0"/>
              <a:t> from Częstochowa and 204 </a:t>
            </a:r>
            <a:r>
              <a:rPr lang="pl-PL" dirty="0" err="1" smtClean="0"/>
              <a:t>students</a:t>
            </a:r>
            <a:r>
              <a:rPr lang="pl-PL" dirty="0" smtClean="0"/>
              <a:t> from </a:t>
            </a:r>
            <a:r>
              <a:rPr lang="pl-PL" dirty="0" err="1" smtClean="0"/>
              <a:t>Ourem</a:t>
            </a:r>
            <a:r>
              <a:rPr lang="pl-PL" dirty="0" smtClean="0"/>
              <a:t> </a:t>
            </a:r>
            <a:r>
              <a:rPr lang="pl-PL" dirty="0" err="1" smtClean="0"/>
              <a:t>answered</a:t>
            </a:r>
            <a:r>
              <a:rPr lang="pl-PL" dirty="0" smtClean="0"/>
              <a:t> on the </a:t>
            </a:r>
            <a:r>
              <a:rPr lang="pl-PL" dirty="0" err="1" smtClean="0"/>
              <a:t>questions</a:t>
            </a:r>
            <a:r>
              <a:rPr lang="pl-PL" dirty="0" smtClean="0"/>
              <a:t> </a:t>
            </a:r>
            <a:r>
              <a:rPr lang="pl-PL" dirty="0" err="1" smtClean="0"/>
              <a:t>included</a:t>
            </a:r>
            <a:r>
              <a:rPr lang="pl-PL" dirty="0" smtClean="0"/>
              <a:t> in </a:t>
            </a:r>
            <a:r>
              <a:rPr lang="pl-PL" dirty="0" err="1" smtClean="0"/>
              <a:t>surveys</a:t>
            </a:r>
            <a:r>
              <a:rPr lang="pl-PL" smtClean="0"/>
              <a:t>.</a:t>
            </a:r>
            <a:r>
              <a:rPr lang="en-US" smtClean="0"/>
              <a:t> </a:t>
            </a:r>
            <a:r>
              <a:rPr lang="en-US" dirty="0"/>
              <a:t>Age of </a:t>
            </a:r>
            <a:r>
              <a:rPr lang="pl-PL" dirty="0" err="1" smtClean="0"/>
              <a:t>students</a:t>
            </a:r>
            <a:r>
              <a:rPr lang="en-US" dirty="0" smtClean="0"/>
              <a:t> </a:t>
            </a:r>
            <a:r>
              <a:rPr lang="en-US" dirty="0"/>
              <a:t>in both countries ranged from 16 to 20 years. When selecting a school, students were guided mainly personal preferences (Polish-54%, Portugal-41%) and easier access to the labor market (30% and 35%). All students from Portugal held a professional </a:t>
            </a:r>
            <a:r>
              <a:rPr lang="en-US" dirty="0" smtClean="0"/>
              <a:t>practice</a:t>
            </a:r>
            <a:r>
              <a:rPr lang="pl-PL" dirty="0" smtClean="0"/>
              <a:t>. I</a:t>
            </a:r>
            <a:r>
              <a:rPr lang="en-US" dirty="0" smtClean="0"/>
              <a:t>n Poland </a:t>
            </a:r>
            <a:r>
              <a:rPr lang="en-US" dirty="0"/>
              <a:t>83%. The practice in Poland in most cases lasted one </a:t>
            </a:r>
            <a:r>
              <a:rPr lang="en-US" dirty="0" smtClean="0"/>
              <a:t>month, </a:t>
            </a:r>
            <a:r>
              <a:rPr lang="pl-PL" dirty="0" smtClean="0"/>
              <a:t>i</a:t>
            </a:r>
            <a:r>
              <a:rPr lang="en-US" dirty="0" smtClean="0"/>
              <a:t>n Portugal</a:t>
            </a:r>
            <a:r>
              <a:rPr lang="pl-PL" dirty="0" smtClean="0"/>
              <a:t> </a:t>
            </a:r>
            <a:r>
              <a:rPr lang="pl-PL" dirty="0" err="1" smtClean="0"/>
              <a:t>duration</a:t>
            </a:r>
            <a:r>
              <a:rPr lang="pl-PL" dirty="0" smtClean="0"/>
              <a:t> of the </a:t>
            </a:r>
            <a:r>
              <a:rPr lang="pl-PL" dirty="0" err="1" smtClean="0"/>
              <a:t>professional</a:t>
            </a:r>
            <a:r>
              <a:rPr lang="pl-PL" dirty="0" smtClean="0"/>
              <a:t> </a:t>
            </a:r>
            <a:r>
              <a:rPr lang="pl-PL" dirty="0" err="1" smtClean="0"/>
              <a:t>practice</a:t>
            </a:r>
            <a:r>
              <a:rPr lang="pl-PL" dirty="0" smtClean="0"/>
              <a:t> </a:t>
            </a:r>
            <a:r>
              <a:rPr lang="en-US" dirty="0" smtClean="0"/>
              <a:t> </a:t>
            </a:r>
            <a:r>
              <a:rPr lang="en-US" dirty="0"/>
              <a:t>ranged between 1 and 2 months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389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 of the </a:t>
            </a:r>
            <a:r>
              <a:rPr lang="pl-PL" dirty="0" err="1" smtClean="0"/>
              <a:t>respondents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738129"/>
            <a:ext cx="979728" cy="195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Motivation for the course frequency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88340018"/>
              </p:ext>
            </p:extLst>
          </p:nvPr>
        </p:nvGraphicFramePr>
        <p:xfrm>
          <a:off x="755576" y="2132856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653136"/>
            <a:ext cx="16002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err="1" smtClean="0"/>
              <a:t>Answer</a:t>
            </a:r>
            <a:r>
              <a:rPr lang="pl-PL" sz="3600" dirty="0" smtClean="0"/>
              <a:t> to the </a:t>
            </a:r>
            <a:r>
              <a:rPr lang="pl-PL" sz="3600" dirty="0" err="1" smtClean="0"/>
              <a:t>question</a:t>
            </a:r>
            <a:r>
              <a:rPr lang="pl-PL" sz="3600" dirty="0" smtClean="0"/>
              <a:t>: It </a:t>
            </a:r>
            <a:r>
              <a:rPr lang="pl-PL" sz="3600" dirty="0" err="1" smtClean="0"/>
              <a:t>is</a:t>
            </a:r>
            <a:r>
              <a:rPr lang="pl-PL" sz="3600" dirty="0" smtClean="0"/>
              <a:t> </a:t>
            </a:r>
            <a:r>
              <a:rPr lang="en-US" sz="3600" dirty="0" smtClean="0"/>
              <a:t>their </a:t>
            </a:r>
            <a:r>
              <a:rPr lang="en-US" sz="3600" dirty="0"/>
              <a:t>first visit to Czestochowa / </a:t>
            </a:r>
            <a:r>
              <a:rPr lang="en-US" sz="3600" dirty="0" smtClean="0"/>
              <a:t>Fatima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836681749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362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/>
              <a:t>Did you have training in the workplace?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331144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/>
              <a:t>Duration of training in the workplace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264475137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Development of education in tourism - presentations of results and conclusions</a:t>
            </a:r>
            <a:endParaRPr lang="pl-PL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375" y="4509120"/>
            <a:ext cx="8572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60648"/>
            <a:ext cx="8219256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The </a:t>
            </a:r>
            <a:r>
              <a:rPr lang="en-US" dirty="0" smtClean="0"/>
              <a:t>students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asked</a:t>
            </a:r>
            <a:r>
              <a:rPr lang="pl-PL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the usefulness of the knowledge gained in school during </a:t>
            </a:r>
            <a:r>
              <a:rPr lang="pl-PL" dirty="0" smtClean="0"/>
              <a:t>the </a:t>
            </a:r>
            <a:r>
              <a:rPr lang="en-US" dirty="0" smtClean="0"/>
              <a:t>practice</a:t>
            </a:r>
            <a:r>
              <a:rPr lang="pl-PL" dirty="0" smtClean="0"/>
              <a:t>. </a:t>
            </a:r>
            <a:r>
              <a:rPr lang="pl-PL" dirty="0" err="1" smtClean="0"/>
              <a:t>Students</a:t>
            </a:r>
            <a:r>
              <a:rPr lang="pl-PL" dirty="0" smtClean="0"/>
              <a:t> </a:t>
            </a:r>
            <a:r>
              <a:rPr lang="pl-PL" dirty="0" err="1" smtClean="0"/>
              <a:t>answers</a:t>
            </a:r>
            <a:r>
              <a:rPr lang="pl-PL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both countries were satisfactory, as in most areas of knowledge has proved to be a good and a very good level </a:t>
            </a:r>
            <a:endParaRPr lang="pl-PL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Poland, the situation looked best when it comes to: </a:t>
            </a:r>
          </a:p>
          <a:p>
            <a:pPr marL="0" indent="0" algn="just">
              <a:buNone/>
            </a:pPr>
            <a:r>
              <a:rPr lang="en-US" dirty="0"/>
              <a:t>teamwork skills (81%) </a:t>
            </a:r>
          </a:p>
          <a:p>
            <a:pPr marL="0" indent="0" algn="just">
              <a:buNone/>
            </a:pPr>
            <a:r>
              <a:rPr lang="en-US" dirty="0"/>
              <a:t>interpersonal relationships (71%) </a:t>
            </a:r>
          </a:p>
          <a:p>
            <a:pPr marL="0" indent="0" algn="just">
              <a:buNone/>
            </a:pPr>
            <a:r>
              <a:rPr lang="en-US" dirty="0"/>
              <a:t>or knowledge </a:t>
            </a:r>
            <a:r>
              <a:rPr lang="en-US" dirty="0" smtClean="0"/>
              <a:t>(</a:t>
            </a:r>
            <a:r>
              <a:rPr lang="pl-PL" dirty="0" smtClean="0"/>
              <a:t>66</a:t>
            </a:r>
            <a:r>
              <a:rPr lang="en-US" dirty="0" smtClean="0"/>
              <a:t>%) </a:t>
            </a:r>
            <a:endParaRPr lang="pl-PL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dirty="0"/>
              <a:t>none of the analyzed areas of students did not demonstrate significant shortcomings.</a:t>
            </a:r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794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776864" cy="792088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How do you evaluate the application of your acquired knowledge to your work performance? </a:t>
            </a:r>
            <a:r>
              <a:rPr lang="pl-PL" sz="3100" dirty="0" err="1"/>
              <a:t>Scale</a:t>
            </a:r>
            <a:r>
              <a:rPr lang="pl-PL" sz="3100" dirty="0"/>
              <a:t> from 1(</a:t>
            </a:r>
            <a:r>
              <a:rPr lang="pl-PL" sz="3100" dirty="0" err="1"/>
              <a:t>weak</a:t>
            </a:r>
            <a:r>
              <a:rPr lang="pl-PL" sz="3100" dirty="0"/>
              <a:t>) do 5(</a:t>
            </a:r>
            <a:r>
              <a:rPr lang="pl-PL" sz="3100" dirty="0" err="1"/>
              <a:t>very</a:t>
            </a:r>
            <a:r>
              <a:rPr lang="pl-PL" sz="3100" dirty="0"/>
              <a:t> high)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702271257"/>
              </p:ext>
            </p:extLst>
          </p:nvPr>
        </p:nvGraphicFramePr>
        <p:xfrm>
          <a:off x="457200" y="2143116"/>
          <a:ext cx="4040190" cy="406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375430"/>
                <a:gridCol w="428628"/>
                <a:gridCol w="428628"/>
                <a:gridCol w="500066"/>
                <a:gridCol w="496894"/>
              </a:tblGrid>
              <a:tr h="527855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ysClr val="windowText" lastClr="000000"/>
                          </a:solidFill>
                        </a:rPr>
                        <a:t>Areas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400" dirty="0" smtClean="0"/>
                        <a:t>Specific technical knowledge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42%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err="1" smtClean="0"/>
                        <a:t>Foreign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languages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err="1" smtClean="0"/>
                        <a:t>Specific</a:t>
                      </a:r>
                      <a:r>
                        <a:rPr lang="pl-PL" sz="1400" dirty="0" smtClean="0"/>
                        <a:t> software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Team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43%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err="1" smtClean="0"/>
                        <a:t>Organizational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capacity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smtClean="0"/>
                        <a:t>A</a:t>
                      </a:r>
                      <a:r>
                        <a:rPr lang="en-US" sz="1400" dirty="0" err="1" smtClean="0"/>
                        <a:t>daptive</a:t>
                      </a:r>
                      <a:r>
                        <a:rPr lang="en-US" sz="1400" dirty="0" smtClean="0"/>
                        <a:t> capacity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smtClean="0"/>
                        <a:t>A</a:t>
                      </a:r>
                      <a:r>
                        <a:rPr lang="en-US" sz="1400" dirty="0" err="1" smtClean="0"/>
                        <a:t>bility</a:t>
                      </a:r>
                      <a:r>
                        <a:rPr lang="en-US" sz="1400" dirty="0" smtClean="0"/>
                        <a:t> to propose their own initiative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863538986"/>
              </p:ext>
            </p:extLst>
          </p:nvPr>
        </p:nvGraphicFramePr>
        <p:xfrm>
          <a:off x="4643438" y="2143116"/>
          <a:ext cx="4041774" cy="40719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5801"/>
                <a:gridCol w="357190"/>
                <a:gridCol w="357190"/>
                <a:gridCol w="500066"/>
                <a:gridCol w="500066"/>
                <a:gridCol w="471461"/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ysClr val="windowText" lastClr="000000"/>
                          </a:solidFill>
                        </a:rPr>
                        <a:t>Areas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400" dirty="0" smtClean="0"/>
                        <a:t>Specific technical knowledge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58%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17691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err="1" smtClean="0"/>
                        <a:t>Foreign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languages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err="1" smtClean="0"/>
                        <a:t>Specific</a:t>
                      </a:r>
                      <a:r>
                        <a:rPr lang="pl-PL" sz="1400" dirty="0" smtClean="0"/>
                        <a:t> software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Team </a:t>
                      </a:r>
                      <a:r>
                        <a:rPr lang="pl-PL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err="1" smtClean="0"/>
                        <a:t>Organizational</a:t>
                      </a:r>
                      <a:r>
                        <a:rPr lang="pl-PL" sz="1400" dirty="0" smtClean="0"/>
                        <a:t> </a:t>
                      </a:r>
                      <a:r>
                        <a:rPr lang="pl-PL" sz="1400" dirty="0" err="1" smtClean="0"/>
                        <a:t>capacity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62%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smtClean="0"/>
                        <a:t>A</a:t>
                      </a:r>
                      <a:r>
                        <a:rPr lang="en-US" sz="1400" dirty="0" err="1" smtClean="0"/>
                        <a:t>daptive</a:t>
                      </a:r>
                      <a:r>
                        <a:rPr lang="en-US" sz="1400" dirty="0" smtClean="0"/>
                        <a:t> capacity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400" dirty="0" smtClean="0"/>
                        <a:t>A</a:t>
                      </a:r>
                      <a:r>
                        <a:rPr lang="en-US" sz="1400" dirty="0" err="1" smtClean="0"/>
                        <a:t>bility</a:t>
                      </a:r>
                      <a:r>
                        <a:rPr lang="en-US" sz="1400" dirty="0" smtClean="0"/>
                        <a:t> to propose their own initiative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55521425"/>
              </p:ext>
            </p:extLst>
          </p:nvPr>
        </p:nvGraphicFramePr>
        <p:xfrm>
          <a:off x="457200" y="2174875"/>
          <a:ext cx="4040190" cy="4149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428628"/>
                <a:gridCol w="428628"/>
                <a:gridCol w="571504"/>
                <a:gridCol w="571504"/>
                <a:gridCol w="568332"/>
              </a:tblGrid>
              <a:tr h="496096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Areas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Interpersonal</a:t>
                      </a: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relationships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Specific</a:t>
                      </a: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software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34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Service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Knowledge of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technical</a:t>
                      </a: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language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Using the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tools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07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ease and speed in carrying out the proposed tasks </a:t>
                      </a:r>
                      <a:endParaRPr lang="en-US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Identification and resolution of problems</a:t>
                      </a:r>
                      <a:endParaRPr lang="en-US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035023674"/>
              </p:ext>
            </p:extLst>
          </p:nvPr>
        </p:nvGraphicFramePr>
        <p:xfrm>
          <a:off x="4645025" y="2174873"/>
          <a:ext cx="4041774" cy="421261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7173"/>
                <a:gridCol w="428628"/>
                <a:gridCol w="428628"/>
                <a:gridCol w="571504"/>
                <a:gridCol w="571504"/>
                <a:gridCol w="614337"/>
              </a:tblGrid>
              <a:tr h="468309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ysClr val="windowText" lastClr="000000"/>
                          </a:solidFill>
                        </a:rPr>
                        <a:t>Areas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err="1" smtClean="0"/>
                        <a:t>Interpersonal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relationships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err="1" smtClean="0"/>
                        <a:t>Specific</a:t>
                      </a:r>
                      <a:r>
                        <a:rPr lang="pl-PL" sz="1200" dirty="0" smtClean="0"/>
                        <a:t> software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err="1" smtClean="0"/>
                        <a:t>Customer</a:t>
                      </a:r>
                      <a:r>
                        <a:rPr lang="pl-PL" sz="1200" dirty="0" smtClean="0"/>
                        <a:t> Service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1496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Knowledge of </a:t>
                      </a:r>
                      <a:r>
                        <a:rPr lang="pl-PL" sz="1200" dirty="0" err="1" smtClean="0"/>
                        <a:t>technical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language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42%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Using the </a:t>
                      </a:r>
                      <a:r>
                        <a:rPr lang="pl-PL" sz="1200" dirty="0" err="1" smtClean="0"/>
                        <a:t>work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tools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98204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dirty="0" smtClean="0"/>
                        <a:t>ease and speed in carrying out the proposed tasks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40745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dirty="0" smtClean="0"/>
                        <a:t>Identification and resolution of problems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48%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60648"/>
            <a:ext cx="8435280" cy="586551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The students were also </a:t>
            </a:r>
            <a:r>
              <a:rPr lang="pl-PL" dirty="0" err="1" smtClean="0"/>
              <a:t>asked</a:t>
            </a:r>
            <a:r>
              <a:rPr lang="en-US" dirty="0" smtClean="0"/>
              <a:t> </a:t>
            </a:r>
            <a:r>
              <a:rPr lang="en-US" dirty="0"/>
              <a:t>about what kind of skills or abilities, </a:t>
            </a:r>
            <a:r>
              <a:rPr lang="pl-PL" dirty="0" err="1" smtClean="0"/>
              <a:t>should</a:t>
            </a:r>
            <a:r>
              <a:rPr lang="pl-PL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the most valued by the </a:t>
            </a:r>
            <a:r>
              <a:rPr lang="en-US" dirty="0" smtClean="0"/>
              <a:t>employer</a:t>
            </a:r>
            <a:r>
              <a:rPr lang="pl-PL" dirty="0" smtClean="0"/>
              <a:t>s</a:t>
            </a:r>
            <a:r>
              <a:rPr lang="en-US" dirty="0" smtClean="0"/>
              <a:t>. </a:t>
            </a:r>
            <a:r>
              <a:rPr lang="pl-PL" dirty="0" err="1" smtClean="0"/>
              <a:t>Answers</a:t>
            </a:r>
            <a:r>
              <a:rPr lang="en-US" dirty="0" smtClean="0"/>
              <a:t> </a:t>
            </a:r>
            <a:r>
              <a:rPr lang="en-US" dirty="0"/>
              <a:t>of respondents in both countries looked very similar. According to the respondents the most important are: </a:t>
            </a:r>
          </a:p>
          <a:p>
            <a:pPr algn="just"/>
            <a:r>
              <a:rPr lang="en-US" dirty="0"/>
              <a:t>punctuality </a:t>
            </a:r>
          </a:p>
          <a:p>
            <a:pPr algn="just"/>
            <a:r>
              <a:rPr lang="en-US" dirty="0"/>
              <a:t>sense of responsibility, </a:t>
            </a:r>
          </a:p>
          <a:p>
            <a:pPr algn="just"/>
            <a:r>
              <a:rPr lang="en-US" dirty="0"/>
              <a:t>organizational skills, </a:t>
            </a:r>
          </a:p>
          <a:p>
            <a:pPr algn="just"/>
            <a:r>
              <a:rPr lang="en-US" dirty="0"/>
              <a:t>mobility and ease in performing the tasks, </a:t>
            </a:r>
          </a:p>
          <a:p>
            <a:pPr algn="just"/>
            <a:r>
              <a:rPr lang="en-US" dirty="0"/>
              <a:t>identifying and solving problems</a:t>
            </a:r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523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What do you think will be more valued in your work performance in the context of work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dirty="0" err="1" smtClean="0"/>
              <a:t>scale</a:t>
            </a:r>
            <a:r>
              <a:rPr lang="pl-PL" sz="3100" dirty="0" smtClean="0"/>
              <a:t> from 1(no </a:t>
            </a:r>
            <a:r>
              <a:rPr lang="pl-PL" sz="3100" dirty="0" err="1" smtClean="0"/>
              <a:t>meaning</a:t>
            </a:r>
            <a:r>
              <a:rPr lang="pl-PL" sz="3100" dirty="0" smtClean="0"/>
              <a:t>) to 5(</a:t>
            </a:r>
            <a:r>
              <a:rPr lang="pl-PL" sz="3100" smtClean="0"/>
              <a:t>necessary)</a:t>
            </a:r>
            <a:endParaRPr lang="pl-PL" sz="31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464084489"/>
              </p:ext>
            </p:extLst>
          </p:nvPr>
        </p:nvGraphicFramePr>
        <p:xfrm>
          <a:off x="457200" y="2174875"/>
          <a:ext cx="4040190" cy="396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428628"/>
                <a:gridCol w="428628"/>
                <a:gridCol w="571504"/>
                <a:gridCol w="571504"/>
                <a:gridCol w="568332"/>
              </a:tblGrid>
              <a:tr h="496096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Punctuality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64%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Sense of responsibility</a:t>
                      </a:r>
                      <a:endParaRPr lang="en-US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capacities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Sense</a:t>
                      </a: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initiative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Personal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Relationships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Interest in the performed tasks </a:t>
                      </a:r>
                      <a:endParaRPr lang="en-US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Adaptability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4239679304"/>
              </p:ext>
            </p:extLst>
          </p:nvPr>
        </p:nvGraphicFramePr>
        <p:xfrm>
          <a:off x="4645025" y="2174875"/>
          <a:ext cx="4041774" cy="3968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8611"/>
                <a:gridCol w="428628"/>
                <a:gridCol w="428628"/>
                <a:gridCol w="571504"/>
                <a:gridCol w="571504"/>
                <a:gridCol w="542899"/>
              </a:tblGrid>
              <a:tr h="496096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Punctuality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Sense of responsibility</a:t>
                      </a:r>
                      <a:endParaRPr lang="en-US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Organizational</a:t>
                      </a: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capacities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55%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Sense</a:t>
                      </a: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initiative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Personal </a:t>
                      </a: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Relationships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52%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34&amp;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b="1" i="0" u="none" strike="noStrike" kern="1200" baseline="0" dirty="0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Interest in the performed tasks </a:t>
                      </a:r>
                      <a:endParaRPr lang="en-US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99%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b="1" i="0" u="none" strike="noStrike" kern="1200" baseline="0" dirty="0" err="1" smtClean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Adaptability</a:t>
                      </a:r>
                      <a:endParaRPr lang="pl-PL" sz="12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735540108"/>
              </p:ext>
            </p:extLst>
          </p:nvPr>
        </p:nvGraphicFramePr>
        <p:xfrm>
          <a:off x="457200" y="2174874"/>
          <a:ext cx="4040190" cy="4041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428628"/>
                <a:gridCol w="428628"/>
                <a:gridCol w="571504"/>
                <a:gridCol w="571504"/>
                <a:gridCol w="496894"/>
              </a:tblGrid>
              <a:tr h="566967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Transfer of </a:t>
                      </a:r>
                      <a:r>
                        <a:rPr lang="pl-PL" sz="1200" dirty="0" err="1" smtClean="0"/>
                        <a:t>knowledge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Application of </a:t>
                      </a:r>
                      <a:r>
                        <a:rPr lang="pl-PL" sz="1200" dirty="0" err="1" smtClean="0"/>
                        <a:t>knowledge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Technical </a:t>
                      </a:r>
                      <a:r>
                        <a:rPr lang="pl-PL" sz="1200" dirty="0" err="1" smtClean="0"/>
                        <a:t>language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Instruments and </a:t>
                      </a:r>
                      <a:r>
                        <a:rPr lang="pl-PL" sz="1200" dirty="0" err="1" smtClean="0"/>
                        <a:t>tools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D</a:t>
                      </a:r>
                      <a:r>
                        <a:rPr lang="en-US" sz="1200" dirty="0" err="1" smtClean="0"/>
                        <a:t>exterity</a:t>
                      </a:r>
                      <a:r>
                        <a:rPr lang="en-US" sz="1200" dirty="0" smtClean="0"/>
                        <a:t> and ease of performing tasks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47%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dirty="0" smtClean="0"/>
                        <a:t>Identification and resolution of problems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503627788"/>
              </p:ext>
            </p:extLst>
          </p:nvPr>
        </p:nvGraphicFramePr>
        <p:xfrm>
          <a:off x="4645025" y="2174874"/>
          <a:ext cx="4041774" cy="40736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0049"/>
                <a:gridCol w="428628"/>
                <a:gridCol w="428628"/>
                <a:gridCol w="571504"/>
                <a:gridCol w="500066"/>
                <a:gridCol w="542899"/>
              </a:tblGrid>
              <a:tr h="539746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7789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Transfer of </a:t>
                      </a:r>
                      <a:r>
                        <a:rPr lang="pl-PL" sz="1200" dirty="0" err="1" smtClean="0"/>
                        <a:t>knowledge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219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Application of </a:t>
                      </a:r>
                      <a:r>
                        <a:rPr lang="pl-PL" sz="1200" dirty="0" err="1" smtClean="0"/>
                        <a:t>knowledge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54%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7789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Technical </a:t>
                      </a:r>
                      <a:r>
                        <a:rPr lang="pl-PL" sz="1200" dirty="0" err="1" smtClean="0"/>
                        <a:t>language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219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Instruments and </a:t>
                      </a:r>
                      <a:r>
                        <a:rPr lang="pl-PL" sz="1200" dirty="0" err="1" smtClean="0"/>
                        <a:t>tools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57%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7789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pl-PL" sz="1200" dirty="0" smtClean="0"/>
                        <a:t>D</a:t>
                      </a:r>
                      <a:r>
                        <a:rPr lang="en-US" sz="1200" dirty="0" err="1" smtClean="0"/>
                        <a:t>exterity</a:t>
                      </a:r>
                      <a:r>
                        <a:rPr lang="en-US" sz="1200" dirty="0" smtClean="0"/>
                        <a:t> and ease of performing tasks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55%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7789">
                <a:tc>
                  <a:txBody>
                    <a:bodyPr/>
                    <a:lstStyle/>
                    <a:p>
                      <a:pPr algn="ctr" rtl="0">
                        <a:defRPr sz="280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en-US" sz="1200" dirty="0" smtClean="0"/>
                        <a:t>Identification and resolution of problems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52%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60648"/>
            <a:ext cx="8291264" cy="5865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pl-PL" dirty="0" err="1" smtClean="0"/>
              <a:t>levels</a:t>
            </a:r>
            <a:r>
              <a:rPr lang="en-US" dirty="0" smtClean="0"/>
              <a:t> </a:t>
            </a:r>
            <a:r>
              <a:rPr lang="en-US" dirty="0"/>
              <a:t>of satisfaction with the level of educational services in the cases of students from both countries were similar (Polish-68%, Portugal-58%). </a:t>
            </a:r>
            <a:r>
              <a:rPr lang="pl-PL" dirty="0" smtClean="0"/>
              <a:t>In </a:t>
            </a:r>
            <a:r>
              <a:rPr lang="pl-PL" dirty="0" err="1" smtClean="0"/>
              <a:t>case</a:t>
            </a:r>
            <a:r>
              <a:rPr lang="pl-PL" dirty="0" smtClean="0"/>
              <a:t> of the </a:t>
            </a:r>
            <a:r>
              <a:rPr lang="en-US" dirty="0" smtClean="0"/>
              <a:t>plans</a:t>
            </a:r>
            <a:r>
              <a:rPr lang="pl-PL" dirty="0"/>
              <a:t> </a:t>
            </a:r>
            <a:r>
              <a:rPr lang="pl-PL" dirty="0" smtClean="0"/>
              <a:t>of the </a:t>
            </a:r>
            <a:r>
              <a:rPr lang="en-US" dirty="0" smtClean="0"/>
              <a:t>students </a:t>
            </a:r>
            <a:r>
              <a:rPr lang="en-US" dirty="0"/>
              <a:t>after </a:t>
            </a:r>
            <a:r>
              <a:rPr lang="pl-PL" dirty="0" err="1" smtClean="0"/>
              <a:t>graduate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pl-PL" dirty="0" smtClean="0"/>
              <a:t>part </a:t>
            </a:r>
            <a:r>
              <a:rPr lang="en-US" dirty="0" smtClean="0"/>
              <a:t>of </a:t>
            </a:r>
            <a:r>
              <a:rPr lang="en-US" dirty="0"/>
              <a:t>students from the </a:t>
            </a:r>
            <a:r>
              <a:rPr lang="en-US" dirty="0" smtClean="0"/>
              <a:t>Pol</a:t>
            </a:r>
            <a:r>
              <a:rPr lang="pl-PL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(25%) plan to work in the profession and studies, only 24% </a:t>
            </a:r>
            <a:r>
              <a:rPr lang="pl-PL" dirty="0" smtClean="0"/>
              <a:t>plan </a:t>
            </a:r>
            <a:r>
              <a:rPr lang="pl-PL" dirty="0" err="1" smtClean="0"/>
              <a:t>studies</a:t>
            </a:r>
            <a:r>
              <a:rPr lang="pl-PL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another 20% </a:t>
            </a:r>
            <a:r>
              <a:rPr lang="pl-PL" dirty="0" smtClean="0"/>
              <a:t>plan </a:t>
            </a:r>
            <a:r>
              <a:rPr lang="pl-PL" dirty="0" err="1" smtClean="0"/>
              <a:t>working</a:t>
            </a:r>
            <a:r>
              <a:rPr lang="en-US" dirty="0" smtClean="0"/>
              <a:t> </a:t>
            </a:r>
            <a:r>
              <a:rPr lang="en-US" dirty="0"/>
              <a:t>in the profession. </a:t>
            </a:r>
          </a:p>
          <a:p>
            <a:pPr marL="0" indent="0">
              <a:buNone/>
            </a:pPr>
            <a:r>
              <a:rPr lang="pl-PL" dirty="0" smtClean="0"/>
              <a:t>In </a:t>
            </a:r>
            <a:r>
              <a:rPr lang="pl-PL" dirty="0" err="1" smtClean="0"/>
              <a:t>case</a:t>
            </a:r>
            <a:r>
              <a:rPr lang="pl-PL" dirty="0" smtClean="0"/>
              <a:t> of </a:t>
            </a:r>
            <a:r>
              <a:rPr lang="en-US" dirty="0" smtClean="0"/>
              <a:t>the </a:t>
            </a:r>
            <a:r>
              <a:rPr lang="en-US" dirty="0"/>
              <a:t>students from </a:t>
            </a:r>
            <a:r>
              <a:rPr lang="en-US" dirty="0" smtClean="0"/>
              <a:t>Portugal </a:t>
            </a:r>
            <a:r>
              <a:rPr lang="en-US" dirty="0"/>
              <a:t>most students (70%) </a:t>
            </a:r>
            <a:r>
              <a:rPr lang="en-US" dirty="0" smtClean="0"/>
              <a:t>are </a:t>
            </a:r>
            <a:r>
              <a:rPr lang="en-US" dirty="0"/>
              <a:t>going to start working in the </a:t>
            </a:r>
            <a:r>
              <a:rPr lang="pl-PL" dirty="0" err="1" smtClean="0"/>
              <a:t>profession</a:t>
            </a:r>
            <a:r>
              <a:rPr lang="en-US" dirty="0" smtClean="0"/>
              <a:t>.</a:t>
            </a:r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46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>
                <a:solidFill>
                  <a:prstClr val="black"/>
                </a:solidFill>
              </a:rPr>
              <a:t>Are there other areas of knowledge that should be</a:t>
            </a:r>
            <a:r>
              <a:rPr lang="pl-PL" sz="3200" b="1" dirty="0">
                <a:solidFill>
                  <a:prstClr val="black"/>
                </a:solidFill>
              </a:rPr>
              <a:t> </a:t>
            </a:r>
            <a:r>
              <a:rPr lang="pl-PL" sz="3200" b="1" dirty="0" err="1">
                <a:solidFill>
                  <a:prstClr val="black"/>
                </a:solidFill>
              </a:rPr>
              <a:t>included</a:t>
            </a:r>
            <a:r>
              <a:rPr lang="en-US" sz="3200" b="1" dirty="0">
                <a:solidFill>
                  <a:prstClr val="black"/>
                </a:solidFill>
              </a:rPr>
              <a:t> of the training program at your school?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725286616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The answer to the </a:t>
            </a:r>
            <a:r>
              <a:rPr lang="en-US" sz="3600" dirty="0" smtClean="0"/>
              <a:t>question</a:t>
            </a:r>
            <a:r>
              <a:rPr lang="pl-PL" sz="3600" dirty="0" smtClean="0"/>
              <a:t>: </a:t>
            </a:r>
            <a:r>
              <a:rPr lang="en-US" sz="3600" dirty="0" smtClean="0"/>
              <a:t>the </a:t>
            </a:r>
            <a:r>
              <a:rPr lang="en-US" sz="3600" dirty="0"/>
              <a:t>visit is only </a:t>
            </a:r>
            <a:r>
              <a:rPr lang="pl-PL" sz="3600" dirty="0" smtClean="0"/>
              <a:t>to </a:t>
            </a:r>
            <a:r>
              <a:rPr lang="pl-PL" sz="3600" dirty="0" err="1" smtClean="0"/>
              <a:t>visit</a:t>
            </a:r>
            <a:r>
              <a:rPr lang="pl-PL" sz="3600" dirty="0" smtClean="0"/>
              <a:t> </a:t>
            </a:r>
            <a:r>
              <a:rPr lang="en-US" sz="3600" dirty="0" err="1" smtClean="0"/>
              <a:t>Jasna</a:t>
            </a:r>
            <a:r>
              <a:rPr lang="en-US" sz="3600" dirty="0" smtClean="0"/>
              <a:t> </a:t>
            </a:r>
            <a:r>
              <a:rPr lang="en-US" sz="3600" dirty="0"/>
              <a:t>Gora / Sanctuary of Fatima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64125199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939191413"/>
              </p:ext>
            </p:extLst>
          </p:nvPr>
        </p:nvGraphicFramePr>
        <p:xfrm>
          <a:off x="4716016" y="2132856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426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Which</a:t>
            </a:r>
            <a:r>
              <a:rPr lang="pl-PL" dirty="0" smtClean="0"/>
              <a:t> one?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40460803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899537993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09120"/>
            <a:ext cx="1970402" cy="1431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solidFill>
                  <a:prstClr val="black"/>
                </a:solidFill>
              </a:rPr>
              <a:t>What </a:t>
            </a:r>
            <a:r>
              <a:rPr lang="en-US" sz="3600" b="1" dirty="0" smtClean="0">
                <a:solidFill>
                  <a:prstClr val="black"/>
                </a:solidFill>
              </a:rPr>
              <a:t>is</a:t>
            </a:r>
            <a:r>
              <a:rPr lang="pl-PL" sz="3600" b="1" dirty="0" smtClean="0">
                <a:solidFill>
                  <a:prstClr val="black"/>
                </a:solidFill>
              </a:rPr>
              <a:t> a </a:t>
            </a:r>
            <a:r>
              <a:rPr lang="en-US" sz="3600" b="1" dirty="0" smtClean="0">
                <a:solidFill>
                  <a:prstClr val="black"/>
                </a:solidFill>
              </a:rPr>
              <a:t>level </a:t>
            </a:r>
            <a:r>
              <a:rPr lang="en-US" sz="3600" b="1" dirty="0">
                <a:solidFill>
                  <a:prstClr val="black"/>
                </a:solidFill>
              </a:rPr>
              <a:t>of satisfaction with the educational services provided by your school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287217218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288"/>
            <a:ext cx="4025900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pole tekstowe 4"/>
          <p:cNvSpPr txBox="1">
            <a:spLocks noChangeArrowheads="1"/>
          </p:cNvSpPr>
          <p:nvPr/>
        </p:nvSpPr>
        <p:spPr bwMode="auto">
          <a:xfrm>
            <a:off x="864853" y="2959100"/>
            <a:ext cx="7343775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l-PL" sz="2800" b="1" dirty="0" smtClean="0"/>
              <a:t>Rozwój edukacji w turystyce</a:t>
            </a:r>
            <a:endParaRPr lang="pl-PL" sz="2800" b="1" dirty="0"/>
          </a:p>
          <a:p>
            <a:pPr algn="ctr"/>
            <a:endParaRPr lang="pl-PL" sz="2000" b="1" dirty="0"/>
          </a:p>
          <a:p>
            <a:pPr algn="ctr"/>
            <a:endParaRPr lang="pl-PL" sz="2000" dirty="0"/>
          </a:p>
          <a:p>
            <a:pPr algn="ctr"/>
            <a:r>
              <a:rPr lang="pl-PL" sz="2000" b="1" dirty="0" smtClean="0"/>
              <a:t>Porównanie wyników ankiet przeprowadzonych w </a:t>
            </a:r>
            <a:r>
              <a:rPr lang="pl-PL" sz="2000" b="1" dirty="0" err="1" smtClean="0"/>
              <a:t>Ourem</a:t>
            </a:r>
            <a:r>
              <a:rPr lang="pl-PL" sz="2000" b="1" dirty="0" smtClean="0"/>
              <a:t> i Częstochowie</a:t>
            </a:r>
            <a:endParaRPr lang="pl-PL" sz="2000" b="1" dirty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</p:txBody>
      </p:sp>
      <p:pic>
        <p:nvPicPr>
          <p:cNvPr id="2052" name="grafika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725" y="860425"/>
            <a:ext cx="239077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grafika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3338" y="687388"/>
            <a:ext cx="2179637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Rozwój edukacji w turystyce - Prezentacja wyników i wniosków z ankiet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490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800" b="1" dirty="0" smtClean="0"/>
              <a:t>ANKIETA ADRESOWANA DO TURYSTÓW ODWIEDZAJĄCYCH CZĘSTOCHOWĘ I FATIMĘ</a:t>
            </a:r>
            <a:endParaRPr lang="pl-PL" sz="48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53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Ankieta została przeprowadzona wśród 457 osób odwiedzających Fatimę i 152 osób odwiedzających Częstochowę. Dla większości chęć zwiedzenia sanktuariów (Jasna Góra i Sanktuarium w Fatimie) była głównym powodem przybycia. Większość odwiedzających Fatimę (78%)  i Częstochowę (89%) podczas planowania swojej wycieczki nie skorzystało z usług biura podróży. Natomiast ta część, która z usług tych skorzystała w obu przypadkach była zadowolona i wysoko oceniła ich jakość.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19404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Czy to Twoja pierwsza wizyta w Częstochowie/</a:t>
            </a:r>
            <a:r>
              <a:rPr lang="pl-PL" sz="3600" dirty="0" err="1" smtClean="0"/>
              <a:t>Ourem</a:t>
            </a:r>
            <a:r>
              <a:rPr lang="pl-PL" sz="3600" dirty="0"/>
              <a:t>?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55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Odpowiedź na pytanie czy celem wizyty jest tylko Jasna Góra/Sanktuarium w Fatimie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56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Jakie inne miasta/miejsca planujesz odwiedzić podczas tej wizyty?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ymbol zastępczy zawartości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57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 podczas tej wizyty korzystałeś z usług biura podróży?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58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jakości usług świadczonych przez biuro podróży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59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places / cities that </a:t>
            </a:r>
            <a:r>
              <a:rPr lang="pl-PL" dirty="0" err="1" smtClean="0"/>
              <a:t>were</a:t>
            </a:r>
            <a:r>
              <a:rPr lang="en-US" dirty="0" smtClean="0"/>
              <a:t> </a:t>
            </a:r>
            <a:r>
              <a:rPr lang="en-US" dirty="0" err="1" smtClean="0"/>
              <a:t>plann</a:t>
            </a:r>
            <a:r>
              <a:rPr lang="pl-PL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to visit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208327245"/>
              </p:ext>
            </p:extLst>
          </p:nvPr>
        </p:nvGraphicFramePr>
        <p:xfrm>
          <a:off x="539552" y="1412776"/>
          <a:ext cx="40401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ymbol zastępczy zawartości 10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Prawie 80% </a:t>
            </a:r>
            <a:r>
              <a:rPr lang="pl-PL" sz="2800" dirty="0" smtClean="0"/>
              <a:t>odwiedzających oba miasta </a:t>
            </a:r>
            <a:r>
              <a:rPr lang="pl-PL" sz="2800" dirty="0"/>
              <a:t>swój wyjazd zorganizowało samodzielnie, bądź skorzystało z oferty parafii (20%).  Jeżeli chodzi o informacje o miejscu pobytu turyści odwiedzający Częstochowę czerpali je z Internetu oraz od rodziny i przyjaciół, 35% natomiast w ogóle informacji tych nie szukało. W przypadku </a:t>
            </a:r>
            <a:r>
              <a:rPr lang="pl-PL" sz="2800" dirty="0" smtClean="0"/>
              <a:t>odwiedzających Fatimę </a:t>
            </a:r>
            <a:r>
              <a:rPr lang="pl-PL" sz="2800" dirty="0"/>
              <a:t>sytuacja wyglądała podobnie, z tym, że prawie 20% posiadało pewne informacje także z poprzednich wizyt.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60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2151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Inni organizatorzy wyjazdu </a:t>
            </a:r>
            <a:br>
              <a:rPr lang="pl-PL" dirty="0" smtClean="0"/>
            </a:br>
            <a:r>
              <a:rPr lang="pl-PL" sz="2700" dirty="0" smtClean="0"/>
              <a:t>(w przypadku nie skorzystania z usług biura podróży)</a:t>
            </a:r>
            <a:endParaRPr lang="pl-PL" sz="27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61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Miejsce zaczerpnięcia informacji o celu podróży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3438" y="2143116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62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dirty="0"/>
              <a:t>Jeżeli chodzi o miejsce zakwaterowania w obu przypadkach był to głównie hotel (Częstochowa – 61%, Fatima – 63%). Infrastruktura w obu miastach została oceniona na wysokim poziomie, ponad 70% obu grup turystów było także zadowolonych z usług restauracyjnych oferowanych przez miasta. Ogólna ocena zakwaterowania także wyglądała podobnie i była na dobrym i bardzo dobrym </a:t>
            </a:r>
            <a:r>
              <a:rPr lang="pl-PL" sz="2400" dirty="0" smtClean="0"/>
              <a:t>poziomie</a:t>
            </a:r>
          </a:p>
          <a:p>
            <a:pPr marL="0" indent="0" algn="just">
              <a:buNone/>
            </a:pPr>
            <a:r>
              <a:rPr lang="pl-PL" sz="2400" dirty="0"/>
              <a:t>Natomiast jeśli chodzi o środek transportu turyści odwiedzający Częstochowę wybrali w większości samochód (29%) i autokar (23%), natomiast prawie połowa turystów zwiedzających Fatimę  przyjechało własnym samochodem (45%), a 18% samolotem. Większość turystów, odwiedzających oba miasta zaplanowało także zwiedzanie innych zabytków. Turyści swoją całą wizytę w Częstochowie ocenili na dobrym i bardzo dobrym poziomie (66%), podobnie 91%  turyści zwiedzający Fatimę. Ponad 87% odwiedzających chce powtórnie wrócić do Częstochowy</a:t>
            </a:r>
          </a:p>
          <a:p>
            <a:pPr marL="0" indent="0" algn="just">
              <a:buNone/>
            </a:pP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63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073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Miejsce noclegu</a:t>
            </a:r>
            <a:br>
              <a:rPr lang="pl-PL" dirty="0" smtClean="0"/>
            </a:br>
            <a:r>
              <a:rPr lang="pl-PL" sz="2700" dirty="0" smtClean="0"/>
              <a:t>(w przypadku gdy wycieczka zawierała nocleg)</a:t>
            </a:r>
            <a:endParaRPr lang="pl-PL" sz="27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64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Obiekt zakwaterowania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65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Ogólna ocena zakwaterowania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66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Poziom usług gastronomicznych w Częstochowie/Fatimie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67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całej wizyty w Częstochowie/Fatimie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68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800" b="1" dirty="0" smtClean="0"/>
              <a:t>ANKIETA PRZEPROWADZONA WŚRÓD PRZEDSIEBIORCÓW Z POLSKI I PORTUGALII</a:t>
            </a:r>
            <a:endParaRPr lang="pl-PL" sz="4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69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answer to the question</a:t>
            </a:r>
            <a:r>
              <a:rPr lang="pl-PL" dirty="0"/>
              <a:t>:  </a:t>
            </a:r>
            <a:r>
              <a:rPr lang="pl-PL" dirty="0" err="1"/>
              <a:t>Did</a:t>
            </a:r>
            <a:r>
              <a:rPr lang="pl-PL" dirty="0"/>
              <a:t>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used</a:t>
            </a:r>
            <a:r>
              <a:rPr lang="en-US" dirty="0"/>
              <a:t> the services of travel agencies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Poland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30790305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800" dirty="0"/>
              <a:t>23 </a:t>
            </a:r>
            <a:r>
              <a:rPr lang="pl-PL" sz="2800" dirty="0" smtClean="0"/>
              <a:t>przedsiębiorców z Częstochowy i </a:t>
            </a:r>
            <a:r>
              <a:rPr lang="pl-PL" sz="2800" dirty="0"/>
              <a:t>41 </a:t>
            </a:r>
            <a:r>
              <a:rPr lang="pl-PL" sz="2800" dirty="0" smtClean="0"/>
              <a:t>przedsiębiorców z </a:t>
            </a:r>
            <a:r>
              <a:rPr lang="pl-PL" sz="2800" dirty="0" err="1" smtClean="0"/>
              <a:t>Ourem</a:t>
            </a:r>
            <a:r>
              <a:rPr lang="pl-PL" sz="2800" dirty="0" smtClean="0"/>
              <a:t> odpowiedziało na pytania zawarte w ankietach. Zarówno w Polsce jak i Portugali dominowały małe i </a:t>
            </a:r>
            <a:r>
              <a:rPr lang="pl-PL" sz="2800" smtClean="0"/>
              <a:t>średnie przedsiębiorstwa</a:t>
            </a:r>
            <a:r>
              <a:rPr lang="pl-PL" sz="2800" dirty="0" smtClean="0"/>
              <a:t>, które preferowały zatrudniać pracowników z wykształceniem kierunkowym</a:t>
            </a:r>
          </a:p>
          <a:p>
            <a:pPr marL="0" indent="0" algn="just">
              <a:buNone/>
            </a:pPr>
            <a:r>
              <a:rPr lang="pl-PL" sz="2800" dirty="0" smtClean="0"/>
              <a:t>Przedsiębiorcy </a:t>
            </a:r>
            <a:r>
              <a:rPr lang="pl-PL" sz="2800" dirty="0"/>
              <a:t>zostali także zapytani czy w procesie rekrutacji pojawiają się pracownicy z wykształceniem pożądanym do wykonywania danej pracy. W obu przypadkach wyniki nie były zadowalające. Przedsiębiorcy z Polski stwierdzili, że jest ich umiarkowanie (53%) i mało (33%), podobnie sytuacja wyglądała w przypadku Portugali (32%- umiarkowanie, 44%- mało)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70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042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Ilość zatrudnionych pracowników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71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Odpowiedź na pytanie czy preferują pracowników z wykształceniem wyższym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72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Odpowiedź na pytanie czy podczas procesu rekrutacji na stanowisko pojawiają się pracownicy z wykształceniem pożądanym do wykonywania danej pracy </a:t>
            </a: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73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Jeśli chodzi o obszary, w których najtrudniej znaleźć wykwalifikowanego pracownika były to głównie kuchnia i recepcja. </a:t>
            </a: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 smtClean="0"/>
              <a:t>Polscy </a:t>
            </a:r>
            <a:r>
              <a:rPr lang="pl-PL" sz="2800" dirty="0"/>
              <a:t>przedsiębiorcy uważają, że wyższe wykształcenie niekoniecznie przekłada się na lepsze pełnienie obowiązków (73%), natomiast w Portugalii sytuacja wygląda zupełnie inaczej, 46% uważa, że posiadanie wyższego wykształcenia ma wpływ na jakość pracy, 44% uważa, że nie zawsze, a zaledwie 10% ankietowanych zgadza się z opinią Polskich przedsiębiorców.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74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771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Obszary w których najtrudniej znaleźć wykwalifikowanego pracownika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3438" y="2071678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75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Poziom wykształcenia pracowników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76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Odpowiedź na pytanie czy w opinii przedsiębiorców wyższe wykształcenie pracowników przekłada się na lepsze wykonywanie przez niego obowiązków</a:t>
            </a: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77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Natomiast procent pracowników z wyższym wykształceniem w stosunku do reszty w przypadku obu państw wygląda bardzo podobnie. W największej ilości przedsiębiorstw wynosi on od 0 do 20%, oraz od 21-60</a:t>
            </a:r>
            <a:r>
              <a:rPr lang="pl-PL" sz="2800" dirty="0" smtClean="0"/>
              <a:t>%.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78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851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Procent pracowników z wykształceniem kierunkowym w stosunku do całkowitej liczby pracowników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79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Evaluation of the quality of services provided by the travel </a:t>
            </a:r>
            <a:r>
              <a:rPr lang="en-US" dirty="0" err="1"/>
              <a:t>agen</a:t>
            </a:r>
            <a:r>
              <a:rPr lang="pl-PL" dirty="0" err="1"/>
              <a:t>cy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172929908"/>
              </p:ext>
            </p:extLst>
          </p:nvPr>
        </p:nvGraphicFramePr>
        <p:xfrm>
          <a:off x="539552" y="1700808"/>
          <a:ext cx="40401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Kolejną kwestią poruszoną w ankiecie było to w jakich obszarach wykształcenie zawodowe daje pracownikom odpowiednią wiedzę i umiejętności potrzebne do prawidłowego pełnienia swoich obowiązków. W przypadku Polski są to następujące obszary: dyrekcja/administracja (87%), sprzątanie (85%) i recepcja (63%). Przedsiębiorcy z Portugalii mieli podobne odczucia: sprzątanie (83%), recepcja (85%) oraz dyrekcja i administracja (76%). Przedsiębiorcy z obu krajów wskazali także podobne obszary wymagające dodatkowych szkoleń, tj. języki obce, technologie informacyjne i obsługa klienta.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80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8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Obszary w których pracownicy posiadający wykształcenie zawodowe posiadają wiedzę i umiejętności niezbędne do pełnienia powierzonych im obowiązków</a:t>
            </a:r>
            <a:br>
              <a:rPr lang="pl-PL" sz="2400" dirty="0" smtClean="0"/>
            </a:br>
            <a:r>
              <a:rPr lang="pl-PL" sz="2000" dirty="0" smtClean="0"/>
              <a:t>w skali od 1(słabe) do 5(bardzo dobre)</a:t>
            </a:r>
            <a:endParaRPr lang="pl-PL" sz="2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90" cy="401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428628"/>
                <a:gridCol w="428628"/>
                <a:gridCol w="571504"/>
                <a:gridCol w="571504"/>
                <a:gridCol w="639770"/>
              </a:tblGrid>
              <a:tr h="49609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Obszary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Recepcja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Restauracja/Bar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  <a:r>
                        <a:rPr lang="pl-PL" sz="1100" dirty="0">
                          <a:solidFill>
                            <a:sysClr val="windowText" lastClr="000000"/>
                          </a:solidFill>
                        </a:rPr>
                        <a:t>%</a:t>
                      </a:r>
                      <a:endParaRPr lang="pl-PL" sz="11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350" b="1" dirty="0" smtClean="0">
                          <a:solidFill>
                            <a:sysClr val="windowText" lastClr="000000"/>
                          </a:solidFill>
                        </a:rPr>
                        <a:t>Zakwaterowanie</a:t>
                      </a:r>
                      <a:endParaRPr lang="pl-PL" sz="135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Dyrekcja/</a:t>
                      </a:r>
                    </a:p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Kierownik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pl-PL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Kuchnia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11%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56%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11%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22%</a:t>
                      </a:r>
                      <a:endParaRPr lang="pl-PL" sz="1100" dirty="0"/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Sprzątanie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62%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Informacja turystyczna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1"/>
          <a:ext cx="4041774" cy="40664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7173"/>
                <a:gridCol w="428628"/>
                <a:gridCol w="428628"/>
                <a:gridCol w="571504"/>
                <a:gridCol w="571504"/>
                <a:gridCol w="614337"/>
              </a:tblGrid>
              <a:tr h="50502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Obszary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Recepcja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Restauracja/Bar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34%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Zakwaterowanie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39%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12%</a:t>
                      </a:r>
                      <a:endParaRPr lang="pl-PL" sz="1100" dirty="0"/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Dyrekcja/ Kierownik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22%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37%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24%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15%</a:t>
                      </a:r>
                      <a:endParaRPr lang="pl-PL" sz="1100" dirty="0"/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Kuchnia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7%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27%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22%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32%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12%</a:t>
                      </a:r>
                      <a:endParaRPr lang="pl-PL" sz="1100" dirty="0"/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Sprzątanie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7%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10%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41%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17%</a:t>
                      </a:r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24%</a:t>
                      </a:r>
                      <a:endParaRPr lang="pl-PL" sz="1100" dirty="0"/>
                    </a:p>
                  </a:txBody>
                  <a:tcPr/>
                </a:tc>
              </a:tr>
              <a:tr h="50502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Informacja turystyczna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41%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81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Obszary w których pracownicy potrzebują dodatkowych szkoleń wewnętrznych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82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800" dirty="0"/>
              <a:t>Mieli oni natomiast inne zdanie jeśli chodzi o dodatkowe szkolenia dla pracowników z wykształceniem wyższym, mianowicie Polscy przedsiębiorcy w większości (93%) uznali, że szkolenia te w tym przypadku są zbędne, natomiast połowa przedsiębiorców z Portugalii uważa, że ci pracownicy także potrzebują dodatkowych szkoleń. W obu krajach w ciągu ostatnich 3 lat, w większości przedsiębiorstw przeprowadzone zostały szkolenia. W Portugalii w ponad 90% przedsiębiorstwach ich celem było wypełnienie prawnych zobowiązań, natomiast w Polsce tylko w przypadku 39%. Zarówno w Polsce jak i Portugalii podstawowym zadaniem szkoleń było podniesienie kwalifikacji pracowników.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83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09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Odpowiedź na pytanie czy pracownicy z wyższym wykształceniem nie potrzebują dodatkowych szkoleń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84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Odpowiedź na pytanie czy w ciągu trzech lat w firmach zostały przeprowadzone szkolenia dla pracowników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85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Obszary szkoleń pracowników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86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5400" b="1" dirty="0" smtClean="0"/>
              <a:t>ANKIETA PRZEPROWADZONA WŚRÓD UCZNIÓW Z POLSKI I PORTUGALII</a:t>
            </a:r>
            <a:endParaRPr lang="pl-PL" sz="5400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87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43805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/>
              <a:t>Ankieta została przeprowadzona wśród 280 uczniów z Polski i 204 uczniów z </a:t>
            </a:r>
            <a:r>
              <a:rPr lang="pl-PL" sz="2800" dirty="0" err="1" smtClean="0"/>
              <a:t>Ourem</a:t>
            </a:r>
            <a:r>
              <a:rPr lang="pl-PL" sz="2800" dirty="0" smtClean="0"/>
              <a:t> </a:t>
            </a:r>
            <a:r>
              <a:rPr lang="pl-PL" sz="2800" dirty="0"/>
              <a:t>Ankiety zostały przeprowadzone wśród uczniów w Polsce i Portugalii. Wiek uczniów w obu krajach wahał się od 16 do 20 lat. Podczas wyboru szkoły uczniowie kierowali się głównie preferencjami osobistymi (Polska-54%, Portugalia-41%) oraz łatwiejszym dostępem do rynku pracy (odpowiednio 30% i 35%). Wszyscy uczniowie z Portugalii odbyli praktykę zawodową, w Polsce było to 83%. Praktyka w Polsce w większości przypadków trwała 1 miesiąc, w Portugali jej długość wahała się między 1 a 2 miesiącami.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88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601338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Wiek respondentów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89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404664"/>
            <a:ext cx="8363272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Almost 80% of visitors </a:t>
            </a:r>
            <a:r>
              <a:rPr lang="pl-PL" dirty="0" smtClean="0"/>
              <a:t>of</a:t>
            </a:r>
            <a:r>
              <a:rPr lang="en-US" dirty="0" smtClean="0"/>
              <a:t> </a:t>
            </a:r>
            <a:r>
              <a:rPr lang="pl-PL" dirty="0" smtClean="0"/>
              <a:t>the </a:t>
            </a:r>
            <a:r>
              <a:rPr lang="pl-PL" dirty="0" err="1" smtClean="0"/>
              <a:t>cities</a:t>
            </a:r>
            <a:r>
              <a:rPr lang="pl-PL" dirty="0" smtClean="0"/>
              <a:t> </a:t>
            </a:r>
            <a:r>
              <a:rPr lang="en-US" dirty="0" smtClean="0"/>
              <a:t>organized </a:t>
            </a:r>
            <a:r>
              <a:rPr lang="pl-PL" dirty="0" smtClean="0"/>
              <a:t>the </a:t>
            </a:r>
            <a:r>
              <a:rPr lang="pl-PL" dirty="0" err="1" smtClean="0"/>
              <a:t>visit</a:t>
            </a:r>
            <a:r>
              <a:rPr lang="pl-PL" dirty="0"/>
              <a:t> </a:t>
            </a:r>
            <a:r>
              <a:rPr lang="pl-PL" dirty="0" smtClean="0"/>
              <a:t>by </a:t>
            </a:r>
            <a:r>
              <a:rPr lang="en-US" dirty="0" smtClean="0"/>
              <a:t>themselves</a:t>
            </a:r>
            <a:r>
              <a:rPr lang="en-US" dirty="0"/>
              <a:t>, or took advantage of the offer of the parish (20%). </a:t>
            </a:r>
            <a:r>
              <a:rPr lang="pl-PL" dirty="0" smtClean="0"/>
              <a:t>To </a:t>
            </a:r>
            <a:r>
              <a:rPr lang="pl-PL" dirty="0" err="1" smtClean="0"/>
              <a:t>get</a:t>
            </a:r>
            <a:r>
              <a:rPr lang="pl-PL" dirty="0" smtClean="0"/>
              <a:t> the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en-US" dirty="0" smtClean="0"/>
              <a:t> Czestochowa</a:t>
            </a:r>
            <a:r>
              <a:rPr lang="pl-PL" dirty="0"/>
              <a:t> </a:t>
            </a:r>
            <a:r>
              <a:rPr lang="pl-PL" dirty="0" smtClean="0"/>
              <a:t>and Jasna Góra</a:t>
            </a:r>
            <a:r>
              <a:rPr lang="en-US" dirty="0" smtClean="0"/>
              <a:t> </a:t>
            </a:r>
            <a:r>
              <a:rPr lang="pl-PL" dirty="0" err="1" smtClean="0"/>
              <a:t>tourists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/>
              <a:t> </a:t>
            </a:r>
            <a:r>
              <a:rPr lang="en-US" dirty="0" smtClean="0"/>
              <a:t>the Internet</a:t>
            </a:r>
            <a:r>
              <a:rPr lang="pl-PL" dirty="0" smtClean="0"/>
              <a:t> and </a:t>
            </a:r>
            <a:r>
              <a:rPr lang="pl-PL" dirty="0" err="1" smtClean="0"/>
              <a:t>got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from</a:t>
            </a:r>
            <a:r>
              <a:rPr lang="en-US" dirty="0" smtClean="0"/>
              <a:t> </a:t>
            </a:r>
            <a:r>
              <a:rPr lang="en-US" dirty="0"/>
              <a:t>friends and family, while 35% at all this information was not sought. For tourists visiting Fatima, the situation was similar, with the fact that almost 20% had some information as well from previous visits</a:t>
            </a:r>
            <a:r>
              <a:rPr lang="en-US" dirty="0" smtClean="0"/>
              <a:t>.</a:t>
            </a:r>
            <a:r>
              <a:rPr lang="pl-PL" dirty="0" smtClean="0"/>
              <a:t>	</a:t>
            </a:r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Development of education in tourism - presentations of results and conclusions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854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Czynniki motywujące przy wyborze szkoły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90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Uczniowie którzy odbyli praktykę zawodową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91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Czas trwania praktyki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92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9789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 smtClean="0"/>
              <a:t>W </a:t>
            </a:r>
            <a:r>
              <a:rPr lang="pl-PL" sz="2800" dirty="0"/>
              <a:t>przypadku uczniów z Portugalii, podobnie wiedza uzyskana w szkole była najbardziej przydatna w takich obszarach jak: </a:t>
            </a:r>
            <a:endParaRPr lang="pl-PL" sz="2800" dirty="0" smtClean="0"/>
          </a:p>
          <a:p>
            <a:pPr marL="0" indent="0" algn="just">
              <a:buNone/>
            </a:pPr>
            <a:endParaRPr lang="pl-PL" sz="2800" dirty="0" smtClean="0"/>
          </a:p>
          <a:p>
            <a:pPr algn="just"/>
            <a:r>
              <a:rPr lang="pl-PL" sz="2800" dirty="0" smtClean="0"/>
              <a:t>praca </a:t>
            </a:r>
            <a:r>
              <a:rPr lang="pl-PL" sz="2800" dirty="0"/>
              <a:t>w zespole </a:t>
            </a:r>
            <a:r>
              <a:rPr lang="pl-PL" sz="2800" dirty="0" smtClean="0"/>
              <a:t>(81%), </a:t>
            </a:r>
          </a:p>
          <a:p>
            <a:pPr algn="just"/>
            <a:r>
              <a:rPr lang="pl-PL" sz="2800" dirty="0" smtClean="0"/>
              <a:t>zdolności </a:t>
            </a:r>
            <a:r>
              <a:rPr lang="pl-PL" sz="2800" dirty="0"/>
              <a:t>organizacyjne </a:t>
            </a:r>
            <a:r>
              <a:rPr lang="pl-PL" sz="2800" dirty="0" smtClean="0"/>
              <a:t>(71%), </a:t>
            </a:r>
          </a:p>
          <a:p>
            <a:pPr algn="just"/>
            <a:r>
              <a:rPr lang="pl-PL" sz="2800" dirty="0" smtClean="0"/>
              <a:t>wiedza </a:t>
            </a:r>
            <a:r>
              <a:rPr lang="pl-PL" sz="2800" dirty="0"/>
              <a:t>specjalistyczna oraz stosunki interpersonalne (66</a:t>
            </a:r>
            <a:r>
              <a:rPr lang="pl-PL" sz="2800" dirty="0" smtClean="0"/>
              <a:t>%)</a:t>
            </a:r>
          </a:p>
          <a:p>
            <a:pPr marL="0" indent="0" algn="just">
              <a:buNone/>
            </a:pPr>
            <a:endParaRPr lang="pl-PL" sz="2800" dirty="0" smtClean="0"/>
          </a:p>
          <a:p>
            <a:pPr marL="0" indent="0" algn="just">
              <a:buNone/>
            </a:pPr>
            <a:r>
              <a:rPr lang="pl-PL" sz="2800" dirty="0"/>
              <a:t>r</a:t>
            </a:r>
            <a:r>
              <a:rPr lang="pl-PL" sz="2800" dirty="0" smtClean="0"/>
              <a:t>ównież </a:t>
            </a:r>
            <a:r>
              <a:rPr lang="pl-PL" sz="2800" dirty="0"/>
              <a:t>nie wykazali oni znaczących braków wiedzy w żadnej dziedzinie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93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614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Przydatność umiejętności nabytych w szkole w trakcie odbywania praktyki </a:t>
            </a:r>
            <a:br>
              <a:rPr lang="pl-PL" dirty="0" smtClean="0"/>
            </a:br>
            <a:r>
              <a:rPr lang="pl-PL" sz="3100" dirty="0" smtClean="0"/>
              <a:t>w skali od 1(niekorzystnie) do 5(bardzo korzystanie)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43116"/>
          <a:ext cx="4040190" cy="4302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357190"/>
                <a:gridCol w="428628"/>
                <a:gridCol w="428628"/>
                <a:gridCol w="500066"/>
                <a:gridCol w="496894"/>
              </a:tblGrid>
              <a:tr h="527855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Obszar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Wiedza specjalistyczna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42%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Języki obce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Umiejętność pracy z oprogramowaniem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Praca w zespole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43%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Zdolności organizacyjne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Zdolności adaptacyjne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Umiejętność wychodzenia z własną inicjatywą</a:t>
                      </a:r>
                      <a:endParaRPr lang="pl-PL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3438" y="2143116"/>
          <a:ext cx="4041774" cy="42857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5801"/>
                <a:gridCol w="357190"/>
                <a:gridCol w="357190"/>
                <a:gridCol w="500066"/>
                <a:gridCol w="500066"/>
                <a:gridCol w="471461"/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Obszar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Wiedza specjalistyczna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58%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17691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Języki</a:t>
                      </a:r>
                      <a:r>
                        <a:rPr lang="pl-PL" sz="1400" b="1" baseline="0" dirty="0" smtClean="0">
                          <a:solidFill>
                            <a:sysClr val="windowText" lastClr="000000"/>
                          </a:solidFill>
                        </a:rPr>
                        <a:t> obce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Umiejętność pracy z oprogramowaniem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Praca w zespole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Zdolności organizacyjne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62%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Zdolności adaptacyjne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pl-PL" sz="1400" b="1" dirty="0" smtClean="0">
                          <a:solidFill>
                            <a:sysClr val="windowText" lastClr="000000"/>
                          </a:solidFill>
                        </a:rPr>
                        <a:t>Umiejętność wychodzenia z własną inicjatywą</a:t>
                      </a:r>
                      <a:endParaRPr lang="pl-PL" sz="1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94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90" cy="431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428628"/>
                <a:gridCol w="428628"/>
                <a:gridCol w="571504"/>
                <a:gridCol w="571504"/>
                <a:gridCol w="568332"/>
              </a:tblGrid>
              <a:tr h="49609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Obszar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chemeClr val="tx1"/>
                          </a:solidFill>
                        </a:rPr>
                        <a:t>Stosunki</a:t>
                      </a:r>
                      <a:r>
                        <a:rPr lang="pl-PL" sz="1300" b="1" baseline="0" dirty="0" smtClean="0">
                          <a:solidFill>
                            <a:schemeClr val="tx1"/>
                          </a:solidFill>
                        </a:rPr>
                        <a:t> interpersonalne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chemeClr val="tx1"/>
                          </a:solidFill>
                        </a:rPr>
                        <a:t>Obsługa komputera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7341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chemeClr val="tx1"/>
                          </a:solidFill>
                        </a:rPr>
                        <a:t>Obsługa klienta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chemeClr val="tx1"/>
                          </a:solidFill>
                        </a:rPr>
                        <a:t>Znajomość języka</a:t>
                      </a:r>
                    </a:p>
                    <a:p>
                      <a:r>
                        <a:rPr lang="pl-PL" sz="1300" b="1" dirty="0" smtClean="0">
                          <a:solidFill>
                            <a:schemeClr val="tx1"/>
                          </a:solidFill>
                        </a:rPr>
                        <a:t>branżowego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chemeClr val="tx1"/>
                          </a:solidFill>
                        </a:rPr>
                        <a:t>Korzystanie z narzędzi pracy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073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Łatwość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 i szybkość w wykonywaniu powierzonych zadań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chemeClr val="tx1"/>
                          </a:solidFill>
                        </a:rPr>
                        <a:t>Identyfikacja i rozwiązywanie problemów</a:t>
                      </a:r>
                      <a:endParaRPr lang="pl-PL" sz="13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3"/>
          <a:ext cx="4041774" cy="43135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7173"/>
                <a:gridCol w="428628"/>
                <a:gridCol w="428628"/>
                <a:gridCol w="571504"/>
                <a:gridCol w="571504"/>
                <a:gridCol w="614337"/>
              </a:tblGrid>
              <a:tr h="468309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Obszar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pl-PL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ysClr val="windowText" lastClr="000000"/>
                          </a:solidFill>
                        </a:rPr>
                        <a:t>Stosunki interpersonalne</a:t>
                      </a:r>
                      <a:endParaRPr lang="pl-PL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ysClr val="windowText" lastClr="000000"/>
                          </a:solidFill>
                        </a:rPr>
                        <a:t>Obsługa</a:t>
                      </a:r>
                    </a:p>
                    <a:p>
                      <a:r>
                        <a:rPr lang="pl-PL" sz="1300" b="1" dirty="0" smtClean="0">
                          <a:solidFill>
                            <a:sysClr val="windowText" lastClr="000000"/>
                          </a:solidFill>
                        </a:rPr>
                        <a:t>Komputera</a:t>
                      </a:r>
                      <a:endParaRPr lang="pl-PL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37%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ysClr val="windowText" lastClr="000000"/>
                          </a:solidFill>
                        </a:rPr>
                        <a:t>Obsługa klienta</a:t>
                      </a:r>
                      <a:endParaRPr lang="pl-PL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20%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91496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ysClr val="windowText" lastClr="000000"/>
                          </a:solidFill>
                        </a:rPr>
                        <a:t>Znajomość</a:t>
                      </a:r>
                      <a:r>
                        <a:rPr lang="pl-PL" sz="1300" b="1" baseline="0" dirty="0" smtClean="0">
                          <a:solidFill>
                            <a:sysClr val="windowText" lastClr="000000"/>
                          </a:solidFill>
                        </a:rPr>
                        <a:t> języka branżowego</a:t>
                      </a:r>
                      <a:endParaRPr lang="pl-PL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42%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ysClr val="windowText" lastClr="000000"/>
                          </a:solidFill>
                        </a:rPr>
                        <a:t>Korzystanie z narzędzi pracy</a:t>
                      </a:r>
                      <a:endParaRPr lang="pl-PL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45%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18%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798204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ysClr val="windowText" lastClr="000000"/>
                          </a:solidFill>
                        </a:rPr>
                        <a:t>Łatwość</a:t>
                      </a:r>
                      <a:r>
                        <a:rPr lang="pl-PL" sz="1200" b="1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pl-PL" sz="1200" b="1" dirty="0" smtClean="0">
                          <a:solidFill>
                            <a:sysClr val="windowText" lastClr="000000"/>
                          </a:solidFill>
                        </a:rPr>
                        <a:t>i szybkość w wykonywaniu powierzonych</a:t>
                      </a:r>
                      <a:r>
                        <a:rPr lang="pl-PL" sz="1200" b="1" baseline="0" dirty="0" smtClean="0">
                          <a:solidFill>
                            <a:sysClr val="windowText" lastClr="000000"/>
                          </a:solidFill>
                        </a:rPr>
                        <a:t> zadań</a:t>
                      </a:r>
                      <a:endParaRPr lang="pl-PL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23%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50%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17%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540745">
                <a:tc>
                  <a:txBody>
                    <a:bodyPr/>
                    <a:lstStyle/>
                    <a:p>
                      <a:r>
                        <a:rPr lang="pl-PL" sz="1300" b="1" dirty="0" smtClean="0">
                          <a:solidFill>
                            <a:sysClr val="windowText" lastClr="000000"/>
                          </a:solidFill>
                        </a:rPr>
                        <a:t>Identyfikacja i rozwiązywanie problemów</a:t>
                      </a:r>
                      <a:endParaRPr lang="pl-PL" sz="13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 smtClean="0">
                          <a:solidFill>
                            <a:sysClr val="windowText" lastClr="000000"/>
                          </a:solidFill>
                        </a:rPr>
                        <a:t>48%</a:t>
                      </a:r>
                      <a:endParaRPr lang="pl-PL" sz="11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smtClean="0">
                          <a:solidFill>
                            <a:sysClr val="windowText" lastClr="000000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95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Uczniowie zostali także zapytania o to jakie umiejętności bądź predyspozycje według nich powinny być najbardziej cenione przez pracodawcę. Odpowiedzi ankietowanych w obu krajach wyglądały bardzo podobnie. Według ankietowanych najważniejsza </a:t>
            </a:r>
            <a:r>
              <a:rPr lang="pl-PL" sz="2800" dirty="0" smtClean="0"/>
              <a:t>są: </a:t>
            </a:r>
          </a:p>
          <a:p>
            <a:pPr algn="just"/>
            <a:r>
              <a:rPr lang="pl-PL" sz="2800" dirty="0" smtClean="0"/>
              <a:t>punktualność </a:t>
            </a:r>
          </a:p>
          <a:p>
            <a:pPr algn="just"/>
            <a:r>
              <a:rPr lang="pl-PL" sz="2800" dirty="0" smtClean="0"/>
              <a:t>poczucie </a:t>
            </a:r>
            <a:r>
              <a:rPr lang="pl-PL" sz="2800" dirty="0"/>
              <a:t>odpowiedzialności, </a:t>
            </a:r>
            <a:endParaRPr lang="pl-PL" sz="2800" dirty="0" smtClean="0"/>
          </a:p>
          <a:p>
            <a:pPr algn="just"/>
            <a:r>
              <a:rPr lang="pl-PL" sz="2800" dirty="0" smtClean="0"/>
              <a:t>zdolności </a:t>
            </a:r>
            <a:r>
              <a:rPr lang="pl-PL" sz="2800" dirty="0"/>
              <a:t>organizacyjne, </a:t>
            </a:r>
            <a:endParaRPr lang="pl-PL" sz="2800" dirty="0" smtClean="0"/>
          </a:p>
          <a:p>
            <a:pPr algn="just"/>
            <a:r>
              <a:rPr lang="pl-PL" sz="2800" dirty="0" smtClean="0"/>
              <a:t>zręczność </a:t>
            </a:r>
            <a:r>
              <a:rPr lang="pl-PL" sz="2800" dirty="0"/>
              <a:t>i łatwość w wykonywaniu powierzonych zadań </a:t>
            </a:r>
            <a:r>
              <a:rPr lang="pl-PL" sz="2800" dirty="0" smtClean="0"/>
              <a:t>, </a:t>
            </a:r>
          </a:p>
          <a:p>
            <a:pPr algn="just"/>
            <a:r>
              <a:rPr lang="pl-PL" sz="2800" dirty="0" smtClean="0"/>
              <a:t>identyfikacja </a:t>
            </a:r>
            <a:r>
              <a:rPr lang="pl-PL" sz="2800" dirty="0"/>
              <a:t>i rozwiązywanie problemów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96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0589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Umiejętności, które według uczniów powinny być najbardziej cenione przez pracodawcę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dirty="0" smtClean="0"/>
              <a:t>w skali od 1(bez znaczenia) do 5(konieczne)</a:t>
            </a:r>
            <a:endParaRPr lang="pl-PL" sz="31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90" cy="396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428628"/>
                <a:gridCol w="428628"/>
                <a:gridCol w="571504"/>
                <a:gridCol w="571504"/>
                <a:gridCol w="568332"/>
              </a:tblGrid>
              <a:tr h="49609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Umiejętności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Punktualność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64%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Poczucie odpowiedzialności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7%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Zdolności organizacyjne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Własna inicjatywa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Relacje międzyludzkie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Zainteresowanie wykonywana pracą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Zdolności adaptacji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4" cy="39687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8611"/>
                <a:gridCol w="428628"/>
                <a:gridCol w="428628"/>
                <a:gridCol w="571504"/>
                <a:gridCol w="571504"/>
                <a:gridCol w="542899"/>
              </a:tblGrid>
              <a:tr h="49609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Umiejętności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Punktualność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Poczucie odpowiedzialności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Zdolności organizacyjne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55%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Własna inicjatywa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Relacje międzyludzkie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52%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34&amp;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Zainteresowanie wykonywana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 pracą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99%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6096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Zdolności adaptacji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97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Polska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457200" y="2174874"/>
          <a:ext cx="4040190" cy="411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428628"/>
                <a:gridCol w="428628"/>
                <a:gridCol w="571504"/>
                <a:gridCol w="571504"/>
                <a:gridCol w="496894"/>
              </a:tblGrid>
              <a:tr h="56696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Umiejętności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Przekazywanie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 wiedzy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Zastosowanie wiedzy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Język techniczny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Instrumenty i narzędzia pracy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24%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Zręczność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 i łatwość wykonywania powierzonych zadań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47%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6967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Identyfikacja i rozwiązywanie problemów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Portugalia</a:t>
            </a:r>
            <a:endParaRPr lang="pl-PL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4"/>
          <a:ext cx="4041774" cy="41059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0049"/>
                <a:gridCol w="428628"/>
                <a:gridCol w="428628"/>
                <a:gridCol w="571504"/>
                <a:gridCol w="500066"/>
                <a:gridCol w="542899"/>
              </a:tblGrid>
              <a:tr h="53974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Umiejętności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7789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Przekazywanie wiedzy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219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Zastosowanie wiedzy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54%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36%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7789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Język techniczny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5219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Instrumenty i narzędzia pracy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57%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7789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Zręczność i łatwość wykonywania powierzonych zadań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55%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7789">
                <a:tc>
                  <a:txBody>
                    <a:bodyPr/>
                    <a:lstStyle/>
                    <a:p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Identyfikacja i rozwiązywanie problemów</a:t>
                      </a:r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solidFill>
                            <a:schemeClr val="tx1"/>
                          </a:solidFill>
                        </a:rPr>
                        <a:t>52%</a:t>
                      </a:r>
                      <a:endParaRPr lang="pl-PL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dirty="0" smtClean="0">
                          <a:solidFill>
                            <a:schemeClr val="tx1"/>
                          </a:solidFill>
                        </a:rPr>
                        <a:t>33%</a:t>
                      </a:r>
                      <a:endParaRPr lang="pl-PL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C11E-A700-4ADE-99DC-B17629A109B6}" type="slidenum">
              <a:rPr lang="pl-PL" smtClean="0"/>
              <a:pPr/>
              <a:t>98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pl-PL" sz="2800" dirty="0"/>
              <a:t>Stopień zadowolenia z poziomu usług edukacyjnych także w przypadkach uczniów z obu państw był podobny (Polska-68%, Portugalia– 58%). Natomiast jeśli chodzi o plany uczniów po zakończeniu szkoły, to część uczniów z Polski (25%) planuje prace w zawodzie oraz studia, 24% tylko studia a kolejne 20% rozpoczęcie pracy w </a:t>
            </a:r>
            <a:r>
              <a:rPr lang="pl-PL" sz="2800" dirty="0" smtClean="0"/>
              <a:t>zawodzie.</a:t>
            </a:r>
          </a:p>
          <a:p>
            <a:pPr marL="0" indent="0" algn="just">
              <a:buNone/>
            </a:pPr>
            <a:r>
              <a:rPr lang="pl-PL" sz="2800" smtClean="0"/>
              <a:t>Natomiast </a:t>
            </a:r>
            <a:r>
              <a:rPr lang="pl-PL" sz="2800" dirty="0"/>
              <a:t>jeśli chodzi o uczniów z Portugalii plany większości uczniów (70%) są podobne, mają oni zamiar rozpocząć pracę w branży.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Rozwój edukacji w turystyce - Prezentacja wyników i wniosków z ankiet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99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100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5940</Words>
  <Application>Microsoft Office PowerPoint</Application>
  <PresentationFormat>Pokaz na ekranie (4:3)</PresentationFormat>
  <Paragraphs>1373</Paragraphs>
  <Slides>102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102</vt:i4>
      </vt:variant>
    </vt:vector>
  </HeadingPairs>
  <TitlesOfParts>
    <vt:vector size="103" baseType="lpstr">
      <vt:lpstr>Motyw pakietu Office</vt:lpstr>
      <vt:lpstr>Slajd 1</vt:lpstr>
      <vt:lpstr>Slajd 2</vt:lpstr>
      <vt:lpstr>Slajd 3</vt:lpstr>
      <vt:lpstr>Answer to the question: It is their first visit to Czestochowa / Fatima</vt:lpstr>
      <vt:lpstr>The answer to the question: the visit is only to visit Jasna Gora / Sanctuary of Fatima</vt:lpstr>
      <vt:lpstr>Other places / cities that were planned to visit </vt:lpstr>
      <vt:lpstr>The answer to the question:  Did they used the services of travel agencies</vt:lpstr>
      <vt:lpstr>Evaluation of the quality of services provided by the travel agency</vt:lpstr>
      <vt:lpstr>Slajd 9</vt:lpstr>
      <vt:lpstr>If not used service of  travel agency, who organized your trip</vt:lpstr>
      <vt:lpstr>Where did you get informations about journey?</vt:lpstr>
      <vt:lpstr>Slajd 12</vt:lpstr>
      <vt:lpstr>City od accomodation</vt:lpstr>
      <vt:lpstr>Place of accomodation</vt:lpstr>
      <vt:lpstr>Overall rating of accomodation</vt:lpstr>
      <vt:lpstr>The rating of catering service</vt:lpstr>
      <vt:lpstr>Overall rating of the visit in Częstochowa/Ourem</vt:lpstr>
      <vt:lpstr>Slajd 18</vt:lpstr>
      <vt:lpstr>Slajd 19</vt:lpstr>
      <vt:lpstr>Number of workers employed</vt:lpstr>
      <vt:lpstr>Do they preffered  employees who have professional training course</vt:lpstr>
      <vt:lpstr>Do the candidates in recruitement process have a training in the desired area</vt:lpstr>
      <vt:lpstr>Slajd 23</vt:lpstr>
      <vt:lpstr>In what areas is most difficult to find qualified employees?</vt:lpstr>
      <vt:lpstr>The level of education of person working in the enterprise</vt:lpstr>
      <vt:lpstr>In your opinion higher level of education of  workers translates into better performance of his duties? </vt:lpstr>
      <vt:lpstr>Slajd 27</vt:lpstr>
      <vt:lpstr>What is the percentage of workers with vocational training based on the total number of employees?</vt:lpstr>
      <vt:lpstr>Slajd 29</vt:lpstr>
      <vt:lpstr>Areas where person with vocationl training have knowledge and skills necessary to good  performance of their duties  Scale from 1(weak) do 5(very high)</vt:lpstr>
      <vt:lpstr> Areas where employees need additional training</vt:lpstr>
      <vt:lpstr>Slajd 32</vt:lpstr>
      <vt:lpstr>Do you think that employees with higher education level need additional training?</vt:lpstr>
      <vt:lpstr>Do your company provide additional training to the employees in last three years?</vt:lpstr>
      <vt:lpstr>Areas where employees have been trained</vt:lpstr>
      <vt:lpstr>Slajd 36</vt:lpstr>
      <vt:lpstr>Slajd 37</vt:lpstr>
      <vt:lpstr>Age of the respondents</vt:lpstr>
      <vt:lpstr>Motivation for the course frequency</vt:lpstr>
      <vt:lpstr>Did you have training in the workplace? </vt:lpstr>
      <vt:lpstr>Duration of training in the workplace</vt:lpstr>
      <vt:lpstr>Slajd 42</vt:lpstr>
      <vt:lpstr>How do you evaluate the application of your acquired knowledge to your work performance? Scale from 1(weak) do 5(very high) </vt:lpstr>
      <vt:lpstr>Slajd 44</vt:lpstr>
      <vt:lpstr>Slajd 45</vt:lpstr>
      <vt:lpstr>What do you think will be more valued in your work performance in the context of work scale from 1(no meaning) to 5(necessary)</vt:lpstr>
      <vt:lpstr>Slajd 47</vt:lpstr>
      <vt:lpstr>Slajd 48</vt:lpstr>
      <vt:lpstr>Are there other areas of knowledge that should be included of the training program at your school?</vt:lpstr>
      <vt:lpstr>Which one?</vt:lpstr>
      <vt:lpstr>What is a level of satisfaction with the educational services provided by your school</vt:lpstr>
      <vt:lpstr>Slajd 52</vt:lpstr>
      <vt:lpstr>Slajd 53</vt:lpstr>
      <vt:lpstr>Slajd 54</vt:lpstr>
      <vt:lpstr>Czy to Twoja pierwsza wizyta w Częstochowie/Ourem?</vt:lpstr>
      <vt:lpstr>Odpowiedź na pytanie czy celem wizyty jest tylko Jasna Góra/Sanktuarium w Fatimie</vt:lpstr>
      <vt:lpstr>Jakie inne miasta/miejsca planujesz odwiedzić podczas tej wizyty?</vt:lpstr>
      <vt:lpstr>Czy podczas tej wizyty korzystałeś z usług biura podróży?</vt:lpstr>
      <vt:lpstr>Ocena jakości usług świadczonych przez biuro podróży</vt:lpstr>
      <vt:lpstr>Slajd 60</vt:lpstr>
      <vt:lpstr>Inni organizatorzy wyjazdu  (w przypadku nie skorzystania z usług biura podróży)</vt:lpstr>
      <vt:lpstr>Miejsce zaczerpnięcia informacji o celu podróży</vt:lpstr>
      <vt:lpstr>Slajd 63</vt:lpstr>
      <vt:lpstr>Miejsce noclegu (w przypadku gdy wycieczka zawierała nocleg)</vt:lpstr>
      <vt:lpstr>Obiekt zakwaterowania</vt:lpstr>
      <vt:lpstr>Ogólna ocena zakwaterowania</vt:lpstr>
      <vt:lpstr>Poziom usług gastronomicznych w Częstochowie/Fatimie</vt:lpstr>
      <vt:lpstr>Ocena całej wizyty w Częstochowie/Fatimie</vt:lpstr>
      <vt:lpstr>Slajd 69</vt:lpstr>
      <vt:lpstr>Slajd 70</vt:lpstr>
      <vt:lpstr>Ilość zatrudnionych pracowników</vt:lpstr>
      <vt:lpstr>Odpowiedź na pytanie czy preferują pracowników z wykształceniem wyższym</vt:lpstr>
      <vt:lpstr>Odpowiedź na pytanie czy podczas procesu rekrutacji na stanowisko pojawiają się pracownicy z wykształceniem pożądanym do wykonywania danej pracy </vt:lpstr>
      <vt:lpstr>Slajd 74</vt:lpstr>
      <vt:lpstr>Obszary w których najtrudniej znaleźć wykwalifikowanego pracownika</vt:lpstr>
      <vt:lpstr>Poziom wykształcenia pracowników</vt:lpstr>
      <vt:lpstr>Odpowiedź na pytanie czy w opinii przedsiębiorców wyższe wykształcenie pracowników przekłada się na lepsze wykonywanie przez niego obowiązków</vt:lpstr>
      <vt:lpstr>Slajd 78</vt:lpstr>
      <vt:lpstr>Procent pracowników z wykształceniem kierunkowym w stosunku do całkowitej liczby pracowników</vt:lpstr>
      <vt:lpstr>Slajd 80</vt:lpstr>
      <vt:lpstr>Obszary w których pracownicy posiadający wykształcenie zawodowe posiadają wiedzę i umiejętności niezbędne do pełnienia powierzonych im obowiązków w skali od 1(słabe) do 5(bardzo dobre)</vt:lpstr>
      <vt:lpstr>Obszary w których pracownicy potrzebują dodatkowych szkoleń wewnętrznych</vt:lpstr>
      <vt:lpstr>Slajd 83</vt:lpstr>
      <vt:lpstr>Odpowiedź na pytanie czy pracownicy z wyższym wykształceniem nie potrzebują dodatkowych szkoleń</vt:lpstr>
      <vt:lpstr>Odpowiedź na pytanie czy w ciągu trzech lat w firmach zostały przeprowadzone szkolenia dla pracowników</vt:lpstr>
      <vt:lpstr>Obszary szkoleń pracowników</vt:lpstr>
      <vt:lpstr>Slajd 87</vt:lpstr>
      <vt:lpstr>Slajd 88</vt:lpstr>
      <vt:lpstr>Wiek respondentów</vt:lpstr>
      <vt:lpstr>Czynniki motywujące przy wyborze szkoły</vt:lpstr>
      <vt:lpstr>Uczniowie którzy odbyli praktykę zawodową</vt:lpstr>
      <vt:lpstr>Czas trwania praktyki</vt:lpstr>
      <vt:lpstr>Slajd 93</vt:lpstr>
      <vt:lpstr>Przydatność umiejętności nabytych w szkole w trakcie odbywania praktyki  w skali od 1(niekorzystnie) do 5(bardzo korzystanie)</vt:lpstr>
      <vt:lpstr>cd.</vt:lpstr>
      <vt:lpstr>Slajd 96</vt:lpstr>
      <vt:lpstr>Umiejętności, które według uczniów powinny być najbardziej cenione przez pracodawcę w skali od 1(bez znaczenia) do 5(konieczne)</vt:lpstr>
      <vt:lpstr>cd.</vt:lpstr>
      <vt:lpstr>Slajd 99</vt:lpstr>
      <vt:lpstr>Odpowiedź na pytanie czy istnieją inne obszary wiedzy, które powinny być zawarte w programie nauczania szkoły</vt:lpstr>
      <vt:lpstr>Obszary nauki, które powinny być zawarte w programach nauczania szkół</vt:lpstr>
      <vt:lpstr>Poziom zadowolenia z usług edukacyjnych świadczonych przez szkołę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ankiet</dc:title>
  <dc:creator>Czestochowa Tourism Organization</dc:creator>
  <cp:lastModifiedBy>pkrawczyk</cp:lastModifiedBy>
  <cp:revision>67</cp:revision>
  <dcterms:created xsi:type="dcterms:W3CDTF">2014-04-03T17:00:51Z</dcterms:created>
  <dcterms:modified xsi:type="dcterms:W3CDTF">2014-09-29T09:46:52Z</dcterms:modified>
</cp:coreProperties>
</file>