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316" r:id="rId2"/>
    <p:sldId id="374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41" r:id="rId25"/>
    <p:sldId id="353" r:id="rId26"/>
    <p:sldId id="405" r:id="rId27"/>
    <p:sldId id="396" r:id="rId28"/>
    <p:sldId id="397" r:id="rId29"/>
    <p:sldId id="398" r:id="rId30"/>
    <p:sldId id="336" r:id="rId31"/>
    <p:sldId id="338" r:id="rId32"/>
    <p:sldId id="403" r:id="rId33"/>
    <p:sldId id="349" r:id="rId34"/>
    <p:sldId id="406" r:id="rId35"/>
    <p:sldId id="359" r:id="rId36"/>
    <p:sldId id="347" r:id="rId37"/>
    <p:sldId id="361" r:id="rId38"/>
    <p:sldId id="407" r:id="rId39"/>
    <p:sldId id="400" r:id="rId40"/>
    <p:sldId id="402" r:id="rId41"/>
  </p:sldIdLst>
  <p:sldSz cx="24384000" cy="13716000"/>
  <p:notesSz cx="6858000" cy="9144000"/>
  <p:defaultTextStyle>
    <a:defPPr>
      <a:defRPr lang="en-US"/>
    </a:defPPr>
    <a:lvl1pPr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914400" indent="-4572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828800" indent="-9144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743200" indent="-13716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3657600" indent="-18288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E12"/>
    <a:srgbClr val="507392"/>
    <a:srgbClr val="A24A0E"/>
    <a:srgbClr val="98B53D"/>
    <a:srgbClr val="33A9AF"/>
    <a:srgbClr val="3C59D4"/>
    <a:srgbClr val="0DBF0D"/>
    <a:srgbClr val="63FF2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6323" autoAdjust="0"/>
  </p:normalViewPr>
  <p:slideViewPr>
    <p:cSldViewPr snapToGrid="0">
      <p:cViewPr varScale="1">
        <p:scale>
          <a:sx n="61" d="100"/>
          <a:sy n="61" d="100"/>
        </p:scale>
        <p:origin x="-144" y="-7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117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3C320A-B895-4955-A2D6-2F7B949462D3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E0E91E-1E47-400A-A34D-D8600EF26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3E97E-934D-46B7-9F89-2AD8974E5080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A70C8-26E6-47C6-9430-B7FCA0622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4B568-07EC-4634-B4E7-FACAE0701A62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020F0-E62A-406B-84CB-A66A4C83F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E4CE7-D382-4193-A5AA-ED430FF3EF53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C1282-220B-4585-8FB0-98E2C9BEA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5FFB6-BB30-4A90-A764-6CBF3A592C2E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3D26-BCA4-4C76-8AD3-2072E2118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3E69-7975-46E0-9C96-D4C8AD4F96C2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EF4D5-DFA0-4999-AFB8-79B51C3B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5D897-D3EF-4AAE-81CF-63CA81FD8E70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59CC-D754-457D-90B8-50270FE3B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85073-0141-4BB3-9E70-647ADEBF284F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C33E-0204-4F4A-B6CC-AC152713D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5680-BE9A-4492-9565-D5DBE2BAE256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01FB2-203C-45F6-921D-CDCD0DAA6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FD58-9324-47B3-B547-B1ED4CA77E96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F6B33-7C05-4C75-8DAB-8CC055ECC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A19C-15EC-4348-9BF3-5A4204528F82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08913-9C38-4DEB-977B-9FD6FF0E2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1FCA3-0783-4881-AF4E-D4A4F1C5DD23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D91C-93CD-490E-9069-57B1111E9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312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31200" cy="8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F81FE2-BAAF-4BE3-8406-58ACF1E58325}" type="datetimeFigureOut">
              <a:rPr lang="en-US"/>
              <a:pPr>
                <a:defRPr/>
              </a:pPr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2D8C0A-2E0B-48FC-903B-01C06BD72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>
    <p:fade/>
  </p:transition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9pPr>
    </p:titleStyle>
    <p:bodyStyle>
      <a:lvl1pPr marL="457200" indent="-457200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5.jpeg"/><Relationship Id="rId9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36036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SPORT</a:t>
            </a:r>
            <a:endParaRPr lang="en-US" sz="6600" b="1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3476625"/>
            <a:ext cx="192088" cy="1528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0" name="Rectangle 30"/>
          <p:cNvSpPr/>
          <p:nvPr/>
        </p:nvSpPr>
        <p:spPr>
          <a:xfrm>
            <a:off x="7218363" y="6096000"/>
            <a:ext cx="2852737" cy="2998788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SZKOŁY PODSTAWOWE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1, 2, 12, 32, 26, 30, 36</a:t>
            </a:r>
            <a:endParaRPr lang="en-US" sz="28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1" name="Rectangle 26"/>
          <p:cNvSpPr/>
          <p:nvPr/>
        </p:nvSpPr>
        <p:spPr>
          <a:xfrm>
            <a:off x="10628313" y="6096000"/>
            <a:ext cx="6237287" cy="2998788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6" name="Rectangle 27"/>
          <p:cNvSpPr/>
          <p:nvPr/>
        </p:nvSpPr>
        <p:spPr>
          <a:xfrm>
            <a:off x="8904288" y="9507538"/>
            <a:ext cx="2854325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>
                <a:solidFill>
                  <a:srgbClr val="F2F2F2"/>
                </a:solidFill>
                <a:cs typeface="Arial" charset="0"/>
              </a:rPr>
              <a:t>II LO</a:t>
            </a:r>
          </a:p>
          <a:p>
            <a:pPr algn="ctr">
              <a:defRPr/>
            </a:pPr>
            <a:r>
              <a:rPr lang="pl-PL" sz="2800" b="1">
                <a:solidFill>
                  <a:srgbClr val="F2F2F2"/>
                </a:solidFill>
                <a:cs typeface="Arial" charset="0"/>
              </a:rPr>
              <a:t>ul. Kilińskiego</a:t>
            </a:r>
            <a:endParaRPr lang="en-US" sz="2800" b="1">
              <a:solidFill>
                <a:srgbClr val="F2F2F2"/>
              </a:solidFill>
              <a:cs typeface="Arial" charset="0"/>
            </a:endParaRPr>
          </a:p>
        </p:txBody>
      </p:sp>
      <p:sp>
        <p:nvSpPr>
          <p:cNvPr id="47" name="Rectangle 28"/>
          <p:cNvSpPr/>
          <p:nvPr/>
        </p:nvSpPr>
        <p:spPr>
          <a:xfrm>
            <a:off x="12295188" y="9507538"/>
            <a:ext cx="2852737" cy="2997200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Boisko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przy </a:t>
            </a:r>
            <a:b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ul. </a:t>
            </a:r>
            <a:r>
              <a:rPr lang="pl-PL" sz="2800" b="1" dirty="0" err="1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Lourdyjskiej</a:t>
            </a:r>
            <a:endParaRPr lang="tr-TR" sz="2800" b="1" dirty="0">
              <a:solidFill>
                <a:prstClr val="white">
                  <a:lumMod val="95000"/>
                </a:prst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31"/>
          <p:cNvSpPr/>
          <p:nvPr/>
        </p:nvSpPr>
        <p:spPr>
          <a:xfrm>
            <a:off x="17419638" y="6096000"/>
            <a:ext cx="2852737" cy="2998788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0" name="Rectangle 34"/>
          <p:cNvSpPr/>
          <p:nvPr/>
        </p:nvSpPr>
        <p:spPr>
          <a:xfrm>
            <a:off x="15695613" y="9507538"/>
            <a:ext cx="2852737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1" name="Rectangle 38"/>
          <p:cNvSpPr/>
          <p:nvPr/>
        </p:nvSpPr>
        <p:spPr>
          <a:xfrm>
            <a:off x="20805775" y="6096000"/>
            <a:ext cx="2854325" cy="2998788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SP 32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ul. Tetmajera</a:t>
            </a:r>
            <a:endParaRPr lang="en-US" sz="28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2" name="Rectangle 39"/>
          <p:cNvSpPr/>
          <p:nvPr/>
        </p:nvSpPr>
        <p:spPr>
          <a:xfrm>
            <a:off x="19130963" y="9507538"/>
            <a:ext cx="2854325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6642" name="TextBox 41"/>
          <p:cNvSpPr txBox="1">
            <a:spLocks noChangeArrowheads="1"/>
          </p:cNvSpPr>
          <p:nvPr/>
        </p:nvSpPr>
        <p:spPr bwMode="auto">
          <a:xfrm>
            <a:off x="10782300" y="6577013"/>
            <a:ext cx="59483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ZESPOŁY SZKÓŁ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im. Kochanowskiego, ul. Warszawska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im. Prusa, ul. Prusa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ZST, Al. Jana Pawła II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3" name="TextBox 44"/>
          <p:cNvSpPr txBox="1">
            <a:spLocks noChangeArrowheads="1"/>
          </p:cNvSpPr>
          <p:nvPr/>
        </p:nvSpPr>
        <p:spPr bwMode="auto">
          <a:xfrm>
            <a:off x="17514888" y="7064375"/>
            <a:ext cx="26860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7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GIMNAZJA</a:t>
            </a:r>
          </a:p>
          <a:p>
            <a:pPr algn="ctr"/>
            <a:r>
              <a:rPr lang="pl-PL" sz="27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7, 9, 12, 16, 17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4" name="TextBox 45"/>
          <p:cNvSpPr txBox="1">
            <a:spLocks noChangeArrowheads="1"/>
          </p:cNvSpPr>
          <p:nvPr/>
        </p:nvSpPr>
        <p:spPr bwMode="auto">
          <a:xfrm>
            <a:off x="15841663" y="10264775"/>
            <a:ext cx="25225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Boisko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przy </a:t>
            </a:r>
            <a:b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ul. Krakowskiej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5" name="TextBox 50"/>
          <p:cNvSpPr txBox="1">
            <a:spLocks noChangeArrowheads="1"/>
          </p:cNvSpPr>
          <p:nvPr/>
        </p:nvSpPr>
        <p:spPr bwMode="auto">
          <a:xfrm>
            <a:off x="19270663" y="10248900"/>
            <a:ext cx="26241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Boisko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Przy ul. Limanowskiego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62" name="Straight Connector 19"/>
          <p:cNvCxnSpPr/>
          <p:nvPr/>
        </p:nvCxnSpPr>
        <p:spPr>
          <a:xfrm>
            <a:off x="476250" y="9688513"/>
            <a:ext cx="6200775" cy="0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53"/>
          <p:cNvSpPr/>
          <p:nvPr/>
        </p:nvSpPr>
        <p:spPr>
          <a:xfrm>
            <a:off x="1676400" y="5848350"/>
            <a:ext cx="3584575" cy="3559175"/>
          </a:xfrm>
          <a:prstGeom prst="ellipse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76"/>
          <p:cNvSpPr txBox="1"/>
          <p:nvPr/>
        </p:nvSpPr>
        <p:spPr>
          <a:xfrm>
            <a:off x="-1533525" y="10072688"/>
            <a:ext cx="986155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SZKOLENIE SPORTOWE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DZIECI  I  MŁODZIEŻY</a:t>
            </a:r>
          </a:p>
        </p:txBody>
      </p:sp>
      <p:sp>
        <p:nvSpPr>
          <p:cNvPr id="66" name="TextBox 85"/>
          <p:cNvSpPr txBox="1"/>
          <p:nvPr/>
        </p:nvSpPr>
        <p:spPr>
          <a:xfrm>
            <a:off x="1825625" y="6611938"/>
            <a:ext cx="3262313" cy="2001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sz="44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76"/>
          <p:cNvSpPr txBox="1"/>
          <p:nvPr/>
        </p:nvSpPr>
        <p:spPr>
          <a:xfrm>
            <a:off x="9048750" y="5005388"/>
            <a:ext cx="13239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NOWE  BOISKA SPORTOWE (</a:t>
            </a: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 </a:t>
            </a: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– 440 </a:t>
            </a: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tys. zł</a:t>
            </a: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4000" b="1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084263" y="11407775"/>
            <a:ext cx="450373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ostatnich latach środki na ten cel wzrosły prawie o </a:t>
            </a:r>
            <a:r>
              <a:rPr lang="pl-PL" sz="2800" b="1" spc="100" dirty="0">
                <a:solidFill>
                  <a:srgbClr val="9C582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1,4 mln zł</a:t>
            </a:r>
            <a:endParaRPr lang="en-US" sz="2800" b="1" spc="100" dirty="0">
              <a:solidFill>
                <a:srgbClr val="9C582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36036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SPORT</a:t>
            </a:r>
            <a:endParaRPr lang="en-US" sz="6600" b="1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3476625"/>
            <a:ext cx="192088" cy="1528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27658" name="Chart 5"/>
          <p:cNvGraphicFramePr>
            <a:graphicFrameLocks/>
          </p:cNvGraphicFramePr>
          <p:nvPr/>
        </p:nvGraphicFramePr>
        <p:xfrm>
          <a:off x="1616075" y="5537200"/>
          <a:ext cx="3965575" cy="3917950"/>
        </p:xfrm>
        <a:graphic>
          <a:graphicData uri="http://schemas.openxmlformats.org/presentationml/2006/ole">
            <p:oleObj spid="_x0000_s27658" r:id="rId5" imgW="3968840" imgH="3920068" progId="Excel.Sheet.8">
              <p:embed/>
            </p:oleObj>
          </a:graphicData>
        </a:graphic>
      </p:graphicFrame>
      <p:graphicFrame>
        <p:nvGraphicFramePr>
          <p:cNvPr id="27659" name="Chart 18"/>
          <p:cNvGraphicFramePr>
            <a:graphicFrameLocks/>
          </p:cNvGraphicFramePr>
          <p:nvPr/>
        </p:nvGraphicFramePr>
        <p:xfrm>
          <a:off x="5924550" y="5537200"/>
          <a:ext cx="3963988" cy="3917950"/>
        </p:xfrm>
        <a:graphic>
          <a:graphicData uri="http://schemas.openxmlformats.org/presentationml/2006/ole">
            <p:oleObj spid="_x0000_s27659" r:id="rId6" imgW="3962743" imgH="3920068" progId="Excel.Sheet.8">
              <p:embed/>
            </p:oleObj>
          </a:graphicData>
        </a:graphic>
      </p:graphicFrame>
      <p:graphicFrame>
        <p:nvGraphicFramePr>
          <p:cNvPr id="27660" name="Chart 20"/>
          <p:cNvGraphicFramePr>
            <a:graphicFrameLocks/>
          </p:cNvGraphicFramePr>
          <p:nvPr/>
        </p:nvGraphicFramePr>
        <p:xfrm>
          <a:off x="10158413" y="5537200"/>
          <a:ext cx="3963987" cy="3917950"/>
        </p:xfrm>
        <a:graphic>
          <a:graphicData uri="http://schemas.openxmlformats.org/presentationml/2006/ole">
            <p:oleObj spid="_x0000_s27660" r:id="rId7" imgW="3968840" imgH="3920068" progId="Excel.Sheet.8">
              <p:embed/>
            </p:oleObj>
          </a:graphicData>
        </a:graphic>
      </p:graphicFrame>
      <p:graphicFrame>
        <p:nvGraphicFramePr>
          <p:cNvPr id="27661" name="Chart 21"/>
          <p:cNvGraphicFramePr>
            <a:graphicFrameLocks/>
          </p:cNvGraphicFramePr>
          <p:nvPr/>
        </p:nvGraphicFramePr>
        <p:xfrm>
          <a:off x="14431963" y="5537200"/>
          <a:ext cx="3965575" cy="3917950"/>
        </p:xfrm>
        <a:graphic>
          <a:graphicData uri="http://schemas.openxmlformats.org/presentationml/2006/ole">
            <p:oleObj spid="_x0000_s27661" r:id="rId8" imgW="3968840" imgH="3920068" progId="Excel.Sheet.8">
              <p:embed/>
            </p:oleObj>
          </a:graphicData>
        </a:graphic>
      </p:graphicFrame>
      <p:graphicFrame>
        <p:nvGraphicFramePr>
          <p:cNvPr id="27662" name="Object 14"/>
          <p:cNvGraphicFramePr>
            <a:graphicFrameLocks/>
          </p:cNvGraphicFramePr>
          <p:nvPr/>
        </p:nvGraphicFramePr>
        <p:xfrm>
          <a:off x="18792825" y="5518150"/>
          <a:ext cx="3965575" cy="3917950"/>
        </p:xfrm>
        <a:graphic>
          <a:graphicData uri="http://schemas.openxmlformats.org/presentationml/2006/ole">
            <p:oleObj spid="_x0000_s27662" r:id="rId9" imgW="3962743" imgH="3920068" progId="Excel.Sheet.8">
              <p:embed/>
            </p:oleObj>
          </a:graphicData>
        </a:graphic>
      </p:graphicFrame>
      <p:sp>
        <p:nvSpPr>
          <p:cNvPr id="36" name="Prostokąt 35"/>
          <p:cNvSpPr/>
          <p:nvPr/>
        </p:nvSpPr>
        <p:spPr>
          <a:xfrm>
            <a:off x="2324100" y="6400800"/>
            <a:ext cx="24765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591800" y="6272213"/>
            <a:ext cx="28765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Prostokąt 41"/>
          <p:cNvSpPr/>
          <p:nvPr/>
        </p:nvSpPr>
        <p:spPr>
          <a:xfrm>
            <a:off x="15125700" y="6534150"/>
            <a:ext cx="2571750" cy="1878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tys.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19354800" y="6462713"/>
            <a:ext cx="287655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2015 rok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pl-PL" sz="66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l-PL" sz="6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pl-PL" sz="66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km</a:t>
            </a:r>
          </a:p>
        </p:txBody>
      </p:sp>
      <p:sp>
        <p:nvSpPr>
          <p:cNvPr id="27676" name="TextBox 100"/>
          <p:cNvSpPr txBox="1">
            <a:spLocks noChangeArrowheads="1"/>
          </p:cNvSpPr>
          <p:nvPr/>
        </p:nvSpPr>
        <p:spPr bwMode="auto">
          <a:xfrm>
            <a:off x="2097088" y="9582150"/>
            <a:ext cx="28559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SALA GIMNASTYCZNA  PRZY  ZESPOLE SZKÓŁ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BIEGAŃSKIEGO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7" name="TextBox 100"/>
          <p:cNvSpPr txBox="1">
            <a:spLocks noChangeArrowheads="1"/>
          </p:cNvSpPr>
          <p:nvPr/>
        </p:nvSpPr>
        <p:spPr bwMode="auto">
          <a:xfrm>
            <a:off x="6516688" y="9582150"/>
            <a:ext cx="28559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HALA SPORTOWA  W IV LO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IM. HENRYKA SIENKIEWICZA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8" name="TextBox 100"/>
          <p:cNvSpPr txBox="1">
            <a:spLocks noChangeArrowheads="1"/>
          </p:cNvSpPr>
          <p:nvPr/>
        </p:nvSpPr>
        <p:spPr bwMode="auto">
          <a:xfrm>
            <a:off x="10764838" y="9582150"/>
            <a:ext cx="28559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BASEN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PRZY  IV LO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(ZAKOŃCZENIE ROK 2016)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9" name="TextBox 100"/>
          <p:cNvSpPr txBox="1">
            <a:spLocks noChangeArrowheads="1"/>
          </p:cNvSpPr>
          <p:nvPr/>
        </p:nvSpPr>
        <p:spPr bwMode="auto">
          <a:xfrm>
            <a:off x="14993938" y="9582150"/>
            <a:ext cx="2855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PLACE  ZABAW  DLA DZIECI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80" name="TextBox 100"/>
          <p:cNvSpPr txBox="1">
            <a:spLocks noChangeArrowheads="1"/>
          </p:cNvSpPr>
          <p:nvPr/>
        </p:nvSpPr>
        <p:spPr bwMode="auto">
          <a:xfrm>
            <a:off x="19394488" y="9582150"/>
            <a:ext cx="2855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ŚCIEŻKI  ROWEROWE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3822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818313" y="6335713"/>
            <a:ext cx="10785475" cy="254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94588" y="6929438"/>
            <a:ext cx="9421812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SUBWENCJA Z BUDŻETU PAŃSTWA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NA 1 UCZNIA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5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7.600 zł</a:t>
            </a:r>
            <a:endParaRPr lang="pl-PL" sz="4500" spc="100" dirty="0">
              <a:solidFill>
                <a:prstClr val="white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500" spc="1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5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FAKTYCZNY KOSZT KSZTAŁCENIA 1 UCZNIA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10.000 zł</a:t>
            </a:r>
            <a:endParaRPr lang="en-US" sz="8000" spc="100" dirty="0">
              <a:solidFill>
                <a:srgbClr val="FFC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59188" y="2682875"/>
            <a:ext cx="17133887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WYDATKI NA EDUKACJĘ 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72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36 %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CAŁEGO BUDŻETU</a:t>
            </a:r>
            <a:endParaRPr lang="en-US" sz="9600" spc="1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prstClr val="white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endParaRPr lang="en-US" sz="5400" spc="100" dirty="0">
              <a:solidFill>
                <a:prstClr val="white"/>
              </a:solidFill>
              <a:latin typeface="Calibri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8685" name="pole tekstowe 27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686" name="Prostokąt 13"/>
          <p:cNvSpPr>
            <a:spLocks noChangeArrowheads="1"/>
          </p:cNvSpPr>
          <p:nvPr/>
        </p:nvSpPr>
        <p:spPr bwMode="auto">
          <a:xfrm rot="-368885">
            <a:off x="12709525" y="7596188"/>
            <a:ext cx="1219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solidFill>
                  <a:srgbClr val="C00000"/>
                </a:solidFill>
                <a:latin typeface="Arial Black" pitchFamily="34" charset="0"/>
              </a:rPr>
              <a:t>DOPŁATA DO SUBWENCJI </a:t>
            </a:r>
            <a:endParaRPr lang="pl-PL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pl-PL" b="1">
                <a:solidFill>
                  <a:srgbClr val="C00000"/>
                </a:solidFill>
                <a:latin typeface="Arial Black" pitchFamily="34" charset="0"/>
              </a:rPr>
              <a:t>w ciągu 2 lat</a:t>
            </a:r>
            <a:endParaRPr lang="pl-PL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8687" name="Picture 1" descr="C:\Users\lstacherczak\Desktop\Prezentacja\stamp-sold-sign-clipart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54438" y="8331200"/>
            <a:ext cx="634841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Box 18"/>
          <p:cNvSpPr txBox="1">
            <a:spLocks noChangeArrowheads="1"/>
          </p:cNvSpPr>
          <p:nvPr/>
        </p:nvSpPr>
        <p:spPr bwMode="auto">
          <a:xfrm rot="-377469">
            <a:off x="17245013" y="9218613"/>
            <a:ext cx="473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8000" b="1" u="sng">
                <a:solidFill>
                  <a:srgbClr val="C00000"/>
                </a:solidFill>
                <a:latin typeface="Arial Black" pitchFamily="34" charset="0"/>
              </a:rPr>
              <a:t>112</a:t>
            </a:r>
            <a:r>
              <a:rPr lang="pl-PL" sz="5400" b="1" u="sng">
                <a:solidFill>
                  <a:srgbClr val="C00000"/>
                </a:solidFill>
                <a:latin typeface="Arial Black" pitchFamily="34" charset="0"/>
              </a:rPr>
              <a:t> mln zł</a:t>
            </a:r>
            <a:endParaRPr lang="pl-PL" sz="540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705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ight Triangle 1"/>
          <p:cNvSpPr/>
          <p:nvPr/>
        </p:nvSpPr>
        <p:spPr>
          <a:xfrm flipH="1">
            <a:off x="0" y="2947988"/>
            <a:ext cx="24384000" cy="10768012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3168650" y="247967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AKADEMICKA CZĘSTOCHOWA</a:t>
            </a:r>
            <a:endParaRPr lang="en-US" sz="5400" b="1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708" name="Prostokąt 14"/>
          <p:cNvSpPr>
            <a:spLocks noChangeArrowheads="1"/>
          </p:cNvSpPr>
          <p:nvPr/>
        </p:nvSpPr>
        <p:spPr bwMode="auto">
          <a:xfrm>
            <a:off x="1028700" y="3646488"/>
            <a:ext cx="20212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 b="1">
                <a:solidFill>
                  <a:srgbClr val="FF0000"/>
                </a:solidFill>
                <a:latin typeface="Arial Black" pitchFamily="34" charset="0"/>
              </a:rPr>
              <a:t>500 tys. zł - </a:t>
            </a:r>
            <a:r>
              <a:rPr lang="pl-PL" b="1">
                <a:latin typeface="Calibri" pitchFamily="34" charset="0"/>
              </a:rPr>
              <a:t>DOFINANSOWANIE  ZAKUPÓW  W  POLITECHNICE  CZĘSTOCHOWSKIEJ  ORAZ  AKADEMII  IM. JANA DŁUGOSZA</a:t>
            </a:r>
            <a:r>
              <a:rPr lang="pl-PL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9709" name="Prostokąt 16"/>
          <p:cNvSpPr>
            <a:spLocks noChangeArrowheads="1"/>
          </p:cNvSpPr>
          <p:nvPr/>
        </p:nvSpPr>
        <p:spPr bwMode="auto">
          <a:xfrm>
            <a:off x="995363" y="5502275"/>
            <a:ext cx="1293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>
                <a:solidFill>
                  <a:srgbClr val="FF0000"/>
                </a:solidFill>
                <a:latin typeface="Arial Black" pitchFamily="34" charset="0"/>
              </a:rPr>
              <a:t>57 tys. zł - </a:t>
            </a:r>
            <a:r>
              <a:rPr lang="pl-PL" b="1">
                <a:latin typeface="Calibri" pitchFamily="34" charset="0"/>
              </a:rPr>
              <a:t>NAGRODY</a:t>
            </a:r>
            <a:r>
              <a:rPr lang="pl-PL" b="1">
                <a:solidFill>
                  <a:srgbClr val="000000"/>
                </a:solidFill>
                <a:latin typeface="Calibri" pitchFamily="34" charset="0"/>
              </a:rPr>
              <a:t>  ZA  NAJLEPSZĄ  PRACĘ INŻYNIERSKĄ, LICENCJACKĄ, MAGISTERSKĄ LUB DOKTORSKĄ ZWIĄZANĄ  </a:t>
            </a:r>
            <a:br>
              <a:rPr lang="pl-PL" b="1">
                <a:solidFill>
                  <a:srgbClr val="000000"/>
                </a:solidFill>
                <a:latin typeface="Calibri" pitchFamily="34" charset="0"/>
              </a:rPr>
            </a:br>
            <a:r>
              <a:rPr lang="pl-PL" b="1">
                <a:solidFill>
                  <a:srgbClr val="000000"/>
                </a:solidFill>
                <a:latin typeface="Calibri" pitchFamily="34" charset="0"/>
              </a:rPr>
              <a:t>Z PROMOCJĄ CZĘSTOCHOWY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48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(inwestycje)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26" name="Picture 2" descr="C:\Users\lstacherczak\Desktop\PREZENTACJA\slide9-multimedia-authoring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0" y="4286250"/>
            <a:ext cx="6724650" cy="672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4" name="Straight Connector 17"/>
          <p:cNvCxnSpPr/>
          <p:nvPr/>
        </p:nvCxnSpPr>
        <p:spPr>
          <a:xfrm flipV="1">
            <a:off x="6572250" y="4405313"/>
            <a:ext cx="19050" cy="9310687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1" name="Rectangle 1"/>
          <p:cNvSpPr>
            <a:spLocks noChangeArrowheads="1"/>
          </p:cNvSpPr>
          <p:nvPr/>
        </p:nvSpPr>
        <p:spPr bwMode="auto">
          <a:xfrm>
            <a:off x="8126413" y="3641725"/>
            <a:ext cx="4781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44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Koszt -  12 mln zł</a:t>
            </a:r>
            <a:endParaRPr lang="tr-TR" sz="44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0732" name="TextBox 38"/>
          <p:cNvSpPr txBox="1">
            <a:spLocks noChangeArrowheads="1"/>
          </p:cNvSpPr>
          <p:nvPr/>
        </p:nvSpPr>
        <p:spPr bwMode="auto">
          <a:xfrm>
            <a:off x="558800" y="3746500"/>
            <a:ext cx="457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 u="sng">
                <a:latin typeface="Calibri" pitchFamily="34" charset="0"/>
              </a:rPr>
              <a:t>BASEN</a:t>
            </a:r>
            <a:r>
              <a:rPr lang="pl-PL" sz="3200" b="1">
                <a:latin typeface="Calibri" pitchFamily="34" charset="0"/>
              </a:rPr>
              <a:t>   PRZY  IV LO </a:t>
            </a:r>
            <a:br>
              <a:rPr lang="pl-PL" sz="3200" b="1">
                <a:latin typeface="Calibri" pitchFamily="34" charset="0"/>
              </a:rPr>
            </a:br>
            <a:r>
              <a:rPr lang="pl-PL" sz="3200" b="1">
                <a:latin typeface="Calibri" pitchFamily="34" charset="0"/>
              </a:rPr>
              <a:t>im. H. SIENKIEWICZA          </a:t>
            </a:r>
            <a:endParaRPr lang="pl-PL" sz="3200">
              <a:latin typeface="Calibri" pitchFamily="34" charset="0"/>
            </a:endParaRPr>
          </a:p>
        </p:txBody>
      </p:sp>
      <p:sp>
        <p:nvSpPr>
          <p:cNvPr id="30733" name="Rectangle 39"/>
          <p:cNvSpPr>
            <a:spLocks noChangeArrowheads="1"/>
          </p:cNvSpPr>
          <p:nvPr/>
        </p:nvSpPr>
        <p:spPr bwMode="auto">
          <a:xfrm>
            <a:off x="579438" y="6588125"/>
            <a:ext cx="47815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Program obejmuje</a:t>
            </a:r>
          </a:p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11 największych placówek oświatowych w mieście.</a:t>
            </a:r>
          </a:p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Koszt – </a:t>
            </a:r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40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7802563" y="6657975"/>
            <a:ext cx="53609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TERMOMODERNIZACJA OBIEKTÓW OŚWIATOWYCH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val 28"/>
          <p:cNvSpPr/>
          <p:nvPr/>
        </p:nvSpPr>
        <p:spPr>
          <a:xfrm>
            <a:off x="5578475" y="3479800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4"/>
          <p:cNvSpPr/>
          <p:nvPr/>
        </p:nvSpPr>
        <p:spPr>
          <a:xfrm>
            <a:off x="5580063" y="968692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95938" y="658177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3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0" y="4013200"/>
            <a:ext cx="10017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7113" y="10207625"/>
            <a:ext cx="9350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6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1238" y="7069138"/>
            <a:ext cx="100012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Rectangle 39"/>
          <p:cNvSpPr>
            <a:spLocks noChangeArrowheads="1"/>
          </p:cNvSpPr>
          <p:nvPr/>
        </p:nvSpPr>
        <p:spPr bwMode="auto">
          <a:xfrm>
            <a:off x="579438" y="10360025"/>
            <a:ext cx="478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3,8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7" name="TextBox 40"/>
          <p:cNvSpPr txBox="1"/>
          <p:nvPr/>
        </p:nvSpPr>
        <p:spPr>
          <a:xfrm>
            <a:off x="7639050" y="9923463"/>
            <a:ext cx="53609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ROZPOCZĘCIE PRZEBUDOWY budynku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 im. Słowackiego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   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48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(inwestycje)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26" name="Picture 2" descr="C:\Users\lstacherczak\Desktop\PREZENTACJA\slide9-multimedia-authoring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0" y="4286250"/>
            <a:ext cx="6724650" cy="672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4" name="Straight Connector 17"/>
          <p:cNvCxnSpPr/>
          <p:nvPr/>
        </p:nvCxnSpPr>
        <p:spPr>
          <a:xfrm flipV="1">
            <a:off x="6580188" y="0"/>
            <a:ext cx="20637" cy="11299825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Rectangle 1"/>
          <p:cNvSpPr>
            <a:spLocks noChangeArrowheads="1"/>
          </p:cNvSpPr>
          <p:nvPr/>
        </p:nvSpPr>
        <p:spPr bwMode="auto">
          <a:xfrm>
            <a:off x="8126413" y="3641725"/>
            <a:ext cx="4781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44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1,3 mln zł</a:t>
            </a:r>
            <a:endParaRPr lang="tr-TR" sz="44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0" name="TextBox 38"/>
          <p:cNvSpPr txBox="1"/>
          <p:nvPr/>
        </p:nvSpPr>
        <p:spPr>
          <a:xfrm>
            <a:off x="558800" y="3746500"/>
            <a:ext cx="45720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TERMOMODERNIZACJA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4 PRZEDSZKOLI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755" name="Rectangle 39"/>
          <p:cNvSpPr>
            <a:spLocks noChangeArrowheads="1"/>
          </p:cNvSpPr>
          <p:nvPr/>
        </p:nvSpPr>
        <p:spPr bwMode="auto">
          <a:xfrm>
            <a:off x="579438" y="7175500"/>
            <a:ext cx="4781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2,5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7605713" y="7000875"/>
            <a:ext cx="5362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REMONTY w szkołach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757" name="Rectangle 21"/>
          <p:cNvSpPr>
            <a:spLocks noChangeArrowheads="1"/>
          </p:cNvSpPr>
          <p:nvPr/>
        </p:nvSpPr>
        <p:spPr bwMode="auto">
          <a:xfrm>
            <a:off x="7859713" y="9344025"/>
            <a:ext cx="6256337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BEZPŁATNY JĘZYK ANGIELSKI, RYTMIKA, TANIEC, NAGRODY DLA UCZNIÓW SZCZEGÓLNIE UZDOLNIONYCH, KLASY WIELOZAWODOWE, NAUKA ZAWODU WE WSPÓŁPRACY Z POTENCJALNYM PRACODAWCĄ, JEDNOLITY SYSTEM DORADZTWA ZAWODOWEGO.</a:t>
            </a:r>
            <a:endParaRPr lang="tr-TR" sz="2800" b="1">
              <a:solidFill>
                <a:srgbClr val="767171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368300" y="10363200"/>
            <a:ext cx="457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spc="1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PONADTO</a:t>
            </a:r>
            <a:endParaRPr lang="en-US" sz="3200" b="1" spc="1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val 28"/>
          <p:cNvSpPr/>
          <p:nvPr/>
        </p:nvSpPr>
        <p:spPr>
          <a:xfrm>
            <a:off x="5578475" y="3479800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4"/>
          <p:cNvSpPr/>
          <p:nvPr/>
        </p:nvSpPr>
        <p:spPr>
          <a:xfrm>
            <a:off x="5580063" y="968692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95938" y="658177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762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7113" y="10207625"/>
            <a:ext cx="9350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6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8" y="7069138"/>
            <a:ext cx="100012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Picture 6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3906838"/>
            <a:ext cx="1001713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10287000" y="0"/>
            <a:ext cx="14097000" cy="13716000"/>
          </a:xfrm>
          <a:prstGeom prst="rect">
            <a:avLst/>
          </a:prstGeom>
          <a:blipFill dpi="0" rotWithShape="1">
            <a:blip r:embed="rId3" cstate="print">
              <a:alphaModFix amt="73000"/>
            </a:blip>
            <a:srcRect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 WDZIĘCZNOŚCI I SZACUNKU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 29"/>
          <p:cNvSpPr/>
          <p:nvPr/>
        </p:nvSpPr>
        <p:spPr>
          <a:xfrm>
            <a:off x="1092200" y="8943975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52"/>
          <p:cNvSpPr/>
          <p:nvPr/>
        </p:nvSpPr>
        <p:spPr>
          <a:xfrm>
            <a:off x="1098550" y="4121150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63"/>
          <p:cNvSpPr/>
          <p:nvPr/>
        </p:nvSpPr>
        <p:spPr>
          <a:xfrm>
            <a:off x="1096963" y="6537325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278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738" y="4635500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00" y="9509125"/>
            <a:ext cx="10128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7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4325" y="7151688"/>
            <a:ext cx="10144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5" name="Prostokąt 40"/>
          <p:cNvSpPr>
            <a:spLocks noChangeArrowheads="1"/>
          </p:cNvSpPr>
          <p:nvPr/>
        </p:nvSpPr>
        <p:spPr bwMode="auto">
          <a:xfrm>
            <a:off x="3519488" y="4521200"/>
            <a:ext cx="5561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Prowadzimy szeroki program</a:t>
            </a:r>
          </a:p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aktywizacji seniorów </a:t>
            </a:r>
          </a:p>
        </p:txBody>
      </p:sp>
      <p:sp>
        <p:nvSpPr>
          <p:cNvPr id="32786" name="Prostokąt 41"/>
          <p:cNvSpPr>
            <a:spLocks noChangeArrowheads="1"/>
          </p:cNvSpPr>
          <p:nvPr/>
        </p:nvSpPr>
        <p:spPr bwMode="auto">
          <a:xfrm>
            <a:off x="3422650" y="6932613"/>
            <a:ext cx="627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Promujemy aktywność ruchową</a:t>
            </a:r>
          </a:p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wśród osób starszych</a:t>
            </a:r>
          </a:p>
        </p:txBody>
      </p:sp>
      <p:sp>
        <p:nvSpPr>
          <p:cNvPr id="32787" name="Prostokąt 42"/>
          <p:cNvSpPr>
            <a:spLocks noChangeArrowheads="1"/>
          </p:cNvSpPr>
          <p:nvPr/>
        </p:nvSpPr>
        <p:spPr bwMode="auto">
          <a:xfrm>
            <a:off x="3422650" y="8894763"/>
            <a:ext cx="628491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Staramy się ograniczyć koszty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życia seniorów,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a ich codzienność jak najbardziej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uprzyjemnić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14197013" y="1455738"/>
            <a:ext cx="67532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DZIAŁANIA NA RZECZ OSÓB STARSZYCH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802" name="Prostokąt 23"/>
          <p:cNvSpPr>
            <a:spLocks noChangeArrowheads="1"/>
          </p:cNvSpPr>
          <p:nvPr/>
        </p:nvSpPr>
        <p:spPr bwMode="auto">
          <a:xfrm>
            <a:off x="10618788" y="2924175"/>
            <a:ext cx="12192000" cy="926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MIEJSKA RADA SENIORÓW…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2 NOWE DOMY DZIENNEGO POBYTU „SENIOR-WIGOR”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„KAWIARENKA DLA SENIORA” - 2 900 KUPONÓW (2015-16)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OD 1 STYCZNIA 2015 r. - BEZPŁATNE PRZEJAZDY MPK DLA OSÓ POWYŻEJ 70 ROKU ŻYCIA....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RABATOWE KARTY "CZĘSTOCHOWSKI SENIOR" DLA 8 TYS. OSÓB 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PLACE REKREACJI RUCHOWEJ DLA SENIORÓW (JUŻ 25)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LETNIE SPOTKANIA PLENEROWE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"POGODNA JESIEŃ - STARZEJ SIĘ ZDROWO"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BALE: ANDRZEJKOWY, WALENTYNKOWY, SOBÓTKOWY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WYCIECZKI DLA SENIORÓW,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SENIORIADA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REHABILITACJA I WSPIERANIE AKTYWNOŚCI RUCHOWEJ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PROGRAM "TRZECIEGO I CZWARTEGO WIEKU" ..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PRZEGLĄD CHÓRÓW TRZECIEGO WIEKU</a:t>
            </a:r>
          </a:p>
        </p:txBody>
      </p:sp>
      <p:pic>
        <p:nvPicPr>
          <p:cNvPr id="2050" name="Picture 2" descr="C:\Users\lstacherczak\Desktop\Prezentacja\fotolia_52141995_subscription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799" y="3784108"/>
            <a:ext cx="8479971" cy="5647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 WDZIĘCZNOŚCI I SZACUNKU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826" name="Prostokąt 23"/>
          <p:cNvSpPr>
            <a:spLocks noChangeArrowheads="1"/>
          </p:cNvSpPr>
          <p:nvPr/>
        </p:nvSpPr>
        <p:spPr bwMode="auto">
          <a:xfrm>
            <a:off x="6176963" y="10045700"/>
            <a:ext cx="1219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solidFill>
                  <a:srgbClr val="6C2E12"/>
                </a:solidFill>
                <a:latin typeface="Calibri" pitchFamily="34" charset="0"/>
              </a:rPr>
              <a:t>CZĘSTOCHOWA POSIADA CERTYFIKAT</a:t>
            </a:r>
            <a:endParaRPr lang="pl-PL">
              <a:solidFill>
                <a:srgbClr val="6C2E12"/>
              </a:solidFill>
              <a:latin typeface="Calibri" pitchFamily="34" charset="0"/>
            </a:endParaRPr>
          </a:p>
          <a:p>
            <a:pPr algn="ctr"/>
            <a:r>
              <a:rPr lang="pl-PL" u="sng">
                <a:solidFill>
                  <a:srgbClr val="6C2E12"/>
                </a:solidFill>
                <a:latin typeface="Arial Black" pitchFamily="34" charset="0"/>
              </a:rPr>
              <a:t>„</a:t>
            </a:r>
            <a:r>
              <a:rPr lang="pl-PL" b="1" u="sng">
                <a:solidFill>
                  <a:srgbClr val="6C2E12"/>
                </a:solidFill>
                <a:latin typeface="Arial Black" pitchFamily="34" charset="0"/>
              </a:rPr>
              <a:t>GMINA PRZYJAZNA SENIOROM”</a:t>
            </a:r>
            <a:r>
              <a:rPr lang="pl-PL" u="sng">
                <a:solidFill>
                  <a:srgbClr val="6C2E12"/>
                </a:solidFill>
                <a:latin typeface="Arial Black" pitchFamily="34" charset="0"/>
              </a:rPr>
              <a:t> </a:t>
            </a:r>
            <a:endParaRPr lang="pl-PL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34827" name="Picture 2" descr="C:\Users\lstacherczak\Desktop\Prezentacja\Seniorz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4370388"/>
            <a:ext cx="1249680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  EUROPEJSKIE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35849" name="Picture 1"/>
          <p:cNvPicPr>
            <a:picLocks noChangeAspect="1"/>
          </p:cNvPicPr>
          <p:nvPr/>
        </p:nvPicPr>
        <p:blipFill>
          <a:blip r:embed="rId3">
            <a:lum bright="36000" contrast="-66000"/>
          </a:blip>
          <a:srcRect/>
          <a:stretch>
            <a:fillRect/>
          </a:stretch>
        </p:blipFill>
        <p:spPr bwMode="auto">
          <a:xfrm>
            <a:off x="7762875" y="3530600"/>
            <a:ext cx="15781338" cy="89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Prostokąt 25"/>
          <p:cNvSpPr>
            <a:spLocks noChangeArrowheads="1"/>
          </p:cNvSpPr>
          <p:nvPr/>
        </p:nvSpPr>
        <p:spPr bwMode="auto">
          <a:xfrm>
            <a:off x="2571750" y="2609850"/>
            <a:ext cx="19392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9C5820"/>
                </a:solidFill>
                <a:latin typeface="Calibri" pitchFamily="34" charset="0"/>
              </a:rPr>
              <a:t>Częstochowa pełni rolę </a:t>
            </a:r>
            <a:r>
              <a:rPr lang="pl-PL">
                <a:solidFill>
                  <a:srgbClr val="FF0000"/>
                </a:solidFill>
                <a:latin typeface="Calibri" pitchFamily="34" charset="0"/>
              </a:rPr>
              <a:t>INSTYTUCJI POŚREDNICZĄCEJ </a:t>
            </a:r>
            <a:r>
              <a:rPr lang="pl-PL">
                <a:solidFill>
                  <a:srgbClr val="9C5820"/>
                </a:solidFill>
                <a:latin typeface="Calibri" pitchFamily="34" charset="0"/>
              </a:rPr>
              <a:t>w ramach perspektywy finansowej 2014-2020. Pierwsze konkursy dopiero startują…</a:t>
            </a:r>
          </a:p>
        </p:txBody>
      </p:sp>
      <p:sp>
        <p:nvSpPr>
          <p:cNvPr id="35851" name="Prostokąt 26"/>
          <p:cNvSpPr>
            <a:spLocks noChangeArrowheads="1"/>
          </p:cNvSpPr>
          <p:nvPr/>
        </p:nvSpPr>
        <p:spPr bwMode="auto">
          <a:xfrm>
            <a:off x="4705350" y="4208463"/>
            <a:ext cx="136207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600" b="1">
                <a:solidFill>
                  <a:srgbClr val="FF0000"/>
                </a:solidFill>
                <a:latin typeface="Arial Black" pitchFamily="34" charset="0"/>
                <a:ea typeface="FangSong" pitchFamily="49" charset="-122"/>
              </a:rPr>
              <a:t>104</a:t>
            </a:r>
            <a:r>
              <a:rPr lang="pl-PL" sz="4800" b="1">
                <a:solidFill>
                  <a:srgbClr val="FF0000"/>
                </a:solidFill>
                <a:latin typeface="Arial Black" pitchFamily="34" charset="0"/>
                <a:ea typeface="FangSong" pitchFamily="49" charset="-122"/>
              </a:rPr>
              <a:t> MLN EURO</a:t>
            </a:r>
          </a:p>
          <a:p>
            <a:pPr algn="ctr"/>
            <a:r>
              <a:rPr lang="pl-PL" sz="4800" b="1">
                <a:solidFill>
                  <a:srgbClr val="9C5820"/>
                </a:solidFill>
                <a:latin typeface="Calibri" pitchFamily="34" charset="0"/>
                <a:ea typeface="FangSong" pitchFamily="49" charset="-122"/>
              </a:rPr>
              <a:t>NA REGIONALNE INWESTYCJE TERYTORIALNE:</a:t>
            </a:r>
          </a:p>
        </p:txBody>
      </p:sp>
      <p:sp>
        <p:nvSpPr>
          <p:cNvPr id="35852" name="Prostokąt 27"/>
          <p:cNvSpPr>
            <a:spLocks noChangeArrowheads="1"/>
          </p:cNvSpPr>
          <p:nvPr/>
        </p:nvSpPr>
        <p:spPr bwMode="auto">
          <a:xfrm>
            <a:off x="2955925" y="6651625"/>
            <a:ext cx="17259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solidFill>
                  <a:srgbClr val="6F3D13"/>
                </a:solidFill>
                <a:latin typeface="Calibri" pitchFamily="34" charset="0"/>
              </a:rPr>
              <a:t>TABOR AUTOBUSOWY, MODERNIZACJA MIESZKAŃ SOCJALNYCH, TERMOMODERNIZACJA OBIEKTÓW UŻYTECZNOŚCI PUBLICZNEJ, WYMIANA OŚWIETLENIA ULICZNEGO, SZKOLNICTWO ZAWODOWE, ODNAWIALNE ŹRÓDŁA ENERGII, ROZWÓJ USŁUG SOCJALNYCH</a:t>
            </a:r>
          </a:p>
        </p:txBody>
      </p:sp>
      <p:sp>
        <p:nvSpPr>
          <p:cNvPr id="35853" name="Prostokąt 28"/>
          <p:cNvSpPr>
            <a:spLocks noChangeArrowheads="1"/>
          </p:cNvSpPr>
          <p:nvPr/>
        </p:nvSpPr>
        <p:spPr bwMode="auto">
          <a:xfrm>
            <a:off x="2873375" y="8997950"/>
            <a:ext cx="18059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>
                <a:solidFill>
                  <a:srgbClr val="6F3D13"/>
                </a:solidFill>
                <a:latin typeface="Calibri" pitchFamily="34" charset="0"/>
              </a:rPr>
              <a:t>ZŁOŻYLIŚMY KOLEJNE PROJEKTY Z ZAKRESU: </a:t>
            </a:r>
            <a:r>
              <a:rPr lang="pl-PL" sz="3200">
                <a:solidFill>
                  <a:srgbClr val="6F3D13"/>
                </a:solidFill>
                <a:latin typeface="Calibri" pitchFamily="34" charset="0"/>
              </a:rPr>
              <a:t>DK-1, MODERNIZACJI BUDYNKÓW OŚWIATOWYCH </a:t>
            </a:r>
            <a:br>
              <a:rPr lang="pl-PL" sz="3200">
                <a:solidFill>
                  <a:srgbClr val="6F3D13"/>
                </a:solidFill>
                <a:latin typeface="Calibri" pitchFamily="34" charset="0"/>
              </a:rPr>
            </a:br>
            <a:r>
              <a:rPr lang="pl-PL" sz="3200">
                <a:solidFill>
                  <a:srgbClr val="6F3D13"/>
                </a:solidFill>
                <a:latin typeface="Calibri" pitchFamily="34" charset="0"/>
              </a:rPr>
              <a:t>I SPORTOWYCH</a:t>
            </a:r>
          </a:p>
        </p:txBody>
      </p:sp>
      <p:sp>
        <p:nvSpPr>
          <p:cNvPr id="35854" name="Prostokąt 14"/>
          <p:cNvSpPr>
            <a:spLocks noChangeArrowheads="1"/>
          </p:cNvSpPr>
          <p:nvPr/>
        </p:nvSpPr>
        <p:spPr bwMode="auto">
          <a:xfrm>
            <a:off x="2873375" y="10402888"/>
            <a:ext cx="18059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u="sng">
                <a:solidFill>
                  <a:srgbClr val="6C2E12"/>
                </a:solidFill>
                <a:latin typeface="Calibri" pitchFamily="34" charset="0"/>
              </a:rPr>
              <a:t>W OPRACOWANIU SĄ KOLEJNE PROJEKTY M.IN NA</a:t>
            </a:r>
            <a:r>
              <a:rPr lang="pl-PL" sz="3200" u="sng">
                <a:solidFill>
                  <a:srgbClr val="6C2E12"/>
                </a:solidFill>
                <a:latin typeface="Calibri" pitchFamily="34" charset="0"/>
              </a:rPr>
              <a:t>:</a:t>
            </a:r>
            <a:r>
              <a:rPr lang="pl-PL" sz="3200">
                <a:solidFill>
                  <a:srgbClr val="6C2E12"/>
                </a:solidFill>
                <a:latin typeface="Calibri" pitchFamily="34" charset="0"/>
              </a:rPr>
              <a:t> ZAKUP TABORU AUTOBUSOWEGO, ROZBUDOWĘ INFRASTRUKTURY SOCJALNEJ, BUDOWĘ CENTRÓW PRZESIADKOWYCH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KOMPLETNA OFERTA DLA PRZEDSIĘBIORCZOŚCI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700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GOSPODARKA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2913" y="3454400"/>
            <a:ext cx="7805737" cy="76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cxnSp>
        <p:nvCxnSpPr>
          <p:cNvPr id="17" name="Straight Connector 30"/>
          <p:cNvCxnSpPr/>
          <p:nvPr/>
        </p:nvCxnSpPr>
        <p:spPr>
          <a:xfrm>
            <a:off x="4216400" y="388620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/>
          <p:cNvSpPr txBox="1"/>
          <p:nvPr/>
        </p:nvSpPr>
        <p:spPr>
          <a:xfrm>
            <a:off x="3316288" y="410210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45" name="Rectangle 4"/>
          <p:cNvSpPr>
            <a:spLocks noChangeArrowheads="1"/>
          </p:cNvSpPr>
          <p:nvPr/>
        </p:nvSpPr>
        <p:spPr bwMode="auto">
          <a:xfrm>
            <a:off x="4570413" y="4033838"/>
            <a:ext cx="645001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PLANY  ZAGOSPODAROWANIA  PRZESTRZENNEGO</a:t>
            </a:r>
          </a:p>
        </p:txBody>
      </p:sp>
      <p:cxnSp>
        <p:nvCxnSpPr>
          <p:cNvPr id="24" name="Straight Connector 30"/>
          <p:cNvCxnSpPr/>
          <p:nvPr/>
        </p:nvCxnSpPr>
        <p:spPr>
          <a:xfrm>
            <a:off x="4221163" y="5703888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1"/>
          <p:cNvSpPr txBox="1"/>
          <p:nvPr/>
        </p:nvSpPr>
        <p:spPr>
          <a:xfrm>
            <a:off x="3321050" y="5919788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48" name="Rectangle 4"/>
          <p:cNvSpPr>
            <a:spLocks noChangeArrowheads="1"/>
          </p:cNvSpPr>
          <p:nvPr/>
        </p:nvSpPr>
        <p:spPr bwMode="auto">
          <a:xfrm>
            <a:off x="4608513" y="5780088"/>
            <a:ext cx="64500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PROGRAM  WSPIERANIA  PRZEDSIĘBIORCZOŚCI</a:t>
            </a:r>
          </a:p>
          <a:p>
            <a:pPr algn="ctr"/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27" name="Straight Connector 30"/>
          <p:cNvCxnSpPr/>
          <p:nvPr/>
        </p:nvCxnSpPr>
        <p:spPr>
          <a:xfrm>
            <a:off x="4221163" y="749935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/>
          <p:nvPr/>
        </p:nvSpPr>
        <p:spPr>
          <a:xfrm>
            <a:off x="3321050" y="771525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51" name="Rectangle 4"/>
          <p:cNvSpPr>
            <a:spLocks noChangeArrowheads="1"/>
          </p:cNvSpPr>
          <p:nvPr/>
        </p:nvSpPr>
        <p:spPr bwMode="auto">
          <a:xfrm>
            <a:off x="4572000" y="7593013"/>
            <a:ext cx="58626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SPECJALNE  STREFY  EKONOMICZNE</a:t>
            </a:r>
          </a:p>
          <a:p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221163" y="921385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21050" y="942975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54" name="Rectangle 4"/>
          <p:cNvSpPr>
            <a:spLocks noChangeArrowheads="1"/>
          </p:cNvSpPr>
          <p:nvPr/>
        </p:nvSpPr>
        <p:spPr bwMode="auto">
          <a:xfrm>
            <a:off x="4592638" y="9307513"/>
            <a:ext cx="64500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ULGI  PODATKOWE DLA PRZEDSIĘBIORCÓW</a:t>
            </a:r>
          </a:p>
          <a:p>
            <a:pPr algn="ctr"/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  EUROPEJSKIE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36873" name="Picture 1"/>
          <p:cNvPicPr>
            <a:picLocks noChangeAspect="1"/>
          </p:cNvPicPr>
          <p:nvPr/>
        </p:nvPicPr>
        <p:blipFill>
          <a:blip r:embed="rId3">
            <a:lum bright="36000" contrast="-66000"/>
          </a:blip>
          <a:srcRect/>
          <a:stretch>
            <a:fillRect/>
          </a:stretch>
        </p:blipFill>
        <p:spPr bwMode="auto">
          <a:xfrm>
            <a:off x="7762875" y="3530600"/>
            <a:ext cx="15781338" cy="89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Prostokąt 25"/>
          <p:cNvSpPr>
            <a:spLocks noChangeArrowheads="1"/>
          </p:cNvSpPr>
          <p:nvPr/>
        </p:nvSpPr>
        <p:spPr bwMode="auto">
          <a:xfrm>
            <a:off x="2857500" y="2609850"/>
            <a:ext cx="1910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u="sng">
                <a:solidFill>
                  <a:srgbClr val="9C5820"/>
                </a:solidFill>
                <a:latin typeface="Calibri" pitchFamily="34" charset="0"/>
              </a:rPr>
              <a:t>KOLEJNE PROJEKTY</a:t>
            </a:r>
            <a:r>
              <a:rPr lang="pl-PL" sz="3200">
                <a:solidFill>
                  <a:srgbClr val="9C582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36875" name="Picture 2" descr="C:\Users\lstacherczak\Desktop\PREZENTACJA\bus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6550" y="34671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3" descr="C:\Users\lstacherczak\Desktop\PREZENTACJA\MEchanik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6550" y="70866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4" descr="C:\Users\lstacherczak\Desktop\PREZENTACJA\Oswietlenie_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6550" y="897255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5" descr="C:\Users\lstacherczak\Desktop\PREZENTACJA\Socjal_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6550" y="52578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9" name="Prostokąt 20"/>
          <p:cNvSpPr>
            <a:spLocks noChangeArrowheads="1"/>
          </p:cNvSpPr>
          <p:nvPr/>
        </p:nvSpPr>
        <p:spPr bwMode="auto">
          <a:xfrm>
            <a:off x="4678363" y="3771900"/>
            <a:ext cx="6723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ZAKUP TABORU AUTOBUSOWEGO</a:t>
            </a:r>
          </a:p>
        </p:txBody>
      </p:sp>
      <p:sp>
        <p:nvSpPr>
          <p:cNvPr id="36880" name="Prostokąt 21"/>
          <p:cNvSpPr>
            <a:spLocks noChangeArrowheads="1"/>
          </p:cNvSpPr>
          <p:nvPr/>
        </p:nvSpPr>
        <p:spPr bwMode="auto">
          <a:xfrm>
            <a:off x="4678363" y="5581650"/>
            <a:ext cx="8512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ROZBUDOWA INFRASTRUKTURY SOCJALNEJ</a:t>
            </a:r>
          </a:p>
        </p:txBody>
      </p:sp>
      <p:sp>
        <p:nvSpPr>
          <p:cNvPr id="36881" name="Prostokąt 23"/>
          <p:cNvSpPr>
            <a:spLocks noChangeArrowheads="1"/>
          </p:cNvSpPr>
          <p:nvPr/>
        </p:nvSpPr>
        <p:spPr bwMode="auto">
          <a:xfrm>
            <a:off x="4678363" y="7429500"/>
            <a:ext cx="785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ROZWÓJ SZKOLNICTWA ZAWODOWEGO</a:t>
            </a:r>
          </a:p>
        </p:txBody>
      </p:sp>
      <p:sp>
        <p:nvSpPr>
          <p:cNvPr id="36882" name="Prostokąt 29"/>
          <p:cNvSpPr>
            <a:spLocks noChangeArrowheads="1"/>
          </p:cNvSpPr>
          <p:nvPr/>
        </p:nvSpPr>
        <p:spPr bwMode="auto">
          <a:xfrm>
            <a:off x="4678363" y="9277350"/>
            <a:ext cx="7254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WYMIANA OŚWIETLENIA ULICZNEGO</a:t>
            </a:r>
          </a:p>
        </p:txBody>
      </p:sp>
      <p:pic>
        <p:nvPicPr>
          <p:cNvPr id="36883" name="Picture 6" descr="C:\Users\lstacherczak\Desktop\PREZENTACJA\Droga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296900" y="4610100"/>
            <a:ext cx="32956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4" name="Prostokąt 30"/>
          <p:cNvSpPr>
            <a:spLocks noChangeArrowheads="1"/>
          </p:cNvSpPr>
          <p:nvPr/>
        </p:nvSpPr>
        <p:spPr bwMode="auto">
          <a:xfrm>
            <a:off x="16835438" y="4833938"/>
            <a:ext cx="666115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PRZEBUDOWA  DROGI  WOJEWÓDZKIEJ 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NR 908 Z PRZEDŁUŻENIEM ULICY BOHATERÓW MONTE CASSINO DO UL. DŹBOWSKIEJ, CZY PRZEBUDOWA GŁÓWNEJ 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I PRZEJAZDOWEJ (CZYLI SKOMUNIKOWANIE MIASTA 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Z WĘZŁAMI AUTOSTRADOWYMI)</a:t>
            </a:r>
          </a:p>
        </p:txBody>
      </p:sp>
      <p:sp>
        <p:nvSpPr>
          <p:cNvPr id="36885" name="Prostokąt 31"/>
          <p:cNvSpPr>
            <a:spLocks noChangeArrowheads="1"/>
          </p:cNvSpPr>
          <p:nvPr/>
        </p:nvSpPr>
        <p:spPr bwMode="auto">
          <a:xfrm>
            <a:off x="16837025" y="4362450"/>
            <a:ext cx="22447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700" b="1">
                <a:solidFill>
                  <a:srgbClr val="002060"/>
                </a:solidFill>
                <a:latin typeface="Calibri" pitchFamily="34" charset="0"/>
              </a:rPr>
              <a:t>W REALIZACJI: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BEZROBOCIE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6189663" y="2673350"/>
            <a:ext cx="114935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NAJNIŻSZE OD </a:t>
            </a:r>
            <a:r>
              <a:rPr lang="pl-PL" sz="9600" spc="100" dirty="0">
                <a:solidFill>
                  <a:srgbClr val="C0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LAT!</a:t>
            </a:r>
            <a:endParaRPr lang="en-US" sz="9600" spc="100" dirty="0">
              <a:solidFill>
                <a:srgbClr val="C0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9" name="Tabela 28"/>
          <p:cNvGraphicFramePr>
            <a:graphicFrameLocks noGrp="1"/>
          </p:cNvGraphicFramePr>
          <p:nvPr/>
        </p:nvGraphicFramePr>
        <p:xfrm>
          <a:off x="4357688" y="4424363"/>
          <a:ext cx="15105062" cy="747871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768409"/>
                <a:gridCol w="2988835"/>
                <a:gridCol w="3229742"/>
                <a:gridCol w="3118757"/>
              </a:tblGrid>
              <a:tr h="1318119">
                <a:tc>
                  <a:txBody>
                    <a:bodyPr/>
                    <a:lstStyle/>
                    <a:p>
                      <a:pPr lvl="0" algn="ctr"/>
                      <a:endParaRPr lang="en-IN" sz="3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latin typeface="+mn-lt"/>
                        </a:rPr>
                        <a:t>GRUDZIEŃ 2014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GRUDZIEŃ 2015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latin typeface="+mn-lt"/>
                        </a:rPr>
                        <a:t>GRUDZIEŃ 2016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POLSKA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11,4 %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9,6 %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8,3 %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WOJEWÓDZTWO ŚLĄSKIE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9,6 %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8,2 %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6,7 %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CZĘSTOCHOWA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11,2 %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8,5 %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6,5 %</a:t>
                      </a:r>
                      <a:endParaRPr lang="en-IN" sz="3200" b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6610350" cy="13716000"/>
          </a:xfrm>
          <a:prstGeom prst="rect">
            <a:avLst/>
          </a:prstGeom>
          <a:solidFill>
            <a:srgbClr val="9C582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826125"/>
            <a:ext cx="6057900" cy="93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500" spc="100" dirty="0">
                <a:solidFill>
                  <a:prstClr val="whit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5500" spc="100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0" y="7315200"/>
            <a:ext cx="5351463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spc="100" dirty="0">
                <a:solidFill>
                  <a:prstClr val="whit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POZARZĄDOWA</a:t>
            </a:r>
            <a:endParaRPr lang="en-US" sz="5000" spc="100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7118350"/>
            <a:ext cx="535146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Prostokąt 5"/>
          <p:cNvSpPr>
            <a:spLocks noChangeArrowheads="1"/>
          </p:cNvSpPr>
          <p:nvPr/>
        </p:nvSpPr>
        <p:spPr bwMode="auto">
          <a:xfrm>
            <a:off x="14303375" y="10339388"/>
            <a:ext cx="85756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FFFF"/>
                </a:solidFill>
                <a:latin typeface="Calibri" pitchFamily="34" charset="0"/>
              </a:rPr>
              <a:t>   ORGANIZACJE POZARZĄDOWE</a:t>
            </a:r>
          </a:p>
          <a:p>
            <a:pPr algn="ctr"/>
            <a:r>
              <a:rPr lang="pl-PL">
                <a:solidFill>
                  <a:srgbClr val="FFFFFF"/>
                </a:solidFill>
                <a:latin typeface="Calibri" pitchFamily="34" charset="0"/>
              </a:rPr>
              <a:t>W 2015 i 2016 r. - </a:t>
            </a:r>
            <a:r>
              <a:rPr lang="pl-PL" sz="6600">
                <a:solidFill>
                  <a:srgbClr val="FF0000"/>
                </a:solidFill>
                <a:latin typeface="Arial Black" pitchFamily="34" charset="0"/>
              </a:rPr>
              <a:t>68 mln zł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BUDŻET OBYWATELSKI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9945" name="Prostokąt 10"/>
          <p:cNvSpPr>
            <a:spLocks noChangeArrowheads="1"/>
          </p:cNvSpPr>
          <p:nvPr/>
        </p:nvSpPr>
        <p:spPr bwMode="auto">
          <a:xfrm>
            <a:off x="7966075" y="8837613"/>
            <a:ext cx="78470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800" b="1">
                <a:latin typeface="Arial Black" pitchFamily="34" charset="0"/>
              </a:rPr>
              <a:t>150 zadań - </a:t>
            </a:r>
            <a:r>
              <a:rPr lang="pl-PL" sz="4800" b="1">
                <a:solidFill>
                  <a:srgbClr val="C00000"/>
                </a:solidFill>
                <a:latin typeface="Arial Black" pitchFamily="34" charset="0"/>
              </a:rPr>
              <a:t>12,3 mln zł</a:t>
            </a:r>
            <a:endParaRPr lang="pl-PL" sz="4800">
              <a:solidFill>
                <a:srgbClr val="C00000"/>
              </a:solidFill>
              <a:latin typeface="Arial Black" pitchFamily="34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326688" y="4556125"/>
            <a:ext cx="3035300" cy="4056063"/>
            <a:chOff x="5053014" y="2036764"/>
            <a:chExt cx="2089150" cy="2790826"/>
          </a:xfrm>
        </p:grpSpPr>
        <p:sp>
          <p:nvSpPr>
            <p:cNvPr id="39974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5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6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7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8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9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0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1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2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3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07"/>
          <p:cNvGrpSpPr>
            <a:grpSpLocks/>
          </p:cNvGrpSpPr>
          <p:nvPr/>
        </p:nvGrpSpPr>
        <p:grpSpPr bwMode="auto">
          <a:xfrm rot="3235594">
            <a:off x="12538869" y="6654006"/>
            <a:ext cx="1673225" cy="1782763"/>
            <a:chOff x="7843313" y="3770287"/>
            <a:chExt cx="1949450" cy="2076449"/>
          </a:xfrm>
        </p:grpSpPr>
        <p:sp>
          <p:nvSpPr>
            <p:cNvPr id="39962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8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9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0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1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2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3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 rot="18364406" flipH="1">
            <a:off x="9534525" y="6654800"/>
            <a:ext cx="1673225" cy="1781175"/>
            <a:chOff x="7843313" y="3770287"/>
            <a:chExt cx="1949450" cy="2076449"/>
          </a:xfrm>
        </p:grpSpPr>
        <p:sp>
          <p:nvSpPr>
            <p:cNvPr id="39950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1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2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3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4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5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6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7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8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9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0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1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99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66488" y="4930775"/>
            <a:ext cx="11652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384088" y="7577138"/>
            <a:ext cx="9409112" cy="814387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37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ROLNICTWA I LEŚNICTWA</a:t>
            </a:r>
            <a:endParaRPr lang="en-US" altLang="ko-KR" sz="37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2384088" y="5030788"/>
            <a:ext cx="94091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9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54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5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 rogami zaokrąglonymi po przekątnej 12"/>
          <p:cNvSpPr/>
          <p:nvPr/>
        </p:nvSpPr>
        <p:spPr>
          <a:xfrm>
            <a:off x="1976438" y="4751388"/>
            <a:ext cx="9339262" cy="3429000"/>
          </a:xfrm>
          <a:prstGeom prst="round2Diag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>
                <a:solidFill>
                  <a:srgbClr val="0D0D0D"/>
                </a:solidFill>
                <a:cs typeface="Arial" charset="0"/>
              </a:rPr>
              <a:t>Można już składać wnioski o dofinansowanie </a:t>
            </a:r>
            <a:br>
              <a:rPr lang="pl-PL">
                <a:solidFill>
                  <a:srgbClr val="0D0D0D"/>
                </a:solidFill>
                <a:cs typeface="Arial" charset="0"/>
              </a:rPr>
            </a:br>
            <a:r>
              <a:rPr lang="pl-PL">
                <a:solidFill>
                  <a:srgbClr val="0D0D0D"/>
                </a:solidFill>
                <a:cs typeface="Arial" charset="0"/>
              </a:rPr>
              <a:t>z budżetu miasta do modernizacji systemów grzewczych, montażu kolektorów słonecznych </a:t>
            </a:r>
            <a:br>
              <a:rPr lang="pl-PL">
                <a:solidFill>
                  <a:srgbClr val="0D0D0D"/>
                </a:solidFill>
                <a:cs typeface="Arial" charset="0"/>
              </a:rPr>
            </a:br>
            <a:r>
              <a:rPr lang="pl-PL">
                <a:solidFill>
                  <a:srgbClr val="0D0D0D"/>
                </a:solidFill>
                <a:cs typeface="Arial" charset="0"/>
              </a:rPr>
              <a:t>i usuwania azbestu.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3267075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13" y="11887200"/>
            <a:ext cx="3470275" cy="800100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ROLNICTWA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I LEŚNICTWA</a:t>
            </a:r>
            <a:endParaRPr lang="en-US" altLang="ko-KR" sz="1800" b="1" kern="0" dirty="0">
              <a:solidFill>
                <a:srgbClr val="A5A5A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3550" y="10615613"/>
            <a:ext cx="35702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4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2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2000" b="1" kern="0" dirty="0">
              <a:solidFill>
                <a:srgbClr val="A5A5A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4589463" y="1203325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Prostokąt z rogami zaokrąglonymi po przekątnej 21"/>
          <p:cNvSpPr/>
          <p:nvPr/>
        </p:nvSpPr>
        <p:spPr>
          <a:xfrm>
            <a:off x="4881563" y="2400300"/>
            <a:ext cx="9340850" cy="277653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USUWANIE AZBESTU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Dofinansowanie - do 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75%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kosztów demontażu, transportu oraz unieszkodliwienia odpadów azbestowych</a:t>
            </a:r>
          </a:p>
        </p:txBody>
      </p:sp>
      <p:sp>
        <p:nvSpPr>
          <p:cNvPr id="14" name="Prostokąt z rogami zaokrąglonymi po przekątnej 13"/>
          <p:cNvSpPr/>
          <p:nvPr/>
        </p:nvSpPr>
        <p:spPr>
          <a:xfrm>
            <a:off x="13177838" y="9405938"/>
            <a:ext cx="9339262" cy="2774950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</a:rPr>
              <a:t>MONTAŻ KOLEKTORÓW SŁONECZNYCH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</a:rPr>
              <a:t>Dofinansowanie - do 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50% </a:t>
            </a:r>
            <a:r>
              <a:rPr lang="pl-PL" sz="2800" dirty="0">
                <a:solidFill>
                  <a:schemeClr val="tx1"/>
                </a:solidFill>
              </a:rPr>
              <a:t>kosztów zakupu i instalacji </a:t>
            </a:r>
            <a:r>
              <a:rPr lang="pl-PL" sz="2800" dirty="0" err="1">
                <a:solidFill>
                  <a:schemeClr val="tx1"/>
                </a:solidFill>
              </a:rPr>
              <a:t>solarów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1997" name="Picture 2" descr="C:\Users\lstacherczak\Desktop\prezentacja\sola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538" y="8850313"/>
            <a:ext cx="50101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z rogami zaokrąglonymi po przekątnej 12"/>
          <p:cNvSpPr/>
          <p:nvPr/>
        </p:nvSpPr>
        <p:spPr>
          <a:xfrm>
            <a:off x="8310563" y="5894388"/>
            <a:ext cx="9340850" cy="2776537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</a:rPr>
              <a:t>MODERNIZACJA SYSTEMÓW GRZEWCZYCH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</a:rPr>
              <a:t>Dofinansowanie – do 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50% </a:t>
            </a:r>
            <a:r>
              <a:rPr lang="pl-PL" sz="2800" dirty="0">
                <a:solidFill>
                  <a:schemeClr val="tx1"/>
                </a:solidFill>
              </a:rPr>
              <a:t>kosztów zakupu nowego kotła</a:t>
            </a:r>
          </a:p>
        </p:txBody>
      </p:sp>
      <p:pic>
        <p:nvPicPr>
          <p:cNvPr id="41999" name="Picture 4" descr="C:\Users\lstacherczak\Desktop\prezentacja\furnacegu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4825" y="2922588"/>
            <a:ext cx="4391025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13" y="11887200"/>
            <a:ext cx="3470275" cy="800100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ROLNICTWA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I LEŚNICTWA</a:t>
            </a:r>
            <a:endParaRPr lang="en-US" altLang="ko-KR" sz="1800" b="1" kern="0" dirty="0">
              <a:solidFill>
                <a:srgbClr val="A5A5A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3550" y="10615613"/>
            <a:ext cx="35702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4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2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2000" b="1" kern="0" dirty="0">
              <a:solidFill>
                <a:srgbClr val="A5A5A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4589463" y="1203325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 rogami zaokrąglonymi po przekątnej 12"/>
          <p:cNvSpPr/>
          <p:nvPr/>
        </p:nvSpPr>
        <p:spPr>
          <a:xfrm>
            <a:off x="5926138" y="3771900"/>
            <a:ext cx="9340850" cy="277653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Dofinansowanie do </a:t>
            </a:r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75%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kosztów instalacji: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kolektorów słonecznych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12 000 zł)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paneli fotowoltaicznych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15 000 zł)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pomp ciepła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18 000 zł)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89463" y="2476500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PROJEKT </a:t>
            </a: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„SŁONECZNA GMINA”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021" name="Picture 2" descr="C:\Users\lstacherczak\Desktop\prezentacja\s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0813" y="4664075"/>
            <a:ext cx="60960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2" name="Prostokąt 18"/>
          <p:cNvSpPr>
            <a:spLocks noChangeArrowheads="1"/>
          </p:cNvSpPr>
          <p:nvPr/>
        </p:nvSpPr>
        <p:spPr bwMode="auto">
          <a:xfrm>
            <a:off x="4491038" y="11793538"/>
            <a:ext cx="19462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rial Black" pitchFamily="34" charset="0"/>
              </a:rPr>
              <a:t>Budowa infrastruktury służącej do produkcji energii ze źródeł odnawialnych</a:t>
            </a:r>
          </a:p>
        </p:txBody>
      </p:sp>
      <p:sp>
        <p:nvSpPr>
          <p:cNvPr id="21" name="Prostokąt z rogami zaokrąglonymi po przekątnej 20"/>
          <p:cNvSpPr/>
          <p:nvPr/>
        </p:nvSpPr>
        <p:spPr>
          <a:xfrm>
            <a:off x="5926138" y="7004050"/>
            <a:ext cx="9340850" cy="434498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Miasto zamontuje instalacje na nieruchomościach osób nie prowadzących działalności gospodarczej, wybranych do projektu wg kryteriów określonych w regulaminie.</a:t>
            </a:r>
          </a:p>
          <a:p>
            <a:pPr algn="just">
              <a:defRPr/>
            </a:pPr>
            <a:endParaRPr lang="pl-PL" sz="2800">
              <a:solidFill>
                <a:srgbClr val="0D0D0D"/>
              </a:solidFill>
              <a:cs typeface="Arial" charset="0"/>
            </a:endParaRPr>
          </a:p>
          <a:p>
            <a:pPr algn="just">
              <a:defRPr/>
            </a:pPr>
            <a:endParaRPr lang="pl-PL" sz="2800">
              <a:solidFill>
                <a:srgbClr val="0D0D0D"/>
              </a:solidFill>
              <a:cs typeface="Arial" charset="0"/>
            </a:endParaRPr>
          </a:p>
          <a:p>
            <a:pPr algn="just"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Zamontowane instalacje przez 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5 lat </a:t>
            </a:r>
            <a:r>
              <a:rPr lang="pl-PL" sz="2800">
                <a:solidFill>
                  <a:srgbClr val="0D0D0D"/>
                </a:solidFill>
                <a:cs typeface="Arial" charset="0"/>
              </a:rPr>
              <a:t>od daty trwałości projektu będą własnością gminy i będą użyczane mieszkańcom. Po tym okresie za symboliczną </a:t>
            </a:r>
            <a:r>
              <a:rPr lang="pl-PL" sz="2800" b="1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złotówkę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pl-PL" sz="2800">
                <a:solidFill>
                  <a:srgbClr val="0D0D0D"/>
                </a:solidFill>
                <a:cs typeface="Arial" charset="0"/>
              </a:rPr>
              <a:t>przejdą na własność mieszkańców.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5768975" y="9018588"/>
            <a:ext cx="12192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Kampania Urzędu Miasta Częstochowy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na rzecz przywrócenia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Województwa Częstochowskiego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2016</a:t>
            </a:r>
          </a:p>
        </p:txBody>
      </p:sp>
      <p:sp>
        <p:nvSpPr>
          <p:cNvPr id="59" name="Prostokąt 58"/>
          <p:cNvSpPr/>
          <p:nvPr/>
        </p:nvSpPr>
        <p:spPr>
          <a:xfrm>
            <a:off x="5926138" y="1343025"/>
            <a:ext cx="110680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t>„Jasne, że Województwo Częstochowskie!”</a:t>
            </a:r>
          </a:p>
        </p:txBody>
      </p:sp>
      <p:pic>
        <p:nvPicPr>
          <p:cNvPr id="44042" name="Picture 2" descr="C:\Users\lstacherczak\Desktop\Prezentacja\z19986015Q,Logo-akcji--Jasne--ze-wojewodztwo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5763" y="3352800"/>
            <a:ext cx="4572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lstacherczak\Desktop\Prezentacja\5721e6bac1f3c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4863" y="7145338"/>
            <a:ext cx="17599026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b="1" spc="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b="1" spc="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59" name="Prostokąt 58"/>
          <p:cNvSpPr/>
          <p:nvPr/>
        </p:nvSpPr>
        <p:spPr>
          <a:xfrm>
            <a:off x="5926138" y="1343025"/>
            <a:ext cx="110680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t>„Jasne, że Województwo Częstochowskie!”</a:t>
            </a:r>
          </a:p>
        </p:txBody>
      </p:sp>
      <p:sp>
        <p:nvSpPr>
          <p:cNvPr id="13" name="Parallelogram 22"/>
          <p:cNvSpPr/>
          <p:nvPr/>
        </p:nvSpPr>
        <p:spPr>
          <a:xfrm flipV="1">
            <a:off x="-1646238" y="3092450"/>
            <a:ext cx="17495838" cy="5068888"/>
          </a:xfrm>
          <a:prstGeom prst="parallelogram">
            <a:avLst>
              <a:gd name="adj" fmla="val 28150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5" name="Parallelogram 23"/>
          <p:cNvSpPr/>
          <p:nvPr/>
        </p:nvSpPr>
        <p:spPr>
          <a:xfrm flipV="1">
            <a:off x="-876300" y="3322638"/>
            <a:ext cx="15943263" cy="4260850"/>
          </a:xfrm>
          <a:prstGeom prst="parallelogram">
            <a:avLst>
              <a:gd name="adj" fmla="val 28150"/>
            </a:avLst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2" name="Group 24"/>
          <p:cNvGrpSpPr/>
          <p:nvPr/>
        </p:nvGrpSpPr>
        <p:grpSpPr>
          <a:xfrm flipH="1">
            <a:off x="13109581" y="4635417"/>
            <a:ext cx="2999288" cy="1961503"/>
            <a:chOff x="4831648" y="4422886"/>
            <a:chExt cx="1860616" cy="13933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Freeform 25"/>
            <p:cNvSpPr/>
            <p:nvPr/>
          </p:nvSpPr>
          <p:spPr>
            <a:xfrm rot="432624">
              <a:off x="4831648" y="5559171"/>
              <a:ext cx="550531" cy="257019"/>
            </a:xfrm>
            <a:custGeom>
              <a:avLst/>
              <a:gdLst>
                <a:gd name="connsiteX0" fmla="*/ 41227 w 550531"/>
                <a:gd name="connsiteY0" fmla="*/ 0 h 257019"/>
                <a:gd name="connsiteX1" fmla="*/ 18051 w 550531"/>
                <a:gd name="connsiteY1" fmla="*/ 111099 h 257019"/>
                <a:gd name="connsiteX2" fmla="*/ 550531 w 550531"/>
                <a:gd name="connsiteY2" fmla="*/ 43733 h 257019"/>
                <a:gd name="connsiteX3" fmla="*/ 518611 w 550531"/>
                <a:gd name="connsiteY3" fmla="*/ 257019 h 257019"/>
                <a:gd name="connsiteX4" fmla="*/ 0 w 550531"/>
                <a:gd name="connsiteY4" fmla="*/ 122075 h 25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531" h="257019">
                  <a:moveTo>
                    <a:pt x="41227" y="0"/>
                  </a:moveTo>
                  <a:lnTo>
                    <a:pt x="18051" y="111099"/>
                  </a:lnTo>
                  <a:lnTo>
                    <a:pt x="550531" y="43733"/>
                  </a:lnTo>
                  <a:lnTo>
                    <a:pt x="518611" y="257019"/>
                  </a:lnTo>
                  <a:lnTo>
                    <a:pt x="0" y="1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19" name="Parallelogram 26"/>
            <p:cNvSpPr/>
            <p:nvPr/>
          </p:nvSpPr>
          <p:spPr>
            <a:xfrm>
              <a:off x="4835805" y="4422886"/>
              <a:ext cx="1856459" cy="1215236"/>
            </a:xfrm>
            <a:prstGeom prst="parallelogram">
              <a:avLst>
                <a:gd name="adj" fmla="val 344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cxnSp>
        <p:nvCxnSpPr>
          <p:cNvPr id="22" name="Straight Connector 38"/>
          <p:cNvCxnSpPr/>
          <p:nvPr/>
        </p:nvCxnSpPr>
        <p:spPr>
          <a:xfrm flipH="1" flipV="1">
            <a:off x="2084388" y="3522663"/>
            <a:ext cx="82550" cy="3703637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0" name="Prostokąt 39"/>
          <p:cNvSpPr>
            <a:spLocks noChangeArrowheads="1"/>
          </p:cNvSpPr>
          <p:nvPr/>
        </p:nvSpPr>
        <p:spPr bwMode="auto">
          <a:xfrm>
            <a:off x="2354263" y="3573463"/>
            <a:ext cx="108870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Realizację kampanii rozpoczął apel o poparcie inicjatywy przywrócenia Województwa Częstochowskiego i masowa wysyłka listu otwartego do kancelarii pani premier.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Do akcji przyłączyła się Młodzieżowa Rada Miasta Częstochowy, a stosowne stanowisko w tej sprawie przyjęła Rada Miasta Częstochowy.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Apel był przesyłany mieszkańcom do skrzynek na listy pocztą tradycyjną oraz promowany na miejskich stronach internetowych i na kontach Częstochowy </a:t>
            </a:r>
            <a:br>
              <a:rPr lang="pl-PL" sz="24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w portalach społecznościowych.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Częstochowianie mogli złożyć podpisy pod listem na specjalnych stoiskach </a:t>
            </a:r>
            <a:br>
              <a:rPr lang="pl-PL" sz="24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w różnych częściach miasta, bądź wysyłać go elektronicznie. </a:t>
            </a:r>
          </a:p>
        </p:txBody>
      </p:sp>
      <p:sp>
        <p:nvSpPr>
          <p:cNvPr id="45071" name="Prostokąt 40"/>
          <p:cNvSpPr>
            <a:spLocks noChangeArrowheads="1"/>
          </p:cNvSpPr>
          <p:nvPr/>
        </p:nvSpPr>
        <p:spPr bwMode="auto">
          <a:xfrm rot="-5400000">
            <a:off x="-165894" y="4960145"/>
            <a:ext cx="3006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 Black" pitchFamily="34" charset="0"/>
              </a:rPr>
              <a:t>DZIAŁANIA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207625" y="6484938"/>
            <a:ext cx="15090775" cy="6469062"/>
            <a:chOff x="5838113" y="2931000"/>
            <a:chExt cx="7932988" cy="3342815"/>
          </a:xfrm>
        </p:grpSpPr>
        <p:sp>
          <p:nvSpPr>
            <p:cNvPr id="44" name="Flowchart: Terminator 25"/>
            <p:cNvSpPr/>
            <p:nvPr/>
          </p:nvSpPr>
          <p:spPr>
            <a:xfrm>
              <a:off x="5838113" y="2931000"/>
              <a:ext cx="7932988" cy="3342815"/>
            </a:xfrm>
            <a:prstGeom prst="flowChartTerminator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45" name="Flowchart: Terminator 70"/>
            <p:cNvSpPr/>
            <p:nvPr/>
          </p:nvSpPr>
          <p:spPr>
            <a:xfrm>
              <a:off x="6095981" y="3169714"/>
              <a:ext cx="7244505" cy="2865388"/>
            </a:xfrm>
            <a:prstGeom prst="flowChartTerminator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3200063" y="12258675"/>
            <a:ext cx="6394450" cy="249238"/>
            <a:chOff x="3785584" y="3429000"/>
            <a:chExt cx="4636392" cy="723118"/>
          </a:xfrm>
        </p:grpSpPr>
        <p:sp>
          <p:nvSpPr>
            <p:cNvPr id="50" name="Rectangle 63"/>
            <p:cNvSpPr/>
            <p:nvPr/>
          </p:nvSpPr>
          <p:spPr>
            <a:xfrm>
              <a:off x="3785584" y="3429000"/>
              <a:ext cx="772348" cy="7231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1" name="Rectangle 64"/>
            <p:cNvSpPr/>
            <p:nvPr/>
          </p:nvSpPr>
          <p:spPr>
            <a:xfrm>
              <a:off x="4557932" y="3429000"/>
              <a:ext cx="773499" cy="7231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2" name="Rectangle 65"/>
            <p:cNvSpPr/>
            <p:nvPr/>
          </p:nvSpPr>
          <p:spPr>
            <a:xfrm>
              <a:off x="5331431" y="3429000"/>
              <a:ext cx="772349" cy="7231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3" name="Rectangle 66"/>
            <p:cNvSpPr/>
            <p:nvPr/>
          </p:nvSpPr>
          <p:spPr>
            <a:xfrm>
              <a:off x="6103780" y="3429000"/>
              <a:ext cx="772348" cy="7231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4" name="Rectangle 67"/>
            <p:cNvSpPr/>
            <p:nvPr/>
          </p:nvSpPr>
          <p:spPr>
            <a:xfrm>
              <a:off x="6876128" y="3429000"/>
              <a:ext cx="773499" cy="72311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5" name="Rectangle 68"/>
            <p:cNvSpPr/>
            <p:nvPr/>
          </p:nvSpPr>
          <p:spPr>
            <a:xfrm>
              <a:off x="7649627" y="3429000"/>
              <a:ext cx="772349" cy="7231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156825" y="8018463"/>
            <a:ext cx="2855913" cy="2843212"/>
            <a:chOff x="5876213" y="3038185"/>
            <a:chExt cx="1347559" cy="1348453"/>
          </a:xfrm>
        </p:grpSpPr>
        <p:sp>
          <p:nvSpPr>
            <p:cNvPr id="58" name="Oval 23"/>
            <p:cNvSpPr/>
            <p:nvPr/>
          </p:nvSpPr>
          <p:spPr>
            <a:xfrm>
              <a:off x="5945876" y="3109711"/>
              <a:ext cx="1208233" cy="1205401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60" name="Oval 24"/>
            <p:cNvSpPr/>
            <p:nvPr/>
          </p:nvSpPr>
          <p:spPr>
            <a:xfrm>
              <a:off x="5876213" y="3038185"/>
              <a:ext cx="1347559" cy="1348453"/>
            </a:xfrm>
            <a:prstGeom prst="ellipse">
              <a:avLst/>
            </a:prstGeom>
            <a:noFill/>
            <a:ln w="19050">
              <a:solidFill>
                <a:schemeClr val="bg1">
                  <a:alpha val="67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68" name="Prostokąt 67"/>
          <p:cNvSpPr/>
          <p:nvPr/>
        </p:nvSpPr>
        <p:spPr>
          <a:xfrm>
            <a:off x="12869863" y="7396163"/>
            <a:ext cx="1103947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Do włączenia się w kampanię „wojewódzką” gmina wraz z partnerami zachęcała organizując różnorodne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eventy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. Pod hasłem „Jasne, że Częstochowa” odbyły się m.in.: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Maraton 42-200 Częstochowskie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Mistrzostwa w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Squash’u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"Jasne, że częstochowskie"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Maraton MTB „Jasne, że Województwo Częstochowskie” -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Trek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Demo Challenge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Pikniki Rodzinne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Symboliczny marsz 1 maja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- 24. Dni Częstochowy - doroczne święto miasta, które w tym roku zdominowały największe częstochowskie gwiazdy muzyki i młode artystyczne talenty.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Debaty akademickie – spotkana ekspertów i wszystkich zainteresowanych statusem Częstochowy wśród polskich miast, jej walorami, aktywnością w różnych dziedzinach, demografią, potrzebami i przyszłym rozwojem. (w trackie przygotowań)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/>
            </a:r>
            <a:b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5076" name="Picture 3" descr="C:\Users\lstacherczak\Desktop\Prezentacja\POL_Częstochowa_COA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71600" y="4859338"/>
            <a:ext cx="94456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Freeform 214"/>
          <p:cNvSpPr>
            <a:spLocks noEditPoints="1"/>
          </p:cNvSpPr>
          <p:nvPr/>
        </p:nvSpPr>
        <p:spPr bwMode="auto">
          <a:xfrm>
            <a:off x="10852150" y="8577263"/>
            <a:ext cx="1492250" cy="1481137"/>
          </a:xfrm>
          <a:custGeom>
            <a:avLst/>
            <a:gdLst>
              <a:gd name="T0" fmla="*/ 2147483647 w 142"/>
              <a:gd name="T1" fmla="*/ 2147483647 h 154"/>
              <a:gd name="T2" fmla="*/ 2147483647 w 142"/>
              <a:gd name="T3" fmla="*/ 2147483647 h 154"/>
              <a:gd name="T4" fmla="*/ 2147483647 w 142"/>
              <a:gd name="T5" fmla="*/ 2147483647 h 154"/>
              <a:gd name="T6" fmla="*/ 2147483647 w 142"/>
              <a:gd name="T7" fmla="*/ 2147483647 h 154"/>
              <a:gd name="T8" fmla="*/ 2147483647 w 142"/>
              <a:gd name="T9" fmla="*/ 2147483647 h 154"/>
              <a:gd name="T10" fmla="*/ 2147483647 w 142"/>
              <a:gd name="T11" fmla="*/ 2147483647 h 154"/>
              <a:gd name="T12" fmla="*/ 2147483647 w 142"/>
              <a:gd name="T13" fmla="*/ 2147483647 h 154"/>
              <a:gd name="T14" fmla="*/ 2147483647 w 142"/>
              <a:gd name="T15" fmla="*/ 2147483647 h 154"/>
              <a:gd name="T16" fmla="*/ 2147483647 w 142"/>
              <a:gd name="T17" fmla="*/ 2147483647 h 154"/>
              <a:gd name="T18" fmla="*/ 2147483647 w 142"/>
              <a:gd name="T19" fmla="*/ 2147483647 h 154"/>
              <a:gd name="T20" fmla="*/ 2147483647 w 142"/>
              <a:gd name="T21" fmla="*/ 2147483647 h 154"/>
              <a:gd name="T22" fmla="*/ 0 w 142"/>
              <a:gd name="T23" fmla="*/ 2147483647 h 154"/>
              <a:gd name="T24" fmla="*/ 0 w 142"/>
              <a:gd name="T25" fmla="*/ 2147483647 h 154"/>
              <a:gd name="T26" fmla="*/ 2147483647 w 142"/>
              <a:gd name="T27" fmla="*/ 2147483647 h 154"/>
              <a:gd name="T28" fmla="*/ 2147483647 w 142"/>
              <a:gd name="T29" fmla="*/ 2147483647 h 154"/>
              <a:gd name="T30" fmla="*/ 2147483647 w 142"/>
              <a:gd name="T31" fmla="*/ 2147483647 h 154"/>
              <a:gd name="T32" fmla="*/ 2147483647 w 142"/>
              <a:gd name="T33" fmla="*/ 2147483647 h 154"/>
              <a:gd name="T34" fmla="*/ 2147483647 w 142"/>
              <a:gd name="T35" fmla="*/ 2147483647 h 154"/>
              <a:gd name="T36" fmla="*/ 2147483647 w 142"/>
              <a:gd name="T37" fmla="*/ 0 h 154"/>
              <a:gd name="T38" fmla="*/ 2147483647 w 142"/>
              <a:gd name="T39" fmla="*/ 2147483647 h 154"/>
              <a:gd name="T40" fmla="*/ 2147483647 w 142"/>
              <a:gd name="T41" fmla="*/ 2147483647 h 154"/>
              <a:gd name="T42" fmla="*/ 2147483647 w 142"/>
              <a:gd name="T43" fmla="*/ 2147483647 h 154"/>
              <a:gd name="T44" fmla="*/ 2147483647 w 142"/>
              <a:gd name="T45" fmla="*/ 2147483647 h 154"/>
              <a:gd name="T46" fmla="*/ 2147483647 w 142"/>
              <a:gd name="T47" fmla="*/ 2147483647 h 154"/>
              <a:gd name="T48" fmla="*/ 2147483647 w 142"/>
              <a:gd name="T49" fmla="*/ 2147483647 h 154"/>
              <a:gd name="T50" fmla="*/ 2147483647 w 142"/>
              <a:gd name="T51" fmla="*/ 2147483647 h 154"/>
              <a:gd name="T52" fmla="*/ 2147483647 w 142"/>
              <a:gd name="T53" fmla="*/ 2147483647 h 154"/>
              <a:gd name="T54" fmla="*/ 2147483647 w 142"/>
              <a:gd name="T55" fmla="*/ 2147483647 h 154"/>
              <a:gd name="T56" fmla="*/ 2147483647 w 142"/>
              <a:gd name="T57" fmla="*/ 2147483647 h 154"/>
              <a:gd name="T58" fmla="*/ 2147483647 w 142"/>
              <a:gd name="T59" fmla="*/ 2147483647 h 154"/>
              <a:gd name="T60" fmla="*/ 2147483647 w 142"/>
              <a:gd name="T61" fmla="*/ 2147483647 h 154"/>
              <a:gd name="T62" fmla="*/ 2147483647 w 142"/>
              <a:gd name="T63" fmla="*/ 2147483647 h 154"/>
              <a:gd name="T64" fmla="*/ 2147483647 w 142"/>
              <a:gd name="T65" fmla="*/ 2147483647 h 154"/>
              <a:gd name="T66" fmla="*/ 2147483647 w 142"/>
              <a:gd name="T67" fmla="*/ 2147483647 h 154"/>
              <a:gd name="T68" fmla="*/ 2147483647 w 142"/>
              <a:gd name="T69" fmla="*/ 2147483647 h 154"/>
              <a:gd name="T70" fmla="*/ 2147483647 w 142"/>
              <a:gd name="T71" fmla="*/ 2147483647 h 154"/>
              <a:gd name="T72" fmla="*/ 2147483647 w 142"/>
              <a:gd name="T73" fmla="*/ 2147483647 h 154"/>
              <a:gd name="T74" fmla="*/ 2147483647 w 142"/>
              <a:gd name="T75" fmla="*/ 2147483647 h 154"/>
              <a:gd name="T76" fmla="*/ 2147483647 w 142"/>
              <a:gd name="T77" fmla="*/ 2147483647 h 154"/>
              <a:gd name="T78" fmla="*/ 2147483647 w 142"/>
              <a:gd name="T79" fmla="*/ 2147483647 h 154"/>
              <a:gd name="T80" fmla="*/ 2147483647 w 142"/>
              <a:gd name="T81" fmla="*/ 2147483647 h 154"/>
              <a:gd name="T82" fmla="*/ 2147483647 w 142"/>
              <a:gd name="T83" fmla="*/ 2147483647 h 154"/>
              <a:gd name="T84" fmla="*/ 2147483647 w 142"/>
              <a:gd name="T85" fmla="*/ 2147483647 h 154"/>
              <a:gd name="T86" fmla="*/ 2147483647 w 142"/>
              <a:gd name="T87" fmla="*/ 2147483647 h 154"/>
              <a:gd name="T88" fmla="*/ 2147483647 w 142"/>
              <a:gd name="T89" fmla="*/ 2147483647 h 154"/>
              <a:gd name="T90" fmla="*/ 2147483647 w 142"/>
              <a:gd name="T91" fmla="*/ 2147483647 h 154"/>
              <a:gd name="T92" fmla="*/ 2147483647 w 142"/>
              <a:gd name="T93" fmla="*/ 2147483647 h 154"/>
              <a:gd name="T94" fmla="*/ 2147483647 w 142"/>
              <a:gd name="T95" fmla="*/ 2147483647 h 154"/>
              <a:gd name="T96" fmla="*/ 2147483647 w 142"/>
              <a:gd name="T97" fmla="*/ 2147483647 h 154"/>
              <a:gd name="T98" fmla="*/ 2147483647 w 142"/>
              <a:gd name="T99" fmla="*/ 2147483647 h 154"/>
              <a:gd name="T100" fmla="*/ 2147483647 w 142"/>
              <a:gd name="T101" fmla="*/ 2147483647 h 1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2"/>
              <a:gd name="T154" fmla="*/ 0 h 154"/>
              <a:gd name="T155" fmla="*/ 142 w 142"/>
              <a:gd name="T156" fmla="*/ 154 h 15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2" h="154">
                <a:moveTo>
                  <a:pt x="137" y="86"/>
                </a:moveTo>
                <a:cubicBezTo>
                  <a:pt x="138" y="88"/>
                  <a:pt x="138" y="90"/>
                  <a:pt x="138" y="93"/>
                </a:cubicBezTo>
                <a:cubicBezTo>
                  <a:pt x="138" y="97"/>
                  <a:pt x="137" y="102"/>
                  <a:pt x="134" y="106"/>
                </a:cubicBezTo>
                <a:cubicBezTo>
                  <a:pt x="135" y="107"/>
                  <a:pt x="135" y="109"/>
                  <a:pt x="135" y="110"/>
                </a:cubicBezTo>
                <a:cubicBezTo>
                  <a:pt x="135" y="116"/>
                  <a:pt x="133" y="122"/>
                  <a:pt x="129" y="126"/>
                </a:cubicBezTo>
                <a:cubicBezTo>
                  <a:pt x="129" y="144"/>
                  <a:pt x="117" y="154"/>
                  <a:pt x="100" y="154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75" y="154"/>
                  <a:pt x="63" y="150"/>
                  <a:pt x="51" y="146"/>
                </a:cubicBezTo>
                <a:cubicBezTo>
                  <a:pt x="48" y="145"/>
                  <a:pt x="41" y="142"/>
                  <a:pt x="38" y="142"/>
                </a:cubicBezTo>
                <a:cubicBezTo>
                  <a:pt x="11" y="142"/>
                  <a:pt x="11" y="142"/>
                  <a:pt x="11" y="142"/>
                </a:cubicBezTo>
                <a:cubicBezTo>
                  <a:pt x="5" y="142"/>
                  <a:pt x="0" y="137"/>
                  <a:pt x="0" y="130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65"/>
                  <a:pt x="5" y="59"/>
                  <a:pt x="11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40" y="57"/>
                  <a:pt x="47" y="49"/>
                  <a:pt x="49" y="45"/>
                </a:cubicBezTo>
                <a:cubicBezTo>
                  <a:pt x="53" y="41"/>
                  <a:pt x="56" y="37"/>
                  <a:pt x="59" y="33"/>
                </a:cubicBezTo>
                <a:cubicBezTo>
                  <a:pt x="65" y="27"/>
                  <a:pt x="62" y="13"/>
                  <a:pt x="71" y="4"/>
                </a:cubicBezTo>
                <a:cubicBezTo>
                  <a:pt x="73" y="2"/>
                  <a:pt x="76" y="0"/>
                  <a:pt x="80" y="0"/>
                </a:cubicBezTo>
                <a:cubicBezTo>
                  <a:pt x="89" y="0"/>
                  <a:pt x="98" y="4"/>
                  <a:pt x="103" y="13"/>
                </a:cubicBezTo>
                <a:cubicBezTo>
                  <a:pt x="106" y="18"/>
                  <a:pt x="106" y="24"/>
                  <a:pt x="106" y="30"/>
                </a:cubicBezTo>
                <a:cubicBezTo>
                  <a:pt x="106" y="36"/>
                  <a:pt x="104" y="42"/>
                  <a:pt x="102" y="4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31" y="48"/>
                  <a:pt x="142" y="58"/>
                  <a:pt x="142" y="71"/>
                </a:cubicBezTo>
                <a:cubicBezTo>
                  <a:pt x="142" y="77"/>
                  <a:pt x="140" y="82"/>
                  <a:pt x="137" y="86"/>
                </a:cubicBezTo>
                <a:close/>
                <a:moveTo>
                  <a:pt x="17" y="119"/>
                </a:moveTo>
                <a:cubicBezTo>
                  <a:pt x="14" y="119"/>
                  <a:pt x="11" y="121"/>
                  <a:pt x="11" y="124"/>
                </a:cubicBezTo>
                <a:cubicBezTo>
                  <a:pt x="11" y="128"/>
                  <a:pt x="14" y="130"/>
                  <a:pt x="17" y="130"/>
                </a:cubicBezTo>
                <a:cubicBezTo>
                  <a:pt x="21" y="130"/>
                  <a:pt x="23" y="128"/>
                  <a:pt x="23" y="124"/>
                </a:cubicBezTo>
                <a:cubicBezTo>
                  <a:pt x="23" y="121"/>
                  <a:pt x="21" y="119"/>
                  <a:pt x="17" y="119"/>
                </a:cubicBezTo>
                <a:close/>
                <a:moveTo>
                  <a:pt x="118" y="59"/>
                </a:moveTo>
                <a:cubicBezTo>
                  <a:pt x="85" y="59"/>
                  <a:pt x="85" y="59"/>
                  <a:pt x="85" y="59"/>
                </a:cubicBezTo>
                <a:cubicBezTo>
                  <a:pt x="85" y="49"/>
                  <a:pt x="94" y="41"/>
                  <a:pt x="94" y="30"/>
                </a:cubicBezTo>
                <a:cubicBezTo>
                  <a:pt x="94" y="19"/>
                  <a:pt x="92" y="12"/>
                  <a:pt x="80" y="12"/>
                </a:cubicBezTo>
                <a:cubicBezTo>
                  <a:pt x="74" y="18"/>
                  <a:pt x="77" y="32"/>
                  <a:pt x="68" y="42"/>
                </a:cubicBezTo>
                <a:cubicBezTo>
                  <a:pt x="65" y="44"/>
                  <a:pt x="63" y="47"/>
                  <a:pt x="61" y="50"/>
                </a:cubicBezTo>
                <a:cubicBezTo>
                  <a:pt x="56" y="55"/>
                  <a:pt x="45" y="71"/>
                  <a:pt x="38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35" y="130"/>
                  <a:pt x="35" y="130"/>
                  <a:pt x="35" y="130"/>
                </a:cubicBezTo>
                <a:cubicBezTo>
                  <a:pt x="38" y="130"/>
                  <a:pt x="38" y="130"/>
                  <a:pt x="38" y="130"/>
                </a:cubicBezTo>
                <a:cubicBezTo>
                  <a:pt x="43" y="130"/>
                  <a:pt x="52" y="134"/>
                  <a:pt x="57" y="135"/>
                </a:cubicBezTo>
                <a:cubicBezTo>
                  <a:pt x="67" y="139"/>
                  <a:pt x="77" y="142"/>
                  <a:pt x="88" y="142"/>
                </a:cubicBezTo>
                <a:cubicBezTo>
                  <a:pt x="100" y="142"/>
                  <a:pt x="100" y="142"/>
                  <a:pt x="100" y="142"/>
                </a:cubicBezTo>
                <a:cubicBezTo>
                  <a:pt x="110" y="142"/>
                  <a:pt x="117" y="138"/>
                  <a:pt x="117" y="127"/>
                </a:cubicBezTo>
                <a:cubicBezTo>
                  <a:pt x="117" y="125"/>
                  <a:pt x="117" y="123"/>
                  <a:pt x="117" y="122"/>
                </a:cubicBezTo>
                <a:cubicBezTo>
                  <a:pt x="121" y="120"/>
                  <a:pt x="123" y="114"/>
                  <a:pt x="123" y="110"/>
                </a:cubicBezTo>
                <a:cubicBezTo>
                  <a:pt x="123" y="108"/>
                  <a:pt x="122" y="106"/>
                  <a:pt x="121" y="104"/>
                </a:cubicBezTo>
                <a:cubicBezTo>
                  <a:pt x="124" y="101"/>
                  <a:pt x="126" y="97"/>
                  <a:pt x="126" y="93"/>
                </a:cubicBezTo>
                <a:cubicBezTo>
                  <a:pt x="126" y="90"/>
                  <a:pt x="125" y="85"/>
                  <a:pt x="123" y="83"/>
                </a:cubicBezTo>
                <a:cubicBezTo>
                  <a:pt x="127" y="83"/>
                  <a:pt x="130" y="75"/>
                  <a:pt x="130" y="71"/>
                </a:cubicBezTo>
                <a:cubicBezTo>
                  <a:pt x="130" y="65"/>
                  <a:pt x="124" y="59"/>
                  <a:pt x="118" y="59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6089" name="pole tekstowe 42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" name="Picture 2" descr="C:\Users\lstacherczak\Desktop\Częstochowa_Stradom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729706" y="2589250"/>
            <a:ext cx="7904814" cy="8300053"/>
          </a:xfrm>
          <a:prstGeom prst="roundRect">
            <a:avLst>
              <a:gd name="adj" fmla="val 8594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SPECJALNE</a:t>
            </a: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STREFY  EKONOMICZNE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700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GOSPODARKA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2913" y="3454400"/>
            <a:ext cx="7805737" cy="76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cxnSp>
        <p:nvCxnSpPr>
          <p:cNvPr id="17" name="Straight Connector 30"/>
          <p:cNvCxnSpPr/>
          <p:nvPr/>
        </p:nvCxnSpPr>
        <p:spPr>
          <a:xfrm>
            <a:off x="4216400" y="4619625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/>
          <p:cNvSpPr txBox="1"/>
          <p:nvPr/>
        </p:nvSpPr>
        <p:spPr>
          <a:xfrm>
            <a:off x="3316288" y="4835525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69" name="Rectangle 4"/>
          <p:cNvSpPr>
            <a:spLocks noChangeArrowheads="1"/>
          </p:cNvSpPr>
          <p:nvPr/>
        </p:nvSpPr>
        <p:spPr bwMode="auto">
          <a:xfrm>
            <a:off x="4570413" y="4556125"/>
            <a:ext cx="645001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</a:rPr>
              <a:t>12 NOWYCH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DUŻYCH PRZEDSIĘBIORCÓW</a:t>
            </a:r>
            <a:endParaRPr lang="pl-PL" sz="40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4" name="Straight Connector 30"/>
          <p:cNvCxnSpPr/>
          <p:nvPr/>
        </p:nvCxnSpPr>
        <p:spPr>
          <a:xfrm>
            <a:off x="4221163" y="643890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1"/>
          <p:cNvSpPr txBox="1"/>
          <p:nvPr/>
        </p:nvSpPr>
        <p:spPr>
          <a:xfrm>
            <a:off x="3321050" y="665480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72" name="Rectangle 4"/>
          <p:cNvSpPr>
            <a:spLocks noChangeArrowheads="1"/>
          </p:cNvSpPr>
          <p:nvPr/>
        </p:nvSpPr>
        <p:spPr bwMode="auto">
          <a:xfrm>
            <a:off x="4608513" y="6367463"/>
            <a:ext cx="69167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</a:rPr>
              <a:t>117 mln zł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NAKŁADÓW INWESTYCYJNYCH</a:t>
            </a:r>
          </a:p>
        </p:txBody>
      </p:sp>
      <p:cxnSp>
        <p:nvCxnSpPr>
          <p:cNvPr id="27" name="Straight Connector 30"/>
          <p:cNvCxnSpPr/>
          <p:nvPr/>
        </p:nvCxnSpPr>
        <p:spPr>
          <a:xfrm>
            <a:off x="4221163" y="8234363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/>
          <p:nvPr/>
        </p:nvSpPr>
        <p:spPr>
          <a:xfrm>
            <a:off x="3321050" y="8450263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75" name="Rectangle 4"/>
          <p:cNvSpPr>
            <a:spLocks noChangeArrowheads="1"/>
          </p:cNvSpPr>
          <p:nvPr/>
        </p:nvSpPr>
        <p:spPr bwMode="auto">
          <a:xfrm>
            <a:off x="4473575" y="8174038"/>
            <a:ext cx="68580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  <a:ea typeface="Open Sans"/>
                <a:cs typeface="Open Sans"/>
              </a:rPr>
              <a:t>617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  <a:ea typeface="Open Sans"/>
                <a:cs typeface="Open Sans"/>
              </a:rPr>
              <a:t>NOWYCH  MIEJSC PRACY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3814425" y="8418513"/>
            <a:ext cx="9372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r"/>
            <a:r>
              <a:rPr lang="pl-PL" altLang="ko-KR" sz="8500" b="1">
                <a:solidFill>
                  <a:srgbClr val="6C2E12"/>
                </a:solidFill>
              </a:rPr>
              <a:t>INWESTYCJE</a:t>
            </a:r>
          </a:p>
          <a:p>
            <a:pPr algn="r"/>
            <a:r>
              <a:rPr lang="pl-PL" altLang="ko-KR" sz="8500" b="1">
                <a:solidFill>
                  <a:srgbClr val="6C2E12"/>
                </a:solidFill>
              </a:rPr>
              <a:t>ZREALIZOWANE</a:t>
            </a:r>
            <a:endParaRPr lang="en-US" altLang="ko-KR" sz="8500" b="1">
              <a:solidFill>
                <a:srgbClr val="6C2E12"/>
              </a:solidFill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082463" y="1155700"/>
            <a:ext cx="90138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8136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12720638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138" name="Grupa 16"/>
          <p:cNvGrpSpPr>
            <a:grpSpLocks/>
          </p:cNvGrpSpPr>
          <p:nvPr/>
        </p:nvGrpSpPr>
        <p:grpSpPr bwMode="auto">
          <a:xfrm>
            <a:off x="10123488" y="2935288"/>
            <a:ext cx="4429125" cy="1771650"/>
            <a:chOff x="-3604978" y="176149"/>
            <a:chExt cx="4430090" cy="1772036"/>
          </a:xfrm>
        </p:grpSpPr>
        <p:sp>
          <p:nvSpPr>
            <p:cNvPr id="19" name="Pagon 18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agon 4"/>
            <p:cNvSpPr/>
            <p:nvPr/>
          </p:nvSpPr>
          <p:spPr>
            <a:xfrm>
              <a:off x="-2718960" y="176149"/>
              <a:ext cx="2658054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2013</a:t>
              </a:r>
              <a:endParaRPr lang="en-US" sz="4400" dirty="0"/>
            </a:p>
          </p:txBody>
        </p:sp>
      </p:grpSp>
      <p:sp>
        <p:nvSpPr>
          <p:cNvPr id="45067" name="Prostokąt 23"/>
          <p:cNvSpPr>
            <a:spLocks noChangeArrowheads="1"/>
          </p:cNvSpPr>
          <p:nvPr/>
        </p:nvSpPr>
        <p:spPr bwMode="auto">
          <a:xfrm>
            <a:off x="10188575" y="5376863"/>
            <a:ext cx="4244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Kanał sanitarny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</a:t>
            </a:r>
            <a:r>
              <a:rPr lang="pl-PL" sz="2400" dirty="0" err="1">
                <a:latin typeface="+mn-lt"/>
              </a:rPr>
              <a:t>Wirażowa</a:t>
            </a: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72 tys. zł</a:t>
            </a:r>
          </a:p>
        </p:txBody>
      </p:sp>
      <p:sp>
        <p:nvSpPr>
          <p:cNvPr id="45068" name="Prostokąt 31"/>
          <p:cNvSpPr>
            <a:spLocks noChangeArrowheads="1"/>
          </p:cNvSpPr>
          <p:nvPr/>
        </p:nvSpPr>
        <p:spPr bwMode="auto">
          <a:xfrm>
            <a:off x="14547850" y="5343525"/>
            <a:ext cx="4244975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Zagospodarowanie terenu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przy Zespole Szkół nr 2 (BO)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</a:t>
            </a:r>
            <a:r>
              <a:rPr lang="pl-PL" sz="2400" dirty="0" err="1">
                <a:latin typeface="+mn-lt"/>
              </a:rPr>
              <a:t>Wirażowa</a:t>
            </a:r>
            <a:r>
              <a:rPr lang="pl-PL" sz="2400" dirty="0">
                <a:latin typeface="+mn-lt"/>
              </a:rPr>
              <a:t> 8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106,3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Kanał sanitarny </a:t>
            </a:r>
            <a:r>
              <a:rPr lang="pl-PL" sz="2400" dirty="0">
                <a:latin typeface="+mn-lt"/>
              </a:rPr>
              <a:t>(LIM)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Kusocińskiego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28,8 tys. zł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(inicjator - </a:t>
            </a:r>
            <a:r>
              <a:rPr lang="pl-PL" sz="2400" b="1" dirty="0">
                <a:latin typeface="+mn-lt"/>
              </a:rPr>
              <a:t>6 tys. zł</a:t>
            </a:r>
            <a:r>
              <a:rPr lang="pl-PL" sz="2400" dirty="0">
                <a:latin typeface="+mn-lt"/>
              </a:rPr>
              <a:t>)</a:t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Kanał sanitarny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Kusocińskiego - fragment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35,7 tys. zł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(inicjator - </a:t>
            </a:r>
            <a:r>
              <a:rPr lang="pl-PL" sz="2400" b="1" dirty="0">
                <a:latin typeface="+mn-lt"/>
              </a:rPr>
              <a:t>5,9 tys. zł</a:t>
            </a:r>
            <a:r>
              <a:rPr lang="pl-PL" sz="2400" dirty="0">
                <a:latin typeface="+mn-lt"/>
              </a:rPr>
              <a:t>)</a:t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Kanał sanitarny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 ul. Bakaliowa – fragment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27,7 tys. zł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(inicjator - </a:t>
            </a:r>
            <a:r>
              <a:rPr lang="pl-PL" sz="2400" b="1" dirty="0">
                <a:latin typeface="+mn-lt"/>
              </a:rPr>
              <a:t>9,1 tys. zł</a:t>
            </a:r>
            <a:r>
              <a:rPr lang="pl-PL" sz="2400" dirty="0">
                <a:latin typeface="+mn-lt"/>
              </a:rPr>
              <a:t>)</a:t>
            </a:r>
          </a:p>
        </p:txBody>
      </p:sp>
      <p:grpSp>
        <p:nvGrpSpPr>
          <p:cNvPr id="48141" name="Grupa 27"/>
          <p:cNvGrpSpPr>
            <a:grpSpLocks/>
          </p:cNvGrpSpPr>
          <p:nvPr/>
        </p:nvGrpSpPr>
        <p:grpSpPr bwMode="auto">
          <a:xfrm>
            <a:off x="14612938" y="2935288"/>
            <a:ext cx="4430712" cy="1771650"/>
            <a:chOff x="-3604978" y="176149"/>
            <a:chExt cx="4430090" cy="1772036"/>
          </a:xfrm>
        </p:grpSpPr>
        <p:sp>
          <p:nvSpPr>
            <p:cNvPr id="34" name="Pagon 33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2016</a:t>
              </a:r>
              <a:endParaRPr lang="en-US" sz="4400" dirty="0"/>
            </a:p>
          </p:txBody>
        </p:sp>
      </p:grpSp>
      <p:sp>
        <p:nvSpPr>
          <p:cNvPr id="31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9160" name="pole tekstowe 9"/>
          <p:cNvSpPr txBox="1">
            <a:spLocks noChangeArrowheads="1"/>
          </p:cNvSpPr>
          <p:nvPr/>
        </p:nvSpPr>
        <p:spPr bwMode="auto">
          <a:xfrm>
            <a:off x="5976938" y="4359275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9161" name="Prostokąt 25"/>
          <p:cNvSpPr>
            <a:spLocks noChangeArrowheads="1"/>
          </p:cNvSpPr>
          <p:nvPr/>
        </p:nvSpPr>
        <p:spPr bwMode="auto">
          <a:xfrm>
            <a:off x="13487400" y="2747963"/>
            <a:ext cx="9469438" cy="948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latin typeface="Calibri" pitchFamily="34" charset="0"/>
              </a:rPr>
              <a:t>budowa placu zabaw wraz z siłownią</a:t>
            </a:r>
          </a:p>
          <a:p>
            <a:pPr algn="ctr"/>
            <a:r>
              <a:rPr lang="pl-PL" sz="2800">
                <a:latin typeface="Calibri" pitchFamily="34" charset="0"/>
              </a:rPr>
              <a:t>przy ul. Załogi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100 tys.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budowa placu zabaw wraz z siłownią</a:t>
            </a:r>
          </a:p>
          <a:p>
            <a:pPr algn="ctr"/>
            <a:r>
              <a:rPr lang="pl-PL" sz="2800">
                <a:latin typeface="Calibri" pitchFamily="34" charset="0"/>
              </a:rPr>
              <a:t>przy Zespole Szkół nr 2</a:t>
            </a:r>
          </a:p>
          <a:p>
            <a:pPr algn="ctr"/>
            <a:r>
              <a:rPr lang="pl-PL" sz="2800">
                <a:latin typeface="Calibri" pitchFamily="34" charset="0"/>
              </a:rPr>
              <a:t>ul. Wirażowa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100 tys.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budowa placu zabaw wraz z siłownią</a:t>
            </a:r>
          </a:p>
          <a:p>
            <a:pPr algn="ctr"/>
            <a:r>
              <a:rPr lang="pl-PL" sz="2800">
                <a:latin typeface="Calibri" pitchFamily="34" charset="0"/>
              </a:rPr>
              <a:t>przy ul. Wypalanki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100 tys. zł</a:t>
            </a:r>
          </a:p>
          <a:p>
            <a:pPr algn="ctr"/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Arial Black" pitchFamily="34" charset="0"/>
              </a:rPr>
              <a:t>Lokalne inicjatywy mieszkaniowe</a:t>
            </a:r>
            <a:endParaRPr lang="pl-PL" sz="2800">
              <a:latin typeface="Arial Black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budowa kanału sanitarnego</a:t>
            </a:r>
          </a:p>
          <a:p>
            <a:pPr algn="ctr"/>
            <a:r>
              <a:rPr lang="pl-PL" sz="2800">
                <a:latin typeface="Calibri" pitchFamily="34" charset="0"/>
              </a:rPr>
              <a:t> ulica boczna od ul. Wypalanki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65,6 tys.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Arial Black" pitchFamily="34" charset="0"/>
              </a:rPr>
              <a:t>Remonty</a:t>
            </a:r>
            <a:endParaRPr lang="pl-PL" sz="2800">
              <a:latin typeface="Arial Black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remont dachu</a:t>
            </a:r>
          </a:p>
          <a:p>
            <a:pPr algn="ctr"/>
            <a:r>
              <a:rPr lang="pl-PL" sz="2800">
                <a:latin typeface="Calibri" pitchFamily="34" charset="0"/>
              </a:rPr>
              <a:t>Zespół Szkół nr 2, ul. Wirażowa 8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koszt 90 tys. zł</a:t>
            </a:r>
          </a:p>
        </p:txBody>
      </p:sp>
      <p:grpSp>
        <p:nvGrpSpPr>
          <p:cNvPr id="49162" name="Grupa 16"/>
          <p:cNvGrpSpPr>
            <a:grpSpLocks/>
          </p:cNvGrpSpPr>
          <p:nvPr/>
        </p:nvGrpSpPr>
        <p:grpSpPr bwMode="auto">
          <a:xfrm>
            <a:off x="5322888" y="4175125"/>
            <a:ext cx="7559675" cy="2682875"/>
            <a:chOff x="-3604978" y="176149"/>
            <a:chExt cx="4430090" cy="1772036"/>
          </a:xfrm>
        </p:grpSpPr>
        <p:sp>
          <p:nvSpPr>
            <p:cNvPr id="29" name="Pagon 28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agon 4"/>
            <p:cNvSpPr/>
            <p:nvPr/>
          </p:nvSpPr>
          <p:spPr>
            <a:xfrm>
              <a:off x="-3040286" y="176149"/>
              <a:ext cx="3367687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Inwestycje planowane w roku 2017</a:t>
              </a:r>
            </a:p>
          </p:txBody>
        </p:sp>
      </p:grpSp>
      <p:sp>
        <p:nvSpPr>
          <p:cNvPr id="17" name="TextBox 18"/>
          <p:cNvSpPr txBox="1"/>
          <p:nvPr/>
        </p:nvSpPr>
        <p:spPr>
          <a:xfrm>
            <a:off x="12720638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82075" y="12793663"/>
            <a:ext cx="334803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452350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592050" y="12793663"/>
            <a:ext cx="150018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9879013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0185" name="Grupa 18"/>
          <p:cNvGrpSpPr>
            <a:grpSpLocks/>
          </p:cNvGrpSpPr>
          <p:nvPr/>
        </p:nvGrpSpPr>
        <p:grpSpPr bwMode="auto">
          <a:xfrm>
            <a:off x="4899025" y="3016250"/>
            <a:ext cx="4429125" cy="1771650"/>
            <a:chOff x="-3604978" y="176149"/>
            <a:chExt cx="4430090" cy="1772036"/>
          </a:xfrm>
        </p:grpSpPr>
        <p:sp>
          <p:nvSpPr>
            <p:cNvPr id="22" name="Pagon 21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agon 4"/>
            <p:cNvSpPr/>
            <p:nvPr/>
          </p:nvSpPr>
          <p:spPr>
            <a:xfrm>
              <a:off x="-2718960" y="176149"/>
              <a:ext cx="2658054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2013</a:t>
              </a:r>
              <a:endParaRPr lang="en-US" sz="4400" dirty="0"/>
            </a:p>
          </p:txBody>
        </p:sp>
      </p:grpSp>
      <p:sp>
        <p:nvSpPr>
          <p:cNvPr id="47115" name="Prostokąt 24"/>
          <p:cNvSpPr>
            <a:spLocks noChangeArrowheads="1"/>
          </p:cNvSpPr>
          <p:nvPr/>
        </p:nvSpPr>
        <p:spPr bwMode="auto">
          <a:xfrm>
            <a:off x="4964113" y="5457825"/>
            <a:ext cx="4244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Budowa oświetlenia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Weyssenhoff i ul. Śnieżna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69 tys. zł</a:t>
            </a:r>
          </a:p>
        </p:txBody>
      </p:sp>
      <p:sp>
        <p:nvSpPr>
          <p:cNvPr id="26" name="Prostokąt 42"/>
          <p:cNvSpPr>
            <a:spLocks noChangeArrowheads="1"/>
          </p:cNvSpPr>
          <p:nvPr/>
        </p:nvSpPr>
        <p:spPr bwMode="auto">
          <a:xfrm>
            <a:off x="9045575" y="5408613"/>
            <a:ext cx="42449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Przebudowa mostu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przez rzekę Konopkę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 ul. Żyzna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384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Budowa oświetlenia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Korkowa - odcinek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110 tys. zł</a:t>
            </a:r>
          </a:p>
        </p:txBody>
      </p:sp>
      <p:grpSp>
        <p:nvGrpSpPr>
          <p:cNvPr id="50188" name="Grupa 43"/>
          <p:cNvGrpSpPr>
            <a:grpSpLocks/>
          </p:cNvGrpSpPr>
          <p:nvPr/>
        </p:nvGrpSpPr>
        <p:grpSpPr bwMode="auto">
          <a:xfrm>
            <a:off x="9224963" y="3016250"/>
            <a:ext cx="4430712" cy="1771650"/>
            <a:chOff x="-3604978" y="176149"/>
            <a:chExt cx="4430090" cy="1772036"/>
          </a:xfrm>
        </p:grpSpPr>
        <p:sp>
          <p:nvSpPr>
            <p:cNvPr id="28" name="Pagon 27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2014</a:t>
              </a:r>
              <a:endParaRPr lang="en-US" sz="4400" dirty="0"/>
            </a:p>
          </p:txBody>
        </p:sp>
      </p:grpSp>
      <p:sp>
        <p:nvSpPr>
          <p:cNvPr id="50189" name="Prostokąt 42"/>
          <p:cNvSpPr>
            <a:spLocks noChangeArrowheads="1"/>
          </p:cNvSpPr>
          <p:nvPr/>
        </p:nvSpPr>
        <p:spPr bwMode="auto">
          <a:xfrm>
            <a:off x="13503275" y="5408613"/>
            <a:ext cx="42449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Calibri" pitchFamily="34" charset="0"/>
              </a:rPr>
              <a:t>Budowa ul. Warzywnej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647,9 tys. zł</a:t>
            </a:r>
          </a:p>
          <a:p>
            <a:pPr algn="ctr"/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Budowa oświetlenia</a:t>
            </a:r>
          </a:p>
          <a:p>
            <a:pPr algn="ctr"/>
            <a:r>
              <a:rPr lang="pl-PL" sz="2400">
                <a:latin typeface="Calibri" pitchFamily="34" charset="0"/>
              </a:rPr>
              <a:t>ul. Tajnej Organizacji Nauczycielskiej (TON)</a:t>
            </a:r>
          </a:p>
          <a:p>
            <a:pPr algn="ctr"/>
            <a:r>
              <a:rPr lang="pl-PL" sz="2400">
                <a:latin typeface="Calibri" pitchFamily="34" charset="0"/>
              </a:rPr>
              <a:t>odcinki ul. Szkolnej i ul. Różanej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59,6 tys. zł</a:t>
            </a:r>
          </a:p>
          <a:p>
            <a:pPr algn="ctr"/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Budowa oświetlenia</a:t>
            </a:r>
          </a:p>
          <a:p>
            <a:pPr algn="ctr"/>
            <a:r>
              <a:rPr lang="pl-PL" sz="2400">
                <a:latin typeface="Calibri" pitchFamily="34" charset="0"/>
              </a:rPr>
              <a:t>ul. Brzezińska- odcinek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43,9 tys. zł</a:t>
            </a:r>
          </a:p>
          <a:p>
            <a:pPr algn="ctr"/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Budowa oświetlenia</a:t>
            </a:r>
          </a:p>
          <a:p>
            <a:pPr algn="ctr"/>
            <a:r>
              <a:rPr lang="pl-PL" sz="2400">
                <a:latin typeface="Calibri" pitchFamily="34" charset="0"/>
              </a:rPr>
              <a:t>ul. Piękna</a:t>
            </a:r>
          </a:p>
          <a:p>
            <a:pPr algn="ctr"/>
            <a:r>
              <a:rPr lang="pl-PL" sz="2400">
                <a:latin typeface="Calibri" pitchFamily="34" charset="0"/>
              </a:rPr>
              <a:t>odcinek ul. Wczasowej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107,3 tys. zł</a:t>
            </a:r>
          </a:p>
        </p:txBody>
      </p:sp>
      <p:grpSp>
        <p:nvGrpSpPr>
          <p:cNvPr id="50190" name="Grupa 43"/>
          <p:cNvGrpSpPr>
            <a:grpSpLocks/>
          </p:cNvGrpSpPr>
          <p:nvPr/>
        </p:nvGrpSpPr>
        <p:grpSpPr bwMode="auto">
          <a:xfrm>
            <a:off x="16002000" y="3016250"/>
            <a:ext cx="4430713" cy="1771650"/>
            <a:chOff x="-3604978" y="176149"/>
            <a:chExt cx="4430090" cy="1772036"/>
          </a:xfrm>
        </p:grpSpPr>
        <p:sp>
          <p:nvSpPr>
            <p:cNvPr id="35" name="Pagon 34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agon 4"/>
            <p:cNvSpPr/>
            <p:nvPr/>
          </p:nvSpPr>
          <p:spPr>
            <a:xfrm>
              <a:off x="-2719278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2015</a:t>
              </a:r>
              <a:endParaRPr lang="en-US" sz="4400" dirty="0"/>
            </a:p>
          </p:txBody>
        </p:sp>
      </p:grpSp>
      <p:sp>
        <p:nvSpPr>
          <p:cNvPr id="32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Prostokąt 42"/>
          <p:cNvSpPr>
            <a:spLocks noChangeArrowheads="1"/>
          </p:cNvSpPr>
          <p:nvPr/>
        </p:nvSpPr>
        <p:spPr bwMode="auto">
          <a:xfrm>
            <a:off x="18173700" y="5408613"/>
            <a:ext cx="42449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Remont chodnika i podjazdów </a:t>
            </a:r>
            <a:r>
              <a:rPr lang="pl-PL" sz="2400" dirty="0">
                <a:latin typeface="+mn-lt"/>
              </a:rPr>
              <a:t>dla OSP Błeszno  (BO)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21 tys. zł</a:t>
            </a:r>
          </a:p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Remont nawierzchni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Długa (BO)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109,7 tys. zł</a:t>
            </a:r>
          </a:p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Przebudowa ul. Poselskiej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125,7 tys. zł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82075" y="12793663"/>
            <a:ext cx="334803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452350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592050" y="12793663"/>
            <a:ext cx="150018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9879013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209" name="Grupa 18"/>
          <p:cNvGrpSpPr>
            <a:grpSpLocks/>
          </p:cNvGrpSpPr>
          <p:nvPr/>
        </p:nvGrpSpPr>
        <p:grpSpPr bwMode="auto">
          <a:xfrm>
            <a:off x="6923088" y="3278188"/>
            <a:ext cx="4429125" cy="1771650"/>
            <a:chOff x="-3604978" y="176149"/>
            <a:chExt cx="4430090" cy="1772036"/>
          </a:xfrm>
        </p:grpSpPr>
        <p:sp>
          <p:nvSpPr>
            <p:cNvPr id="22" name="Pagon 21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agon 4"/>
            <p:cNvSpPr/>
            <p:nvPr/>
          </p:nvSpPr>
          <p:spPr>
            <a:xfrm>
              <a:off x="-2718960" y="176149"/>
              <a:ext cx="2658054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2016</a:t>
              </a:r>
              <a:endParaRPr lang="en-US" sz="4400" dirty="0"/>
            </a:p>
          </p:txBody>
        </p:sp>
      </p:grpSp>
      <p:sp>
        <p:nvSpPr>
          <p:cNvPr id="47115" name="Prostokąt 24"/>
          <p:cNvSpPr>
            <a:spLocks noChangeArrowheads="1"/>
          </p:cNvSpPr>
          <p:nvPr/>
        </p:nvSpPr>
        <p:spPr bwMode="auto">
          <a:xfrm>
            <a:off x="6759575" y="5491163"/>
            <a:ext cx="42449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Rozbudowa ul. Załogi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5 mln zł</a:t>
            </a:r>
          </a:p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Budowa oświetlenia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Poselska - odcinek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330,6 tys. zł</a:t>
            </a:r>
          </a:p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Remont chodnika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Bugajska (BO)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32 tys. zł</a:t>
            </a:r>
          </a:p>
        </p:txBody>
      </p:sp>
      <p:sp>
        <p:nvSpPr>
          <p:cNvPr id="51211" name="Prostokąt 42"/>
          <p:cNvSpPr>
            <a:spLocks noChangeArrowheads="1"/>
          </p:cNvSpPr>
          <p:nvPr/>
        </p:nvSpPr>
        <p:spPr bwMode="auto">
          <a:xfrm>
            <a:off x="12720638" y="5603875"/>
            <a:ext cx="78374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Calibri" pitchFamily="34" charset="0"/>
              </a:rPr>
              <a:t>Droga w ul. Różanej</a:t>
            </a:r>
          </a:p>
          <a:p>
            <a:pPr algn="ctr"/>
            <a:r>
              <a:rPr lang="pl-PL" sz="2400">
                <a:latin typeface="Calibri" pitchFamily="34" charset="0"/>
              </a:rPr>
              <a:t>(od ul. Bohaterów Katynia do ul. Wrzosowej) </a:t>
            </a:r>
          </a:p>
          <a:p>
            <a:pPr algn="ctr"/>
            <a:r>
              <a:rPr lang="pl-PL" sz="2400" i="1">
                <a:latin typeface="Calibri" pitchFamily="34" charset="0"/>
              </a:rPr>
              <a:t>dokumentacja</a:t>
            </a:r>
            <a:r>
              <a:rPr lang="pl-PL" sz="2400">
                <a:latin typeface="Calibri" pitchFamily="34" charset="0"/>
              </a:rPr>
              <a:t> (BO)</a:t>
            </a:r>
          </a:p>
          <a:p>
            <a:pPr algn="ctr"/>
            <a:r>
              <a:rPr lang="pl-PL" sz="2400">
                <a:latin typeface="Calibri" pitchFamily="34" charset="0"/>
              </a:rPr>
              <a:t>Przewidywany termin realizacji dokumentacji – III kw. 2017 r.</a:t>
            </a:r>
          </a:p>
        </p:txBody>
      </p:sp>
      <p:grpSp>
        <p:nvGrpSpPr>
          <p:cNvPr id="51212" name="Grupa 43"/>
          <p:cNvGrpSpPr>
            <a:grpSpLocks/>
          </p:cNvGrpSpPr>
          <p:nvPr/>
        </p:nvGrpSpPr>
        <p:grpSpPr bwMode="auto">
          <a:xfrm>
            <a:off x="14516100" y="3278188"/>
            <a:ext cx="4430713" cy="1771650"/>
            <a:chOff x="-3604978" y="176149"/>
            <a:chExt cx="4430090" cy="1772036"/>
          </a:xfrm>
        </p:grpSpPr>
        <p:sp>
          <p:nvSpPr>
            <p:cNvPr id="28" name="Pagon 27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agon 4"/>
            <p:cNvSpPr/>
            <p:nvPr/>
          </p:nvSpPr>
          <p:spPr>
            <a:xfrm>
              <a:off x="-2719278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2017</a:t>
              </a:r>
              <a:endParaRPr lang="en-US" sz="4400" dirty="0"/>
            </a:p>
          </p:txBody>
        </p:sp>
      </p:grpSp>
      <p:sp>
        <p:nvSpPr>
          <p:cNvPr id="32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214" name="Prostokąt 16"/>
          <p:cNvSpPr>
            <a:spLocks noChangeArrowheads="1"/>
          </p:cNvSpPr>
          <p:nvPr/>
        </p:nvSpPr>
        <p:spPr bwMode="auto">
          <a:xfrm>
            <a:off x="5768975" y="10699750"/>
            <a:ext cx="146097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>
                <a:latin typeface="Calibri" pitchFamily="34" charset="0"/>
              </a:rPr>
              <a:t>W ramach bieżącego utrzymania dróg MZDiT w ciągu całego roku wykonuje </a:t>
            </a:r>
            <a:br>
              <a:rPr lang="pl-PL" sz="2800">
                <a:latin typeface="Calibri" pitchFamily="34" charset="0"/>
              </a:rPr>
            </a:br>
            <a:r>
              <a:rPr lang="pl-PL" sz="2800">
                <a:latin typeface="Calibri" pitchFamily="34" charset="0"/>
              </a:rPr>
              <a:t>w miarę potrzeb: naprawy jezdni bitumicznych oraz chodników, równanie dróg gruntowych, konserwację kanalizacji deszczowej, utrzymanie oznakowania pionowego i poziomego oraz urządzeń bezpieczeństwa ruchu.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20121563" y="4719638"/>
            <a:ext cx="3035300" cy="4054475"/>
            <a:chOff x="5053014" y="2036764"/>
            <a:chExt cx="2089150" cy="2790826"/>
          </a:xfrm>
        </p:grpSpPr>
        <p:sp>
          <p:nvSpPr>
            <p:cNvPr id="52265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6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7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8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9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0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1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2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3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4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07"/>
          <p:cNvGrpSpPr>
            <a:grpSpLocks/>
          </p:cNvGrpSpPr>
          <p:nvPr/>
        </p:nvGrpSpPr>
        <p:grpSpPr bwMode="auto">
          <a:xfrm rot="3235594">
            <a:off x="22335332" y="6817519"/>
            <a:ext cx="1671637" cy="1781175"/>
            <a:chOff x="7843313" y="3770287"/>
            <a:chExt cx="1949450" cy="2076449"/>
          </a:xfrm>
        </p:grpSpPr>
        <p:sp>
          <p:nvSpPr>
            <p:cNvPr id="52253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4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5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6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7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8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9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0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1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2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3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4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 rot="18364406" flipH="1">
            <a:off x="19330988" y="6816725"/>
            <a:ext cx="1671637" cy="1782763"/>
            <a:chOff x="7843313" y="3770287"/>
            <a:chExt cx="1949450" cy="2076449"/>
          </a:xfrm>
        </p:grpSpPr>
        <p:sp>
          <p:nvSpPr>
            <p:cNvPr id="52241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2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3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4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5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6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7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8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9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0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1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2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2236" name="Prostokąt 54"/>
          <p:cNvSpPr>
            <a:spLocks noChangeArrowheads="1"/>
          </p:cNvSpPr>
          <p:nvPr/>
        </p:nvSpPr>
        <p:spPr bwMode="auto">
          <a:xfrm>
            <a:off x="6454775" y="2355850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BUDŻET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522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2950" y="5094288"/>
            <a:ext cx="11636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8" name="Prostokąt 56"/>
          <p:cNvSpPr>
            <a:spLocks noChangeArrowheads="1"/>
          </p:cNvSpPr>
          <p:nvPr/>
        </p:nvSpPr>
        <p:spPr bwMode="auto">
          <a:xfrm>
            <a:off x="5165725" y="3130550"/>
            <a:ext cx="14070013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latin typeface="Calibri" pitchFamily="34" charset="0"/>
              </a:rPr>
              <a:t>W tegorocznej III edycji BO, w głosowaniu wzięło udział ponad </a:t>
            </a:r>
            <a:r>
              <a:rPr lang="pl-PL" sz="3200" b="1">
                <a:solidFill>
                  <a:srgbClr val="C55A11"/>
                </a:solidFill>
                <a:latin typeface="Arial Black" pitchFamily="34" charset="0"/>
              </a:rPr>
              <a:t>22 000 osób</a:t>
            </a:r>
            <a:r>
              <a:rPr lang="pl-PL" sz="3200">
                <a:latin typeface="Calibri" pitchFamily="34" charset="0"/>
              </a:rPr>
              <a:t>, które oddały </a:t>
            </a:r>
            <a:r>
              <a:rPr lang="pl-PL" sz="3200" b="1">
                <a:solidFill>
                  <a:srgbClr val="2E75B6"/>
                </a:solidFill>
                <a:latin typeface="Arial Black" pitchFamily="34" charset="0"/>
              </a:rPr>
              <a:t>20 866 głosów ważnych</a:t>
            </a:r>
            <a:r>
              <a:rPr lang="pl-PL" sz="3200">
                <a:latin typeface="Calibri" pitchFamily="34" charset="0"/>
              </a:rPr>
              <a:t>.</a:t>
            </a:r>
          </a:p>
          <a:p>
            <a:pPr algn="ctr"/>
            <a:r>
              <a:rPr lang="pl-PL" sz="3200">
                <a:latin typeface="Calibri" pitchFamily="34" charset="0"/>
              </a:rPr>
              <a:t>Frekwencja w mieście wyniosła </a:t>
            </a:r>
            <a:r>
              <a:rPr lang="pl-PL" sz="3200">
                <a:solidFill>
                  <a:srgbClr val="7030A0"/>
                </a:solidFill>
                <a:latin typeface="Arial Black" pitchFamily="34" charset="0"/>
              </a:rPr>
              <a:t>9,52%.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W tym roku wybieraliśmy spośród </a:t>
            </a:r>
            <a:r>
              <a:rPr lang="pl-PL" sz="3200">
                <a:solidFill>
                  <a:srgbClr val="C00000"/>
                </a:solidFill>
                <a:latin typeface="Arial Black" pitchFamily="34" charset="0"/>
              </a:rPr>
              <a:t>374</a:t>
            </a:r>
            <a:r>
              <a:rPr lang="pl-PL" sz="3200">
                <a:latin typeface="Calibri" pitchFamily="34" charset="0"/>
              </a:rPr>
              <a:t> propozycji zadań: </a:t>
            </a:r>
          </a:p>
          <a:p>
            <a:pPr algn="ctr"/>
            <a:r>
              <a:rPr lang="pl-PL" sz="3200">
                <a:solidFill>
                  <a:srgbClr val="00B050"/>
                </a:solidFill>
                <a:latin typeface="Arial Black" pitchFamily="34" charset="0"/>
              </a:rPr>
              <a:t>81 ogólnomiejskich</a:t>
            </a:r>
          </a:p>
          <a:p>
            <a:pPr algn="ctr"/>
            <a:r>
              <a:rPr lang="pl-PL" sz="3200">
                <a:latin typeface="Calibri" pitchFamily="34" charset="0"/>
              </a:rPr>
              <a:t>i </a:t>
            </a:r>
            <a:r>
              <a:rPr lang="pl-PL" sz="3200">
                <a:solidFill>
                  <a:srgbClr val="00B050"/>
                </a:solidFill>
                <a:latin typeface="Arial Black" pitchFamily="34" charset="0"/>
              </a:rPr>
              <a:t>293 dzielnicowych</a:t>
            </a:r>
            <a:r>
              <a:rPr lang="pl-PL" sz="320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Do realizacji mieszkańcy wybrali </a:t>
            </a:r>
            <a:r>
              <a:rPr lang="pl-PL" sz="3200">
                <a:solidFill>
                  <a:srgbClr val="548235"/>
                </a:solidFill>
                <a:latin typeface="Arial Black" pitchFamily="34" charset="0"/>
              </a:rPr>
              <a:t>5 zada</a:t>
            </a:r>
            <a:r>
              <a:rPr lang="pl-PL" sz="3200" b="1">
                <a:solidFill>
                  <a:srgbClr val="548235"/>
                </a:solidFill>
                <a:latin typeface="Arial Black" pitchFamily="34" charset="0"/>
              </a:rPr>
              <a:t>ń </a:t>
            </a:r>
            <a:r>
              <a:rPr lang="pl-PL" sz="3200">
                <a:solidFill>
                  <a:srgbClr val="548235"/>
                </a:solidFill>
                <a:latin typeface="Arial Black" pitchFamily="34" charset="0"/>
              </a:rPr>
              <a:t>ogólnomiejskich </a:t>
            </a:r>
          </a:p>
          <a:p>
            <a:pPr algn="ctr"/>
            <a:r>
              <a:rPr lang="pl-PL" sz="3200">
                <a:solidFill>
                  <a:srgbClr val="548235"/>
                </a:solidFill>
                <a:latin typeface="Arial Black" pitchFamily="34" charset="0"/>
              </a:rPr>
              <a:t>i 109 dzielnicowych</a:t>
            </a:r>
            <a:r>
              <a:rPr lang="pl-PL" sz="3200">
                <a:solidFill>
                  <a:srgbClr val="548235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pl-PL" sz="3200">
              <a:latin typeface="Calibri" pitchFamily="34" charset="0"/>
            </a:endParaRPr>
          </a:p>
        </p:txBody>
      </p:sp>
      <p:sp>
        <p:nvSpPr>
          <p:cNvPr id="50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240" name="Prostokąt 51"/>
          <p:cNvSpPr>
            <a:spLocks noChangeArrowheads="1"/>
          </p:cNvSpPr>
          <p:nvPr/>
        </p:nvSpPr>
        <p:spPr bwMode="auto">
          <a:xfrm>
            <a:off x="6700838" y="8205788"/>
            <a:ext cx="129095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latin typeface="Calibri" pitchFamily="34" charset="0"/>
              </a:rPr>
              <a:t>W dzielnicy </a:t>
            </a:r>
            <a:r>
              <a:rPr lang="pl-PL" sz="3200">
                <a:solidFill>
                  <a:srgbClr val="002060"/>
                </a:solidFill>
                <a:latin typeface="Arial Black" pitchFamily="34" charset="0"/>
              </a:rPr>
              <a:t>B</a:t>
            </a:r>
            <a:r>
              <a:rPr lang="pl-PL" sz="3200" b="1">
                <a:solidFill>
                  <a:srgbClr val="002060"/>
                </a:solidFill>
                <a:latin typeface="Arial Black" pitchFamily="34" charset="0"/>
              </a:rPr>
              <a:t>ł</a:t>
            </a:r>
            <a:r>
              <a:rPr lang="pl-PL" sz="3200">
                <a:solidFill>
                  <a:srgbClr val="002060"/>
                </a:solidFill>
                <a:latin typeface="Arial Black" pitchFamily="34" charset="0"/>
              </a:rPr>
              <a:t>eszno</a:t>
            </a:r>
            <a:r>
              <a:rPr lang="pl-PL" sz="3200">
                <a:latin typeface="Calibri" pitchFamily="34" charset="0"/>
              </a:rPr>
              <a:t> odnotowano </a:t>
            </a:r>
            <a:r>
              <a:rPr lang="pl-PL" sz="3200">
                <a:solidFill>
                  <a:srgbClr val="FF0000"/>
                </a:solidFill>
                <a:latin typeface="Arial Black" pitchFamily="34" charset="0"/>
              </a:rPr>
              <a:t>NAJWY</a:t>
            </a:r>
            <a:r>
              <a:rPr lang="pl-PL" sz="3200" b="1">
                <a:solidFill>
                  <a:srgbClr val="FF0000"/>
                </a:solidFill>
                <a:latin typeface="Arial Black" pitchFamily="34" charset="0"/>
              </a:rPr>
              <a:t>ŻSZĄ</a:t>
            </a:r>
            <a:r>
              <a:rPr lang="pl-PL" sz="3200">
                <a:latin typeface="Calibri" pitchFamily="34" charset="0"/>
              </a:rPr>
              <a:t> frekwencję - </a:t>
            </a:r>
            <a:r>
              <a:rPr lang="pl-PL" sz="3200">
                <a:solidFill>
                  <a:srgbClr val="C55A11"/>
                </a:solidFill>
                <a:latin typeface="Arial Black" pitchFamily="34" charset="0"/>
              </a:rPr>
              <a:t>26%</a:t>
            </a:r>
          </a:p>
          <a:p>
            <a:pPr algn="ctr"/>
            <a:r>
              <a:rPr lang="pl-PL" sz="3200">
                <a:latin typeface="Calibri" pitchFamily="34" charset="0"/>
              </a:rPr>
              <a:t>Zagłosowało </a:t>
            </a:r>
            <a:r>
              <a:rPr lang="pl-PL" sz="3200">
                <a:solidFill>
                  <a:srgbClr val="2E75B6"/>
                </a:solidFill>
                <a:latin typeface="Arial Black" pitchFamily="34" charset="0"/>
              </a:rPr>
              <a:t>1073</a:t>
            </a:r>
            <a:r>
              <a:rPr lang="pl-PL" sz="3200">
                <a:latin typeface="Calibri" pitchFamily="34" charset="0"/>
              </a:rPr>
              <a:t> z </a:t>
            </a:r>
            <a:r>
              <a:rPr lang="pl-PL" sz="3200">
                <a:solidFill>
                  <a:srgbClr val="2E75B6"/>
                </a:solidFill>
                <a:latin typeface="Arial Black" pitchFamily="34" charset="0"/>
              </a:rPr>
              <a:t>4127</a:t>
            </a:r>
            <a:r>
              <a:rPr lang="pl-PL" sz="3200">
                <a:latin typeface="Calibri" pitchFamily="34" charset="0"/>
              </a:rPr>
              <a:t> mieszkańców dzielnicy.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Na konto dzielnicy Błeszno przeszły wszystkie niewykorzystane środki z puli ogólnomiejskiej i pul dzielnicowych, czyli </a:t>
            </a:r>
            <a:r>
              <a:rPr lang="pl-PL" sz="3200">
                <a:solidFill>
                  <a:srgbClr val="7030A0"/>
                </a:solidFill>
                <a:latin typeface="Arial Black" pitchFamily="34" charset="0"/>
              </a:rPr>
              <a:t>59 057 z</a:t>
            </a:r>
            <a:r>
              <a:rPr lang="pl-PL" sz="3200" b="1">
                <a:solidFill>
                  <a:srgbClr val="7030A0"/>
                </a:solidFill>
                <a:latin typeface="Arial Black" pitchFamily="34" charset="0"/>
              </a:rPr>
              <a:t>ł</a:t>
            </a:r>
            <a:r>
              <a:rPr lang="pl-PL" sz="3200">
                <a:latin typeface="Calibri" pitchFamily="34" charset="0"/>
              </a:rPr>
              <a:t>.</a:t>
            </a:r>
          </a:p>
          <a:p>
            <a:pPr algn="ctr"/>
            <a:r>
              <a:rPr lang="pl-PL" sz="3200">
                <a:latin typeface="Calibri" pitchFamily="34" charset="0"/>
              </a:rPr>
              <a:t>Pozwoliło to na sfinansowanie dwóch dodatkowych zadań w dzielnicy.</a:t>
            </a:r>
          </a:p>
          <a:p>
            <a:r>
              <a:rPr lang="pl-PL" sz="3200">
                <a:latin typeface="Calibri" pitchFamily="34" charset="0"/>
              </a:rPr>
              <a:t/>
            </a:r>
            <a:br>
              <a:rPr lang="pl-PL" sz="3200">
                <a:latin typeface="Calibri" pitchFamily="34" charset="0"/>
              </a:rPr>
            </a:br>
            <a:endParaRPr lang="pl-PL" sz="3200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grpSp>
        <p:nvGrpSpPr>
          <p:cNvPr id="14" name="Group 62"/>
          <p:cNvGrpSpPr>
            <a:grpSpLocks/>
          </p:cNvGrpSpPr>
          <p:nvPr/>
        </p:nvGrpSpPr>
        <p:grpSpPr bwMode="auto">
          <a:xfrm>
            <a:off x="19713575" y="2547938"/>
            <a:ext cx="3035300" cy="4054475"/>
            <a:chOff x="5053014" y="2036764"/>
            <a:chExt cx="2089150" cy="2790826"/>
          </a:xfrm>
        </p:grpSpPr>
        <p:sp>
          <p:nvSpPr>
            <p:cNvPr id="53296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7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8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9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0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1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2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3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4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5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9" name="Group 107"/>
          <p:cNvGrpSpPr>
            <a:grpSpLocks/>
          </p:cNvGrpSpPr>
          <p:nvPr/>
        </p:nvGrpSpPr>
        <p:grpSpPr bwMode="auto">
          <a:xfrm rot="3235594">
            <a:off x="21927344" y="4645819"/>
            <a:ext cx="1671637" cy="1781175"/>
            <a:chOff x="7843313" y="3770287"/>
            <a:chExt cx="1949450" cy="2076449"/>
          </a:xfrm>
        </p:grpSpPr>
        <p:sp>
          <p:nvSpPr>
            <p:cNvPr id="53284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5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6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7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8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9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0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1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2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3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4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5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2" name="Group 108"/>
          <p:cNvGrpSpPr>
            <a:grpSpLocks/>
          </p:cNvGrpSpPr>
          <p:nvPr/>
        </p:nvGrpSpPr>
        <p:grpSpPr bwMode="auto">
          <a:xfrm rot="18364406" flipH="1">
            <a:off x="18922207" y="4645819"/>
            <a:ext cx="1671637" cy="1781175"/>
            <a:chOff x="7843313" y="3770287"/>
            <a:chExt cx="1949450" cy="2076449"/>
          </a:xfrm>
        </p:grpSpPr>
        <p:sp>
          <p:nvSpPr>
            <p:cNvPr id="53272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3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4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5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6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7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8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9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0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1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2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3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3259" name="Prostokąt 54"/>
          <p:cNvSpPr>
            <a:spLocks noChangeArrowheads="1"/>
          </p:cNvSpPr>
          <p:nvPr/>
        </p:nvSpPr>
        <p:spPr bwMode="auto">
          <a:xfrm>
            <a:off x="6454775" y="2355850"/>
            <a:ext cx="1219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6C2E12"/>
                </a:solidFill>
                <a:latin typeface="Arial Black" pitchFamily="34" charset="0"/>
              </a:rPr>
              <a:t>BUD</a:t>
            </a:r>
            <a:r>
              <a:rPr lang="pl-PL" b="1">
                <a:solidFill>
                  <a:srgbClr val="6C2E12"/>
                </a:solidFill>
                <a:latin typeface="Arial Black" pitchFamily="34" charset="0"/>
              </a:rPr>
              <a:t>Ż</a:t>
            </a:r>
            <a:r>
              <a:rPr lang="pl-PL">
                <a:solidFill>
                  <a:srgbClr val="6C2E12"/>
                </a:solidFill>
                <a:latin typeface="Arial Black" pitchFamily="34" charset="0"/>
              </a:rPr>
              <a:t>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532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53375" y="2922588"/>
            <a:ext cx="11652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Prostokąt 57"/>
          <p:cNvSpPr>
            <a:spLocks noChangeArrowheads="1"/>
          </p:cNvSpPr>
          <p:nvPr/>
        </p:nvSpPr>
        <p:spPr bwMode="auto">
          <a:xfrm>
            <a:off x="5291138" y="3303588"/>
            <a:ext cx="123920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W 2016 roku w dzielnicy Błeszno w ramach budżetu obywatelskiego zrealizowane zostało 8 zadań za łączną kwotę </a:t>
            </a:r>
            <a:r>
              <a:rPr lang="pl-PL">
                <a:solidFill>
                  <a:srgbClr val="FF0000"/>
                </a:solidFill>
                <a:latin typeface="Arial Black" pitchFamily="34" charset="0"/>
              </a:rPr>
              <a:t>221 650 zł</a:t>
            </a: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ctangle 30"/>
          <p:cNvSpPr/>
          <p:nvPr/>
        </p:nvSpPr>
        <p:spPr>
          <a:xfrm>
            <a:off x="5013325" y="5311775"/>
            <a:ext cx="3325813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Zagospodarowanie terenu przy Zespole Szkół nr 2</a:t>
            </a:r>
          </a:p>
          <a:p>
            <a:pPr algn="ctr">
              <a:defRPr/>
            </a:pPr>
            <a:r>
              <a:rPr lang="pl-PL" sz="3200" dirty="0"/>
              <a:t>ul. </a:t>
            </a:r>
            <a:r>
              <a:rPr lang="pl-PL" sz="3200" dirty="0" err="1"/>
              <a:t>Wirażowa</a:t>
            </a:r>
            <a:endParaRPr lang="pl-PL" sz="3200" dirty="0"/>
          </a:p>
        </p:txBody>
      </p:sp>
      <p:sp>
        <p:nvSpPr>
          <p:cNvPr id="60" name="Rectangle 26"/>
          <p:cNvSpPr/>
          <p:nvPr/>
        </p:nvSpPr>
        <p:spPr>
          <a:xfrm>
            <a:off x="8505825" y="5311775"/>
            <a:ext cx="3324225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Zakup sprzętu ratownictwa technicznego</a:t>
            </a:r>
          </a:p>
          <a:p>
            <a:pPr algn="ctr">
              <a:defRPr/>
            </a:pPr>
            <a:r>
              <a:rPr lang="pl-PL" sz="3200" dirty="0"/>
              <a:t>i drogowego</a:t>
            </a:r>
          </a:p>
          <a:p>
            <a:pPr algn="ctr">
              <a:defRPr/>
            </a:pPr>
            <a:r>
              <a:rPr lang="pl-PL" sz="3200" dirty="0"/>
              <a:t>dla OSP</a:t>
            </a:r>
          </a:p>
          <a:p>
            <a:pPr algn="ctr">
              <a:defRPr/>
            </a:pPr>
            <a:r>
              <a:rPr lang="pl-PL" sz="3200" dirty="0"/>
              <a:t>Brzeziny Wielkie</a:t>
            </a:r>
          </a:p>
        </p:txBody>
      </p:sp>
      <p:sp>
        <p:nvSpPr>
          <p:cNvPr id="53" name="Rectangle 30"/>
          <p:cNvSpPr/>
          <p:nvPr/>
        </p:nvSpPr>
        <p:spPr>
          <a:xfrm>
            <a:off x="12001500" y="5311775"/>
            <a:ext cx="3325813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Remont chodnika przy ul. Bugajskiej</a:t>
            </a:r>
          </a:p>
        </p:txBody>
      </p:sp>
      <p:sp>
        <p:nvSpPr>
          <p:cNvPr id="54" name="Rectangle 26"/>
          <p:cNvSpPr/>
          <p:nvPr/>
        </p:nvSpPr>
        <p:spPr>
          <a:xfrm>
            <a:off x="15478125" y="5311775"/>
            <a:ext cx="3324225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Kosze na śmieci</a:t>
            </a:r>
          </a:p>
        </p:txBody>
      </p:sp>
      <p:sp>
        <p:nvSpPr>
          <p:cNvPr id="57" name="Rectangle 26"/>
          <p:cNvSpPr/>
          <p:nvPr/>
        </p:nvSpPr>
        <p:spPr>
          <a:xfrm>
            <a:off x="5027613" y="8545513"/>
            <a:ext cx="3325812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Festyn sąsiedzki </a:t>
            </a:r>
          </a:p>
        </p:txBody>
      </p:sp>
      <p:sp>
        <p:nvSpPr>
          <p:cNvPr id="58" name="Rectangle 30"/>
          <p:cNvSpPr/>
          <p:nvPr/>
        </p:nvSpPr>
        <p:spPr>
          <a:xfrm>
            <a:off x="15479713" y="8545513"/>
            <a:ext cx="3325812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Festyn na Błesznie „Strażacy Dzieciom”</a:t>
            </a:r>
          </a:p>
        </p:txBody>
      </p:sp>
      <p:sp>
        <p:nvSpPr>
          <p:cNvPr id="59" name="Rectangle 26"/>
          <p:cNvSpPr/>
          <p:nvPr/>
        </p:nvSpPr>
        <p:spPr>
          <a:xfrm>
            <a:off x="11966575" y="8545513"/>
            <a:ext cx="3325813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Zajęcia </a:t>
            </a:r>
            <a:r>
              <a:rPr lang="pl-PL" sz="3200" dirty="0" err="1"/>
              <a:t>Nordic</a:t>
            </a:r>
            <a:r>
              <a:rPr lang="pl-PL" sz="3200" dirty="0"/>
              <a:t> </a:t>
            </a:r>
            <a:r>
              <a:rPr lang="pl-PL" sz="3200" dirty="0" err="1"/>
              <a:t>Walking</a:t>
            </a:r>
            <a:endParaRPr lang="pl-PL" sz="3200" dirty="0"/>
          </a:p>
        </p:txBody>
      </p:sp>
      <p:sp>
        <p:nvSpPr>
          <p:cNvPr id="61" name="Rectangle 30"/>
          <p:cNvSpPr/>
          <p:nvPr/>
        </p:nvSpPr>
        <p:spPr>
          <a:xfrm>
            <a:off x="8507413" y="8545513"/>
            <a:ext cx="3325812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Montaż tablic informacyjnych</a:t>
            </a:r>
          </a:p>
        </p:txBody>
      </p:sp>
      <p:sp>
        <p:nvSpPr>
          <p:cNvPr id="62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13"/>
          <p:cNvCxnSpPr/>
          <p:nvPr/>
        </p:nvCxnSpPr>
        <p:spPr>
          <a:xfrm flipV="1">
            <a:off x="3705225" y="3517900"/>
            <a:ext cx="14165263" cy="12700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0196513" y="2208213"/>
            <a:ext cx="53514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Zadania dzielnicowe</a:t>
            </a:r>
          </a:p>
        </p:txBody>
      </p:sp>
      <p:sp>
        <p:nvSpPr>
          <p:cNvPr id="61" name="Freeform 17"/>
          <p:cNvSpPr/>
          <p:nvPr/>
        </p:nvSpPr>
        <p:spPr>
          <a:xfrm>
            <a:off x="4821238" y="6464300"/>
            <a:ext cx="3319462" cy="3124200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Samochód ratownictwa technicznego </a:t>
            </a:r>
          </a:p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z przyczepą</a:t>
            </a:r>
          </a:p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dla OSP Błeszno</a:t>
            </a:r>
          </a:p>
        </p:txBody>
      </p:sp>
      <p:sp>
        <p:nvSpPr>
          <p:cNvPr id="62" name="Freeform 18"/>
          <p:cNvSpPr/>
          <p:nvPr/>
        </p:nvSpPr>
        <p:spPr>
          <a:xfrm>
            <a:off x="8229600" y="6464300"/>
            <a:ext cx="3321050" cy="3124200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Zakup aparatów ochrony dróg oddechowych</a:t>
            </a:r>
          </a:p>
          <a:p>
            <a:pPr algn="ctr">
              <a:defRPr/>
            </a:pPr>
            <a:r>
              <a:rPr lang="pl-PL" sz="3200" dirty="0"/>
              <a:t>dla OSP</a:t>
            </a:r>
          </a:p>
          <a:p>
            <a:pPr algn="ctr">
              <a:defRPr/>
            </a:pPr>
            <a:r>
              <a:rPr lang="pl-PL" sz="3200" dirty="0"/>
              <a:t>Brzeziny Wielkie</a:t>
            </a:r>
          </a:p>
        </p:txBody>
      </p:sp>
      <p:sp>
        <p:nvSpPr>
          <p:cNvPr id="94" name="Oval 16"/>
          <p:cNvSpPr/>
          <p:nvPr/>
        </p:nvSpPr>
        <p:spPr>
          <a:xfrm>
            <a:off x="5767388" y="3825875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200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95" name="Oval 16"/>
          <p:cNvSpPr/>
          <p:nvPr/>
        </p:nvSpPr>
        <p:spPr>
          <a:xfrm>
            <a:off x="15989300" y="3825875"/>
            <a:ext cx="1847850" cy="1847850"/>
          </a:xfrm>
          <a:prstGeom prst="ellipse">
            <a:avLst/>
          </a:prstGeom>
          <a:solidFill>
            <a:srgbClr val="98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dirty="0">
                <a:latin typeface="Arial Black" pitchFamily="34" charset="0"/>
              </a:rPr>
              <a:t>50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115" name="Freeform 273"/>
          <p:cNvSpPr/>
          <p:nvPr/>
        </p:nvSpPr>
        <p:spPr>
          <a:xfrm>
            <a:off x="5124450" y="9947275"/>
            <a:ext cx="2597150" cy="2597150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4892 pkt.</a:t>
            </a:r>
          </a:p>
        </p:txBody>
      </p:sp>
      <p:sp>
        <p:nvSpPr>
          <p:cNvPr id="175" name="TextBox 7"/>
          <p:cNvSpPr txBox="1"/>
          <p:nvPr/>
        </p:nvSpPr>
        <p:spPr>
          <a:xfrm>
            <a:off x="8720138" y="12793663"/>
            <a:ext cx="3013075" cy="442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6" name="Straight Connector 17"/>
          <p:cNvCxnSpPr/>
          <p:nvPr/>
        </p:nvCxnSpPr>
        <p:spPr>
          <a:xfrm flipV="1">
            <a:off x="12190413" y="12771438"/>
            <a:ext cx="19050" cy="455612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22"/>
          <p:cNvSpPr txBox="1"/>
          <p:nvPr/>
        </p:nvSpPr>
        <p:spPr>
          <a:xfrm>
            <a:off x="12330113" y="12793663"/>
            <a:ext cx="1350962" cy="442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287" name="Prostokąt 70"/>
          <p:cNvSpPr>
            <a:spLocks noChangeArrowheads="1"/>
          </p:cNvSpPr>
          <p:nvPr/>
        </p:nvSpPr>
        <p:spPr bwMode="auto">
          <a:xfrm>
            <a:off x="6454775" y="542925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BUDŻET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1645900" y="6464300"/>
            <a:ext cx="3321050" cy="3124200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Warsztaty artystyczne </a:t>
            </a:r>
          </a:p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w przedszkolu </a:t>
            </a:r>
          </a:p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nr 19 </a:t>
            </a:r>
            <a:r>
              <a:rPr lang="pl-PL" sz="2800">
                <a:solidFill>
                  <a:srgbClr val="FFFFFF"/>
                </a:solidFill>
                <a:cs typeface="Arial" charset="0"/>
              </a:rPr>
              <a:t>(w trakcie realizacji)</a:t>
            </a:r>
          </a:p>
        </p:txBody>
      </p:sp>
      <p:sp>
        <p:nvSpPr>
          <p:cNvPr id="19" name="Freeform 18"/>
          <p:cNvSpPr/>
          <p:nvPr/>
        </p:nvSpPr>
        <p:spPr>
          <a:xfrm>
            <a:off x="15022513" y="6464300"/>
            <a:ext cx="3321050" cy="3124200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Droga w ulicy Różanej</a:t>
            </a:r>
          </a:p>
          <a:p>
            <a:pPr algn="ctr">
              <a:defRPr/>
            </a:pPr>
            <a:r>
              <a:rPr lang="pl-PL" sz="2800" dirty="0"/>
              <a:t>(w trakcie realizacji dokumentacji)</a:t>
            </a:r>
          </a:p>
        </p:txBody>
      </p:sp>
      <p:sp>
        <p:nvSpPr>
          <p:cNvPr id="20" name="Oval 16"/>
          <p:cNvSpPr/>
          <p:nvPr/>
        </p:nvSpPr>
        <p:spPr>
          <a:xfrm>
            <a:off x="12544425" y="3825875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9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21" name="Oval 16"/>
          <p:cNvSpPr/>
          <p:nvPr/>
        </p:nvSpPr>
        <p:spPr>
          <a:xfrm>
            <a:off x="9229725" y="3825875"/>
            <a:ext cx="1847850" cy="1847850"/>
          </a:xfrm>
          <a:prstGeom prst="ellipse">
            <a:avLst/>
          </a:prstGeom>
          <a:solidFill>
            <a:srgbClr val="98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dirty="0">
                <a:latin typeface="Arial Black" pitchFamily="34" charset="0"/>
              </a:rPr>
              <a:t>20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23" name="Freeform 273"/>
          <p:cNvSpPr/>
          <p:nvPr/>
        </p:nvSpPr>
        <p:spPr>
          <a:xfrm>
            <a:off x="8650288" y="9947275"/>
            <a:ext cx="2598737" cy="2597150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1478 pkt.</a:t>
            </a:r>
          </a:p>
        </p:txBody>
      </p:sp>
      <p:sp>
        <p:nvSpPr>
          <p:cNvPr id="24" name="Freeform 273"/>
          <p:cNvSpPr/>
          <p:nvPr/>
        </p:nvSpPr>
        <p:spPr>
          <a:xfrm>
            <a:off x="12161838" y="9947275"/>
            <a:ext cx="2597150" cy="2597150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389 pkt.</a:t>
            </a:r>
          </a:p>
        </p:txBody>
      </p:sp>
      <p:sp>
        <p:nvSpPr>
          <p:cNvPr id="125" name="Freeform 273"/>
          <p:cNvSpPr/>
          <p:nvPr/>
        </p:nvSpPr>
        <p:spPr>
          <a:xfrm>
            <a:off x="15378113" y="9947275"/>
            <a:ext cx="2598737" cy="2597150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250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pkt. </a:t>
            </a:r>
          </a:p>
        </p:txBody>
      </p:sp>
      <p:sp>
        <p:nvSpPr>
          <p:cNvPr id="27" name="Freeform 17"/>
          <p:cNvSpPr/>
          <p:nvPr/>
        </p:nvSpPr>
        <p:spPr>
          <a:xfrm>
            <a:off x="18422938" y="6464300"/>
            <a:ext cx="3319462" cy="3124200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>
                <a:solidFill>
                  <a:srgbClr val="FFFFFF"/>
                </a:solidFill>
                <a:cs typeface="Arial" charset="0"/>
              </a:rPr>
              <a:t>Obsadzenie zielenią wysepki skrzyżowanie Bohaterów Katynia </a:t>
            </a:r>
          </a:p>
          <a:p>
            <a:pPr algn="ctr">
              <a:defRPr/>
            </a:pPr>
            <a:r>
              <a:rPr lang="pl-PL" sz="2800">
                <a:solidFill>
                  <a:srgbClr val="FFFFFF"/>
                </a:solidFill>
                <a:cs typeface="Arial" charset="0"/>
              </a:rPr>
              <a:t>i Brzezińskiej</a:t>
            </a:r>
          </a:p>
          <a:p>
            <a:pPr algn="ctr">
              <a:defRPr/>
            </a:pPr>
            <a:r>
              <a:rPr lang="pl-PL" sz="2800">
                <a:solidFill>
                  <a:srgbClr val="FFFFFF"/>
                </a:solidFill>
                <a:cs typeface="Arial" charset="0"/>
              </a:rPr>
              <a:t>(w trakcie realizacji)</a:t>
            </a:r>
          </a:p>
        </p:txBody>
      </p:sp>
      <p:sp>
        <p:nvSpPr>
          <p:cNvPr id="29" name="Oval 16"/>
          <p:cNvSpPr/>
          <p:nvPr/>
        </p:nvSpPr>
        <p:spPr>
          <a:xfrm>
            <a:off x="19321463" y="3825875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1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30" name="Freeform 273"/>
          <p:cNvSpPr/>
          <p:nvPr/>
        </p:nvSpPr>
        <p:spPr>
          <a:xfrm>
            <a:off x="18937288" y="9947275"/>
            <a:ext cx="2598737" cy="2597150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86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pkt.</a:t>
            </a:r>
          </a:p>
        </p:txBody>
      </p:sp>
      <p:sp>
        <p:nvSpPr>
          <p:cNvPr id="32" name="TextBox 18"/>
          <p:cNvSpPr txBox="1"/>
          <p:nvPr/>
        </p:nvSpPr>
        <p:spPr>
          <a:xfrm>
            <a:off x="4767263" y="1203325"/>
            <a:ext cx="1028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BŁESZNO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6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64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2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7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115" grpId="0" animBg="1"/>
      <p:bldP spid="18" grpId="0" animBg="1"/>
      <p:bldP spid="19" grpId="0" animBg="1"/>
      <p:bldP spid="23" grpId="0" animBg="1"/>
      <p:bldP spid="24" grpId="0" animBg="1"/>
      <p:bldP spid="125" grpId="0" animBg="1"/>
      <p:bldP spid="27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384088" y="7577138"/>
            <a:ext cx="9409112" cy="814387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37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ROLNICTWA I LEŚNICTWA</a:t>
            </a:r>
            <a:endParaRPr lang="en-US" altLang="ko-KR" sz="37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2384088" y="5030788"/>
            <a:ext cx="94091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9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54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5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 rogami zaokrąglonymi po przekątnej 12"/>
          <p:cNvSpPr/>
          <p:nvPr/>
        </p:nvSpPr>
        <p:spPr>
          <a:xfrm>
            <a:off x="800100" y="3200400"/>
            <a:ext cx="11380788" cy="8964613"/>
          </a:xfrm>
          <a:prstGeom prst="round2Diag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Porz</a:t>
            </a:r>
            <a:r>
              <a:rPr lang="pl-PL" sz="2800" b="1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ą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dkowanie  tzw. „dzikich wysypisk </a:t>
            </a:r>
            <a:r>
              <a:rPr lang="pl-PL" sz="2800" b="1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ś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mieci”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ul. Kusocińskiego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ul. Wczasowa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zbiornik Michalina - ul. Bugajska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/>
            </a:r>
            <a:br>
              <a:rPr lang="pl-PL" sz="2800">
                <a:solidFill>
                  <a:srgbClr val="0D0D0D"/>
                </a:solidFill>
                <a:cs typeface="Arial" charset="0"/>
              </a:rPr>
            </a:br>
            <a:endParaRPr lang="pl-PL" sz="2800">
              <a:solidFill>
                <a:srgbClr val="0D0D0D"/>
              </a:solidFill>
              <a:cs typeface="Arial" charset="0"/>
            </a:endParaRP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Ci</a:t>
            </a:r>
            <a:r>
              <a:rPr lang="pl-PL" sz="2800" b="1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ę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cia piel</a:t>
            </a:r>
            <a:r>
              <a:rPr lang="pl-PL" sz="2800" b="1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ę</a:t>
            </a: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gnacyjne drzew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ul. Bohaterów Katynia - 2 szt. wierzby i 1 szt. kasztanowca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/>
            </a:r>
            <a:br>
              <a:rPr lang="pl-PL" sz="2800">
                <a:solidFill>
                  <a:srgbClr val="0D0D0D"/>
                </a:solidFill>
                <a:cs typeface="Arial" charset="0"/>
              </a:rPr>
            </a:br>
            <a:endParaRPr lang="pl-PL" sz="2800">
              <a:solidFill>
                <a:srgbClr val="0D0D0D"/>
              </a:solidFill>
              <a:cs typeface="Arial" charset="0"/>
            </a:endParaRP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latin typeface="Arial Black" pitchFamily="34" charset="0"/>
                <a:cs typeface="Arial" charset="0"/>
              </a:rPr>
              <a:t>Wycinka drzew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ul. Żyzna - 21 szt. (7 szt. dębów, 2 szt. jarząbów, 1 szt. brzozy,</a:t>
            </a:r>
          </a:p>
          <a:p>
            <a:pPr>
              <a:defRPr/>
            </a:pPr>
            <a:r>
              <a:rPr lang="pl-PL" sz="2800">
                <a:solidFill>
                  <a:srgbClr val="0D0D0D"/>
                </a:solidFill>
                <a:cs typeface="Arial" charset="0"/>
              </a:rPr>
              <a:t>2 szt. jesionów, 1 klon, 1 lipa, 8 szt. wierzby, 1 olcha)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3267075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368675" y="2371725"/>
            <a:ext cx="1219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UTRZYMANIE ZIELENI MIEJSKIEJ NA TERENIE DZIELNICY</a:t>
            </a:r>
            <a:r>
              <a:rPr lang="pl-PL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 2016</a:t>
            </a:r>
            <a:endParaRPr lang="pl-PL" sz="5400" dirty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/>
          <p:cNvSpPr txBox="1"/>
          <p:nvPr/>
        </p:nvSpPr>
        <p:spPr>
          <a:xfrm>
            <a:off x="8720138" y="12793663"/>
            <a:ext cx="33480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8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/>
          <p:nvPr/>
        </p:nvSpPr>
        <p:spPr>
          <a:xfrm>
            <a:off x="12330113" y="12793663"/>
            <a:ext cx="1500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8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0"/>
          <p:cNvCxnSpPr/>
          <p:nvPr/>
        </p:nvCxnSpPr>
        <p:spPr>
          <a:xfrm flipV="1">
            <a:off x="3259138" y="4630738"/>
            <a:ext cx="17706975" cy="17462"/>
          </a:xfrm>
          <a:prstGeom prst="line">
            <a:avLst/>
          </a:prstGeom>
          <a:ln w="50800">
            <a:solidFill>
              <a:schemeClr val="accent2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1"/>
          <p:cNvCxnSpPr/>
          <p:nvPr/>
        </p:nvCxnSpPr>
        <p:spPr>
          <a:xfrm>
            <a:off x="3259138" y="4648200"/>
            <a:ext cx="10964862" cy="0"/>
          </a:xfrm>
          <a:prstGeom prst="line">
            <a:avLst/>
          </a:prstGeom>
          <a:ln w="50800">
            <a:solidFill>
              <a:srgbClr val="6C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/>
          <p:cNvSpPr txBox="1"/>
          <p:nvPr/>
        </p:nvSpPr>
        <p:spPr>
          <a:xfrm>
            <a:off x="14490700" y="4768850"/>
            <a:ext cx="6573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100" dirty="0">
                <a:solidFill>
                  <a:srgbClr val="6C2E1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CHARAKTERYSTYKA ZAGROŻEŃ</a:t>
            </a:r>
            <a:endParaRPr lang="en-US" sz="2800" spc="100" dirty="0">
              <a:solidFill>
                <a:srgbClr val="6C2E1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3168650" y="3603625"/>
            <a:ext cx="114395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6C2E1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STRAŻ MIEJSKA</a:t>
            </a:r>
            <a:endParaRPr lang="en-US" sz="5400" spc="100" dirty="0">
              <a:solidFill>
                <a:srgbClr val="6C2E1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26"/>
          <p:cNvSpPr/>
          <p:nvPr/>
        </p:nvSpPr>
        <p:spPr>
          <a:xfrm flipH="1">
            <a:off x="0" y="3860800"/>
            <a:ext cx="192088" cy="1527175"/>
          </a:xfrm>
          <a:prstGeom prst="rect">
            <a:avLst/>
          </a:prstGeom>
          <a:solidFill>
            <a:srgbClr val="6C2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solidFill>
                <a:srgbClr val="2C9398"/>
              </a:solidFill>
            </a:endParaRPr>
          </a:p>
        </p:txBody>
      </p:sp>
      <p:pic>
        <p:nvPicPr>
          <p:cNvPr id="56330" name="Picture 2" descr="C:\Users\lstacherczak\Desktop\Prezentacja\police-lights-car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2900"/>
            <a:ext cx="243840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8"/>
          <p:cNvSpPr/>
          <p:nvPr/>
        </p:nvSpPr>
        <p:spPr>
          <a:xfrm>
            <a:off x="0" y="6757988"/>
            <a:ext cx="23187025" cy="55705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800" dirty="0"/>
          </a:p>
        </p:txBody>
      </p:sp>
      <p:sp>
        <p:nvSpPr>
          <p:cNvPr id="56332" name="TextBox 23"/>
          <p:cNvSpPr txBox="1">
            <a:spLocks noChangeArrowheads="1"/>
          </p:cNvSpPr>
          <p:nvPr/>
        </p:nvSpPr>
        <p:spPr bwMode="auto">
          <a:xfrm>
            <a:off x="1774825" y="7026275"/>
            <a:ext cx="2052955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spożywanie alkoholu w pobliżu miejsc jego sprzedaży – np. Bohaterów Katynia 80 (Sklep Lux-Społem), Długa 1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dewastacje i zaśmiecanie przystanków komunikacji publicznej, palenie papierosów na przystankach, dewastacje i podpalenia ekranów dźwiękochłonnych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spalanie odpadów na terenach posesji oraz w piecach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brak podłączania do kanalizacji sanitarnej, brak umów i rachunków na wywóz odpadów ciekłych, itp. 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nieletni w pustostanach (ul.Grzybowska 174, Boh. Katynia 41)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podpalenia traw i nieużytków (Kusocińskiego, Podbucze, Południowa)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dzikie wysypiska – np. teren wzdłuż ul. Kusocińskiego, w pobliżu ogrodów działkowych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l-PL" sz="2400">
                <a:solidFill>
                  <a:srgbClr val="F2F2F2"/>
                </a:solidFill>
              </a:rPr>
              <a:t>brak nadzoru nad psami</a:t>
            </a:r>
          </a:p>
        </p:txBody>
      </p:sp>
      <p:pic>
        <p:nvPicPr>
          <p:cNvPr id="563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6225" y="5053013"/>
            <a:ext cx="30495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3225" y="4779963"/>
            <a:ext cx="17637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INWESTYCJE DROGOWE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0489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lstacherczak\Desktop\Prezentacja\city-road-vector-qF2ZNa-cli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571" y="2970617"/>
            <a:ext cx="9954079" cy="743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8"/>
          <p:cNvSpPr txBox="1"/>
          <p:nvPr/>
        </p:nvSpPr>
        <p:spPr>
          <a:xfrm>
            <a:off x="11871325" y="4452938"/>
            <a:ext cx="10253663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LATACH 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– 2016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 inwestycje drogowe przeznaczono prawie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mln zł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9"/>
          <p:cNvCxnSpPr/>
          <p:nvPr/>
        </p:nvCxnSpPr>
        <p:spPr>
          <a:xfrm>
            <a:off x="8458200" y="5688013"/>
            <a:ext cx="6200775" cy="0"/>
          </a:xfrm>
          <a:prstGeom prst="line">
            <a:avLst/>
          </a:prstGeom>
          <a:ln w="50800">
            <a:solidFill>
              <a:srgbClr val="9C58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6"/>
          <p:cNvSpPr txBox="1"/>
          <p:nvPr/>
        </p:nvSpPr>
        <p:spPr>
          <a:xfrm>
            <a:off x="6696075" y="6053138"/>
            <a:ext cx="98615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DZIĘKUJĘ ZA UWAGĘ</a:t>
            </a:r>
            <a:endParaRPr lang="en-US" sz="6600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351" name="Picture 2" descr="C:\Users\lstacherczak\Desktop\Krzysztof_Matyjaszczyk_podpis_dlugi_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2538" y="9188450"/>
            <a:ext cx="57054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6"/>
          <p:cNvSpPr txBox="1"/>
          <p:nvPr/>
        </p:nvSpPr>
        <p:spPr>
          <a:xfrm>
            <a:off x="11906250" y="8453438"/>
            <a:ext cx="9859963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Prezydent Miasta Częstochowy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Krzysztof </a:t>
            </a:r>
            <a:r>
              <a:rPr lang="pl-PL" spc="100" dirty="0" err="1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Matyjaszczyk</a:t>
            </a:r>
            <a:endParaRPr lang="en-US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353" name="Picture 2" descr="T:\BP\FOTO\FOTO wg miejsc\2016\PRZYDA SIĘ\Logo Jasne że png\jasne_ze_czest_logo_her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7588" y="3813175"/>
            <a:ext cx="56816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1250" y="12033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INWESTYCJE DROGOWE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6895763" y="1374775"/>
            <a:ext cx="411797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WYBRANE ZADANIA</a:t>
            </a:r>
            <a:endParaRPr lang="en-US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514" name="Picture 1" descr="C:\Users\lstacherczak\Desktop\Prezentacja\city-road-clipart-open-road-clipart-mountain-road-clipart-curved-road-lGsWCp-clip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6875463"/>
            <a:ext cx="256032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11029950" y="2890838"/>
          <a:ext cx="10588625" cy="4703762"/>
        </p:xfrm>
        <a:graphic>
          <a:graphicData uri="http://schemas.openxmlformats.org/drawingml/2006/table">
            <a:tbl>
              <a:tblPr/>
              <a:tblGrid>
                <a:gridCol w="8825592"/>
                <a:gridCol w="1763486"/>
              </a:tblGrid>
              <a:tr h="528774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PRZEJŚCIE PODZIEMNE POD ALEJĄ WYZWOLENIA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SKRZYŻOWANIE UL. ODLEWNIKÓW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PRZEDŁUŻENIE UL. RACŁAWICKIEJ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</a:t>
                      </a:r>
                      <a:r>
                        <a:rPr lang="pl-PL" sz="2800" b="1" dirty="0" smtClean="0"/>
                        <a:t>. KAZIMIERZA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MOST NAD KUCELINKĄ + ODWODNIENIE UL. MIROWSKIEJ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PRZEBUDOWA ULICY SOBIESKIEGO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2,8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ROZBUDOWA </a:t>
                      </a:r>
                      <a:r>
                        <a:rPr lang="pl-PL" sz="2800" b="1" dirty="0" smtClean="0"/>
                        <a:t>UL.ZAŁOGI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BUDOWA UL. SKRZETUSKIEGO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KANALIZACJA UL. SANITARNEJ i HEKTAROWEJ –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2,0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1119188" y="2908300"/>
          <a:ext cx="9723437" cy="4697413"/>
        </p:xfrm>
        <a:graphic>
          <a:graphicData uri="http://schemas.openxmlformats.org/drawingml/2006/table">
            <a:tbl>
              <a:tblPr/>
              <a:tblGrid>
                <a:gridCol w="7943850"/>
                <a:gridCol w="1779814"/>
              </a:tblGrid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WĘZEŁ DK-91 i DK-1 UL. WARSZAWSKA </a:t>
                      </a:r>
                      <a:endParaRPr lang="pl-PL" sz="28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64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PRZEDŁUŻENIE ALEI BOHATERÓW MONTE </a:t>
                      </a:r>
                      <a:r>
                        <a:rPr lang="pl-PL" sz="2800" b="1" dirty="0" smtClean="0"/>
                        <a:t>CASSINO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41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ULICA NADRZECZNA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6,6 mln 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MAŁOPOLSKA + ODWODNIENIE + OŚWIETL.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6,5 mln 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DROGA NA TERENIE SSE MIELEC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PRZEBUDOWA ALEI WYZWOLENIA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5,3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UL. LEGNICKA Z KANAŁEM DESZCZOWYM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BUDOWA UL. ŚW. ROCHA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4,8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UL. LWOWSKA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4,4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INNE WAŻNE INWESTYCJE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2537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42"/>
          <p:cNvSpPr txBox="1"/>
          <p:nvPr/>
        </p:nvSpPr>
        <p:spPr>
          <a:xfrm>
            <a:off x="6261100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30"/>
          <p:cNvSpPr/>
          <p:nvPr/>
        </p:nvSpPr>
        <p:spPr>
          <a:xfrm>
            <a:off x="6186488" y="4229100"/>
            <a:ext cx="3411537" cy="3411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85"/>
          <p:cNvSpPr txBox="1"/>
          <p:nvPr/>
        </p:nvSpPr>
        <p:spPr>
          <a:xfrm>
            <a:off x="14112875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 tys.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88"/>
          <p:cNvSpPr txBox="1"/>
          <p:nvPr/>
        </p:nvSpPr>
        <p:spPr>
          <a:xfrm>
            <a:off x="10175875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tys.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89"/>
          <p:cNvSpPr/>
          <p:nvPr/>
        </p:nvSpPr>
        <p:spPr>
          <a:xfrm>
            <a:off x="10101263" y="4229100"/>
            <a:ext cx="3409950" cy="3411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6186488" y="8758238"/>
            <a:ext cx="33369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Nowe oświetlenie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na kilkudziesięciu częstochowskich ulicach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14038263" y="8758238"/>
            <a:ext cx="3914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Wymiana 800 punktów oświetlenia ulicznego na energooszczędne  LED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10137775" y="8758238"/>
            <a:ext cx="3336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27 nowych wiat przystankowych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1" name="Rectangle 30"/>
          <p:cNvSpPr/>
          <p:nvPr/>
        </p:nvSpPr>
        <p:spPr>
          <a:xfrm>
            <a:off x="14236700" y="4229100"/>
            <a:ext cx="3409950" cy="3411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KULTURA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3561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ight Triangle 1"/>
          <p:cNvSpPr/>
          <p:nvPr/>
        </p:nvSpPr>
        <p:spPr>
          <a:xfrm flipH="1">
            <a:off x="0" y="2947988"/>
            <a:ext cx="24384000" cy="10768012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693738" y="2949575"/>
            <a:ext cx="18067337" cy="824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TEATR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- OPRACOWANO DOKUMENTACJĘ NA ROZBUDOWĘ I NADBUDOWĘ. KOSZT - OK. 40 MLN ZŁ. JEST JUŻ POZWOLENIE NA BUDOWĘ.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IMPREZY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ALEJE - TU SIĘ DZIEJE, NOC KULTURALNA, FESTIWALE REAGGE ON, RETRO, FESTIWAL KULTURY ALTERNATYWNEJ, FRYTKA OFF, IMPREZY JAZZOWE, HIP HOP ELEMENTS, DNI CZĘSTOCHOWY, DZIEŃ SAMORZĄDU TERYTORIALNEGO, ARTERIA, KLIMATY CZĘSTOCHOWY, CZĘSTOCHOWA W KADRZE i wiele innych.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ZABYTK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 WYPIĘKNIEJĄ ZA MIEJSKIE PIENIĄDZE – 300 TYS. ZŁ.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 ANTENĘ POLSKIEGO RADIA KATOWICE WRÓCIŁ </a:t>
            </a: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PROGRAM LOKALNY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DO CZESTOCHOWY PRZENIÓSŁ SIĘ </a:t>
            </a: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FESTIWAL FILMÓW OPTYMISTYCZNYCH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PIELGRZYMA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STREFA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KIBICA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MURALE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AUTORSTWA LOKALNYCH TWÓRCÓW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KONKURSY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NAJBARDZIEJ UKWIECONY BALKON,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NAJŁADNIEJSZA WITRYNAŚWIĄTECZNA,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NAJŁADNIEJSZY OGRÓDEK KAWIARNIANY.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STYPENDIA TWÓRCZE I ARTYSTYCZNE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PARK LISINIEC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ZDROWIE </a:t>
            </a: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(2015 – 2016)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4585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42"/>
          <p:cNvSpPr txBox="1"/>
          <p:nvPr/>
        </p:nvSpPr>
        <p:spPr>
          <a:xfrm>
            <a:off x="873125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2,8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30"/>
          <p:cNvSpPr/>
          <p:nvPr/>
        </p:nvSpPr>
        <p:spPr>
          <a:xfrm>
            <a:off x="798513" y="3265488"/>
            <a:ext cx="3409950" cy="3411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85"/>
          <p:cNvSpPr txBox="1"/>
          <p:nvPr/>
        </p:nvSpPr>
        <p:spPr>
          <a:xfrm>
            <a:off x="8724900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86"/>
          <p:cNvSpPr/>
          <p:nvPr/>
        </p:nvSpPr>
        <p:spPr>
          <a:xfrm>
            <a:off x="8650288" y="3265488"/>
            <a:ext cx="3409950" cy="3411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88"/>
          <p:cNvSpPr txBox="1"/>
          <p:nvPr/>
        </p:nvSpPr>
        <p:spPr>
          <a:xfrm>
            <a:off x="4787900" y="6831013"/>
            <a:ext cx="326072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3,5 mln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89"/>
          <p:cNvSpPr/>
          <p:nvPr/>
        </p:nvSpPr>
        <p:spPr>
          <a:xfrm>
            <a:off x="4711700" y="3265488"/>
            <a:ext cx="3411538" cy="3411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92" name="TextBox 93"/>
          <p:cNvSpPr txBox="1">
            <a:spLocks noChangeArrowheads="1"/>
          </p:cNvSpPr>
          <p:nvPr/>
        </p:nvSpPr>
        <p:spPr bwMode="auto">
          <a:xfrm>
            <a:off x="798513" y="7794625"/>
            <a:ext cx="33369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ZAKUP SPRZĘTU MEDYCZNEGO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DLA SZPITALA</a:t>
            </a:r>
          </a:p>
        </p:txBody>
      </p:sp>
      <p:sp>
        <p:nvSpPr>
          <p:cNvPr id="24593" name="TextBox 94"/>
          <p:cNvSpPr txBox="1">
            <a:spLocks noChangeArrowheads="1"/>
          </p:cNvSpPr>
          <p:nvPr/>
        </p:nvSpPr>
        <p:spPr bwMode="auto">
          <a:xfrm>
            <a:off x="8535988" y="7794625"/>
            <a:ext cx="39592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DOFINANSOWANIE  ZAKUPU  7 KARETEK,   </a:t>
            </a:r>
            <a:b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I SPRZĘTU MEDYCZNEGO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DLA POGOTOWIA RATUNKOWEGO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4594" name="TextBox 95"/>
          <p:cNvSpPr txBox="1">
            <a:spLocks noChangeArrowheads="1"/>
          </p:cNvSpPr>
          <p:nvPr/>
        </p:nvSpPr>
        <p:spPr bwMode="auto">
          <a:xfrm>
            <a:off x="4748213" y="7794625"/>
            <a:ext cx="33385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REMONTY </a:t>
            </a:r>
            <a:b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I MODERNIZACJA  SZPITALA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0" name="TextBox 88"/>
          <p:cNvSpPr txBox="1"/>
          <p:nvPr/>
        </p:nvSpPr>
        <p:spPr>
          <a:xfrm>
            <a:off x="12804775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2,6mln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89"/>
          <p:cNvSpPr/>
          <p:nvPr/>
        </p:nvSpPr>
        <p:spPr>
          <a:xfrm>
            <a:off x="12730163" y="3265488"/>
            <a:ext cx="3409950" cy="3411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97" name="TextBox 95"/>
          <p:cNvSpPr txBox="1">
            <a:spLocks noChangeArrowheads="1"/>
          </p:cNvSpPr>
          <p:nvPr/>
        </p:nvSpPr>
        <p:spPr bwMode="auto">
          <a:xfrm>
            <a:off x="12766675" y="7794625"/>
            <a:ext cx="3336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PROGRAMY ZDROWOTNE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5" name="Rectangle 18"/>
          <p:cNvSpPr/>
          <p:nvPr/>
        </p:nvSpPr>
        <p:spPr>
          <a:xfrm>
            <a:off x="16817975" y="28479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Szczepienia dzieci przeciwko pneumokokom </a:t>
            </a:r>
            <a:endParaRPr lang="pl-PL" sz="2800" dirty="0"/>
          </a:p>
        </p:txBody>
      </p:sp>
      <p:sp>
        <p:nvSpPr>
          <p:cNvPr id="36" name="Rectangle 20"/>
          <p:cNvSpPr/>
          <p:nvPr/>
        </p:nvSpPr>
        <p:spPr>
          <a:xfrm>
            <a:off x="16817975" y="39274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Szczepienia ochronne przeciw grypie</a:t>
            </a:r>
            <a:endParaRPr lang="pl-PL" sz="2800" dirty="0"/>
          </a:p>
        </p:txBody>
      </p:sp>
      <p:sp>
        <p:nvSpPr>
          <p:cNvPr id="37" name="Rectangle 23"/>
          <p:cNvSpPr/>
          <p:nvPr/>
        </p:nvSpPr>
        <p:spPr>
          <a:xfrm>
            <a:off x="16817975" y="50069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Badania przesiewowe słuchu u dzieci </a:t>
            </a:r>
            <a:endParaRPr lang="pl-PL" sz="2800" dirty="0"/>
          </a:p>
        </p:txBody>
      </p:sp>
      <p:sp>
        <p:nvSpPr>
          <p:cNvPr id="38" name="Rectangle 26"/>
          <p:cNvSpPr/>
          <p:nvPr/>
        </p:nvSpPr>
        <p:spPr>
          <a:xfrm>
            <a:off x="16817975" y="60864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zakażeń wirusem brodawczaka ludzkiego</a:t>
            </a:r>
            <a:endParaRPr lang="pl-PL" sz="2800" dirty="0"/>
          </a:p>
        </p:txBody>
      </p:sp>
      <p:sp>
        <p:nvSpPr>
          <p:cNvPr id="39" name="Rectangle 29"/>
          <p:cNvSpPr/>
          <p:nvPr/>
        </p:nvSpPr>
        <p:spPr>
          <a:xfrm>
            <a:off x="16817975" y="7167563"/>
            <a:ext cx="6221413" cy="9239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Rehabilitacja ruchowa dla osób po 65 r. życia </a:t>
            </a:r>
            <a:endParaRPr lang="pl-PL" sz="2800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489363" y="3014663"/>
            <a:ext cx="657225" cy="590550"/>
            <a:chOff x="7083476" y="974292"/>
            <a:chExt cx="658086" cy="590516"/>
          </a:xfrm>
        </p:grpSpPr>
        <p:sp>
          <p:nvSpPr>
            <p:cNvPr id="41" name="Rectangle 17"/>
            <p:cNvSpPr/>
            <p:nvPr/>
          </p:nvSpPr>
          <p:spPr>
            <a:xfrm>
              <a:off x="7083476" y="974292"/>
              <a:ext cx="658086" cy="590516"/>
            </a:xfrm>
            <a:prstGeom prst="rect">
              <a:avLst/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2" name="Freeform 36"/>
            <p:cNvSpPr/>
            <p:nvPr/>
          </p:nvSpPr>
          <p:spPr>
            <a:xfrm>
              <a:off x="7223359" y="1136208"/>
              <a:ext cx="37832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6489363" y="4095750"/>
            <a:ext cx="657225" cy="590550"/>
            <a:chOff x="7083476" y="2054017"/>
            <a:chExt cx="658086" cy="590516"/>
          </a:xfrm>
        </p:grpSpPr>
        <p:sp>
          <p:nvSpPr>
            <p:cNvPr id="44" name="Rectangle 21"/>
            <p:cNvSpPr/>
            <p:nvPr/>
          </p:nvSpPr>
          <p:spPr>
            <a:xfrm>
              <a:off x="7083476" y="2054017"/>
              <a:ext cx="658086" cy="590516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5" name="Freeform 37"/>
            <p:cNvSpPr/>
            <p:nvPr/>
          </p:nvSpPr>
          <p:spPr>
            <a:xfrm>
              <a:off x="7221769" y="2247681"/>
              <a:ext cx="37991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489363" y="6254750"/>
            <a:ext cx="657225" cy="590550"/>
            <a:chOff x="7083476" y="4213467"/>
            <a:chExt cx="658086" cy="590516"/>
          </a:xfrm>
        </p:grpSpPr>
        <p:sp>
          <p:nvSpPr>
            <p:cNvPr id="47" name="Rectangle 27"/>
            <p:cNvSpPr/>
            <p:nvPr/>
          </p:nvSpPr>
          <p:spPr>
            <a:xfrm>
              <a:off x="7083476" y="4213467"/>
              <a:ext cx="658086" cy="590516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8" name="Freeform 38"/>
            <p:cNvSpPr/>
            <p:nvPr/>
          </p:nvSpPr>
          <p:spPr>
            <a:xfrm>
              <a:off x="7221769" y="4397606"/>
              <a:ext cx="379910" cy="290496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sp>
        <p:nvSpPr>
          <p:cNvPr id="50" name="Rectangle 24"/>
          <p:cNvSpPr/>
          <p:nvPr/>
        </p:nvSpPr>
        <p:spPr>
          <a:xfrm>
            <a:off x="16489363" y="5175250"/>
            <a:ext cx="657225" cy="59055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53" name="Rectangle 30"/>
          <p:cNvSpPr/>
          <p:nvPr/>
        </p:nvSpPr>
        <p:spPr>
          <a:xfrm>
            <a:off x="16489363" y="7334250"/>
            <a:ext cx="657225" cy="59055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56" name="Rectangle 18"/>
          <p:cNvSpPr/>
          <p:nvPr/>
        </p:nvSpPr>
        <p:spPr>
          <a:xfrm>
            <a:off x="16817975" y="82851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alergii i astmy dla dzieci</a:t>
            </a:r>
            <a:endParaRPr lang="pl-PL" sz="2800" dirty="0"/>
          </a:p>
        </p:txBody>
      </p:sp>
      <p:sp>
        <p:nvSpPr>
          <p:cNvPr id="57" name="Rectangle 20"/>
          <p:cNvSpPr/>
          <p:nvPr/>
        </p:nvSpPr>
        <p:spPr>
          <a:xfrm>
            <a:off x="16817975" y="93646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dla osób „Trzeciego </a:t>
            </a:r>
            <a:br>
              <a:rPr lang="pl-PL" sz="2800" i="1" dirty="0"/>
            </a:br>
            <a:r>
              <a:rPr lang="pl-PL" sz="2800" i="1" dirty="0"/>
              <a:t>i Czwartego wieku” </a:t>
            </a:r>
            <a:endParaRPr lang="pl-PL" sz="2800" dirty="0"/>
          </a:p>
        </p:txBody>
      </p:sp>
      <p:sp>
        <p:nvSpPr>
          <p:cNvPr id="58" name="Rectangle 23"/>
          <p:cNvSpPr/>
          <p:nvPr/>
        </p:nvSpPr>
        <p:spPr>
          <a:xfrm>
            <a:off x="16817975" y="104441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Dofinansowanie zabiegu </a:t>
            </a:r>
            <a:r>
              <a:rPr lang="pl-PL" sz="2800" i="1" dirty="0" err="1"/>
              <a:t>in</a:t>
            </a:r>
            <a:r>
              <a:rPr lang="pl-PL" sz="2800" i="1" dirty="0"/>
              <a:t> vitro</a:t>
            </a:r>
            <a:endParaRPr lang="pl-PL" sz="2800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6489363" y="8453438"/>
            <a:ext cx="657225" cy="590550"/>
            <a:chOff x="7083476" y="974292"/>
            <a:chExt cx="658086" cy="590516"/>
          </a:xfrm>
        </p:grpSpPr>
        <p:sp>
          <p:nvSpPr>
            <p:cNvPr id="60" name="Rectangle 17"/>
            <p:cNvSpPr/>
            <p:nvPr/>
          </p:nvSpPr>
          <p:spPr>
            <a:xfrm>
              <a:off x="7083476" y="974292"/>
              <a:ext cx="658086" cy="590516"/>
            </a:xfrm>
            <a:prstGeom prst="rect">
              <a:avLst/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61" name="Freeform 36"/>
            <p:cNvSpPr/>
            <p:nvPr/>
          </p:nvSpPr>
          <p:spPr>
            <a:xfrm>
              <a:off x="7223359" y="1136208"/>
              <a:ext cx="37832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6489363" y="9532938"/>
            <a:ext cx="657225" cy="590550"/>
            <a:chOff x="7083476" y="2054017"/>
            <a:chExt cx="658086" cy="590516"/>
          </a:xfrm>
        </p:grpSpPr>
        <p:sp>
          <p:nvSpPr>
            <p:cNvPr id="63" name="Rectangle 21"/>
            <p:cNvSpPr/>
            <p:nvPr/>
          </p:nvSpPr>
          <p:spPr>
            <a:xfrm>
              <a:off x="7083476" y="2054017"/>
              <a:ext cx="658086" cy="590516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64" name="Freeform 37"/>
            <p:cNvSpPr/>
            <p:nvPr/>
          </p:nvSpPr>
          <p:spPr>
            <a:xfrm>
              <a:off x="7221769" y="2247681"/>
              <a:ext cx="37991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sp>
        <p:nvSpPr>
          <p:cNvPr id="66" name="Rectangle 24"/>
          <p:cNvSpPr/>
          <p:nvPr/>
        </p:nvSpPr>
        <p:spPr>
          <a:xfrm>
            <a:off x="16489363" y="10612438"/>
            <a:ext cx="657225" cy="59055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68" name="Freeform 37"/>
          <p:cNvSpPr/>
          <p:nvPr/>
        </p:nvSpPr>
        <p:spPr>
          <a:xfrm>
            <a:off x="16665575" y="5307013"/>
            <a:ext cx="379413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70" name="Freeform 37"/>
          <p:cNvSpPr/>
          <p:nvPr/>
        </p:nvSpPr>
        <p:spPr>
          <a:xfrm>
            <a:off x="16632238" y="7478713"/>
            <a:ext cx="379412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71" name="Freeform 37"/>
          <p:cNvSpPr/>
          <p:nvPr/>
        </p:nvSpPr>
        <p:spPr>
          <a:xfrm>
            <a:off x="16665575" y="10761663"/>
            <a:ext cx="379413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24987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RODZINA</a:t>
            </a:r>
            <a:endParaRPr lang="en-US" sz="6600" b="1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23717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graphicFrame>
        <p:nvGraphicFramePr>
          <p:cNvPr id="25610" name="Chart 5"/>
          <p:cNvGraphicFramePr>
            <a:graphicFrameLocks/>
          </p:cNvGraphicFramePr>
          <p:nvPr/>
        </p:nvGraphicFramePr>
        <p:xfrm>
          <a:off x="3863975" y="5194300"/>
          <a:ext cx="3965575" cy="3917950"/>
        </p:xfrm>
        <a:graphic>
          <a:graphicData uri="http://schemas.openxmlformats.org/presentationml/2006/ole">
            <p:oleObj spid="_x0000_s25610" r:id="rId5" imgW="3962743" imgH="3920068" progId="Excel.Sheet.8">
              <p:embed/>
            </p:oleObj>
          </a:graphicData>
        </a:graphic>
      </p:graphicFrame>
      <p:graphicFrame>
        <p:nvGraphicFramePr>
          <p:cNvPr id="25611" name="Chart 18"/>
          <p:cNvGraphicFramePr>
            <a:graphicFrameLocks/>
          </p:cNvGraphicFramePr>
          <p:nvPr/>
        </p:nvGraphicFramePr>
        <p:xfrm>
          <a:off x="8172450" y="5194300"/>
          <a:ext cx="3963988" cy="3917950"/>
        </p:xfrm>
        <a:graphic>
          <a:graphicData uri="http://schemas.openxmlformats.org/presentationml/2006/ole">
            <p:oleObj spid="_x0000_s25611" r:id="rId6" imgW="3962743" imgH="3920068" progId="Excel.Sheet.8">
              <p:embed/>
            </p:oleObj>
          </a:graphicData>
        </a:graphic>
      </p:graphicFrame>
      <p:graphicFrame>
        <p:nvGraphicFramePr>
          <p:cNvPr id="25612" name="Chart 20"/>
          <p:cNvGraphicFramePr>
            <a:graphicFrameLocks/>
          </p:cNvGraphicFramePr>
          <p:nvPr/>
        </p:nvGraphicFramePr>
        <p:xfrm>
          <a:off x="12406313" y="5194300"/>
          <a:ext cx="3963987" cy="3917950"/>
        </p:xfrm>
        <a:graphic>
          <a:graphicData uri="http://schemas.openxmlformats.org/presentationml/2006/ole">
            <p:oleObj spid="_x0000_s25612" r:id="rId7" imgW="3968840" imgH="3920068" progId="Excel.Sheet.8">
              <p:embed/>
            </p:oleObj>
          </a:graphicData>
        </a:graphic>
      </p:graphicFrame>
      <p:graphicFrame>
        <p:nvGraphicFramePr>
          <p:cNvPr id="25613" name="Chart 21"/>
          <p:cNvGraphicFramePr>
            <a:graphicFrameLocks/>
          </p:cNvGraphicFramePr>
          <p:nvPr/>
        </p:nvGraphicFramePr>
        <p:xfrm>
          <a:off x="16679863" y="5194300"/>
          <a:ext cx="3965575" cy="3917950"/>
        </p:xfrm>
        <a:graphic>
          <a:graphicData uri="http://schemas.openxmlformats.org/presentationml/2006/ole">
            <p:oleObj spid="_x0000_s25613" r:id="rId8" imgW="3968840" imgH="3920068" progId="Excel.Sheet.8">
              <p:embed/>
            </p:oleObj>
          </a:graphicData>
        </a:graphic>
      </p:graphicFrame>
      <p:sp>
        <p:nvSpPr>
          <p:cNvPr id="38" name="TextBox 23"/>
          <p:cNvSpPr txBox="1"/>
          <p:nvPr/>
        </p:nvSpPr>
        <p:spPr>
          <a:xfrm>
            <a:off x="4667250" y="6091238"/>
            <a:ext cx="2495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ASYSTENTÓW  RODZINY</a:t>
            </a:r>
          </a:p>
        </p:txBody>
      </p:sp>
      <p:graphicFrame>
        <p:nvGraphicFramePr>
          <p:cNvPr id="25615" name="Object 15"/>
          <p:cNvGraphicFramePr>
            <a:graphicFrameLocks/>
          </p:cNvGraphicFramePr>
          <p:nvPr/>
        </p:nvGraphicFramePr>
        <p:xfrm>
          <a:off x="5883275" y="8489950"/>
          <a:ext cx="3965575" cy="3917950"/>
        </p:xfrm>
        <a:graphic>
          <a:graphicData uri="http://schemas.openxmlformats.org/presentationml/2006/ole">
            <p:oleObj spid="_x0000_s25615" r:id="rId9" imgW="3968840" imgH="3913971" progId="Excel.Sheet.8">
              <p:embed/>
            </p:oleObj>
          </a:graphicData>
        </a:graphic>
      </p:graphicFrame>
      <p:graphicFrame>
        <p:nvGraphicFramePr>
          <p:cNvPr id="25616" name="Object 16"/>
          <p:cNvGraphicFramePr>
            <a:graphicFrameLocks/>
          </p:cNvGraphicFramePr>
          <p:nvPr/>
        </p:nvGraphicFramePr>
        <p:xfrm>
          <a:off x="10191750" y="8489950"/>
          <a:ext cx="3963988" cy="3917950"/>
        </p:xfrm>
        <a:graphic>
          <a:graphicData uri="http://schemas.openxmlformats.org/presentationml/2006/ole">
            <p:oleObj spid="_x0000_s25616" r:id="rId10" imgW="3962743" imgH="3913971" progId="Excel.Sheet.8">
              <p:embed/>
            </p:oleObj>
          </a:graphicData>
        </a:graphic>
      </p:graphicFrame>
      <p:graphicFrame>
        <p:nvGraphicFramePr>
          <p:cNvPr id="25617" name="Object 17"/>
          <p:cNvGraphicFramePr>
            <a:graphicFrameLocks/>
          </p:cNvGraphicFramePr>
          <p:nvPr/>
        </p:nvGraphicFramePr>
        <p:xfrm>
          <a:off x="14425613" y="8489950"/>
          <a:ext cx="3963987" cy="3917950"/>
        </p:xfrm>
        <a:graphic>
          <a:graphicData uri="http://schemas.openxmlformats.org/presentationml/2006/ole">
            <p:oleObj spid="_x0000_s25617" r:id="rId11" imgW="3968840" imgH="3913971" progId="Excel.Sheet.8">
              <p:embed/>
            </p:oleObj>
          </a:graphicData>
        </a:graphic>
      </p:graphicFrame>
      <p:sp>
        <p:nvSpPr>
          <p:cNvPr id="45" name="TextBox 23"/>
          <p:cNvSpPr txBox="1"/>
          <p:nvPr/>
        </p:nvSpPr>
        <p:spPr>
          <a:xfrm>
            <a:off x="6553200" y="9729788"/>
            <a:ext cx="26289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WSPARCIE  RODZIN  ZASTĘPCZYCH</a:t>
            </a:r>
            <a:endParaRPr lang="pl-PL" sz="2400" b="1" spc="100" dirty="0">
              <a:solidFill>
                <a:srgbClr val="6F3D13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2,4 mln zł</a:t>
            </a:r>
            <a:endParaRPr lang="en-US" sz="2400" b="1" spc="100" dirty="0">
              <a:solidFill>
                <a:srgbClr val="FF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5619" name="Object 19"/>
          <p:cNvGraphicFramePr>
            <a:graphicFrameLocks/>
          </p:cNvGraphicFramePr>
          <p:nvPr/>
        </p:nvGraphicFramePr>
        <p:xfrm>
          <a:off x="1622425" y="8489950"/>
          <a:ext cx="3965575" cy="3917950"/>
        </p:xfrm>
        <a:graphic>
          <a:graphicData uri="http://schemas.openxmlformats.org/presentationml/2006/ole">
            <p:oleObj spid="_x0000_s25619" r:id="rId12" imgW="3968840" imgH="3913971" progId="Excel.Sheet.8">
              <p:embed/>
            </p:oleObj>
          </a:graphicData>
        </a:graphic>
      </p:graphicFrame>
      <p:sp>
        <p:nvSpPr>
          <p:cNvPr id="20" name="TextBox 23"/>
          <p:cNvSpPr txBox="1"/>
          <p:nvPr/>
        </p:nvSpPr>
        <p:spPr>
          <a:xfrm>
            <a:off x="2290763" y="9729788"/>
            <a:ext cx="26289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WSPARCIE  RODZIN</a:t>
            </a:r>
            <a:r>
              <a:rPr lang="pl-PL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sz="2400" b="1" spc="100" dirty="0">
              <a:solidFill>
                <a:srgbClr val="6F3D13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„JASNE ŻE TAK”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 mln zł</a:t>
            </a:r>
            <a:endParaRPr lang="en-US" sz="2400" b="1" spc="100" dirty="0">
              <a:solidFill>
                <a:srgbClr val="FF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5621" name="Object 21"/>
          <p:cNvGraphicFramePr>
            <a:graphicFrameLocks/>
          </p:cNvGraphicFramePr>
          <p:nvPr/>
        </p:nvGraphicFramePr>
        <p:xfrm>
          <a:off x="19192875" y="8489950"/>
          <a:ext cx="3965575" cy="3917950"/>
        </p:xfrm>
        <a:graphic>
          <a:graphicData uri="http://schemas.openxmlformats.org/presentationml/2006/ole">
            <p:oleObj spid="_x0000_s25621" r:id="rId13" imgW="3968840" imgH="3913971" progId="Excel.Sheet.8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7090</TotalTime>
  <Words>2097</Words>
  <Application>Microsoft Office PowerPoint</Application>
  <PresentationFormat>Niestandardowy</PresentationFormat>
  <Paragraphs>596</Paragraphs>
  <Slides>40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Szablon projektu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56" baseType="lpstr">
      <vt:lpstr>Arial</vt:lpstr>
      <vt:lpstr>Calibri Light</vt:lpstr>
      <vt:lpstr>Calibri</vt:lpstr>
      <vt:lpstr>Open Sans</vt:lpstr>
      <vt:lpstr>Arial Black</vt:lpstr>
      <vt:lpstr>FontAwesome</vt:lpstr>
      <vt:lpstr>Bebas Neue</vt:lpstr>
      <vt:lpstr>FangSong</vt:lpstr>
      <vt:lpstr>Arabic Typesetting</vt:lpstr>
      <vt:lpstr>맑은 고딕</vt:lpstr>
      <vt:lpstr>Segoe UI Light</vt:lpstr>
      <vt:lpstr>1_Office Theme</vt:lpstr>
      <vt:lpstr>1_Office Theme</vt:lpstr>
      <vt:lpstr>1_Office Theme</vt:lpstr>
      <vt:lpstr>1_Office Theme</vt:lpstr>
      <vt:lpstr>Arkusz programu Microsoft Excel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mspiewak</cp:lastModifiedBy>
  <cp:revision>465</cp:revision>
  <dcterms:created xsi:type="dcterms:W3CDTF">2014-09-26T10:57:37Z</dcterms:created>
  <dcterms:modified xsi:type="dcterms:W3CDTF">2017-05-16T12:45:55Z</dcterms:modified>
</cp:coreProperties>
</file>