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16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62" r:id="rId27"/>
  </p:sldIdLst>
  <p:sldSz cx="24384000" cy="13716000"/>
  <p:notesSz cx="6858000" cy="9144000"/>
  <p:defaultTextStyle>
    <a:defPPr>
      <a:defRPr lang="en-US"/>
    </a:defPPr>
    <a:lvl1pPr algn="l" defTabSz="18288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914400" indent="-457200" algn="l" defTabSz="18288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828800" indent="-914400" algn="l" defTabSz="18288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743200" indent="-1371600" algn="l" defTabSz="18288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657600" indent="-1828800" algn="l" defTabSz="18288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E12"/>
    <a:srgbClr val="507392"/>
    <a:srgbClr val="A24A0E"/>
    <a:srgbClr val="98B53D"/>
    <a:srgbClr val="33A9AF"/>
    <a:srgbClr val="3C59D4"/>
    <a:srgbClr val="0DBF0D"/>
    <a:srgbClr val="63FF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6323" autoAdjust="0"/>
  </p:normalViewPr>
  <p:slideViewPr>
    <p:cSldViewPr snapToGrid="0">
      <p:cViewPr>
        <p:scale>
          <a:sx n="33" d="100"/>
          <a:sy n="33" d="100"/>
        </p:scale>
        <p:origin x="-2508" y="-115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3ECAC4-E7D2-4B1E-97DF-B27CF4C68BCE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49761A-A08A-4986-A181-79629B50E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4EDAC-4BEB-41DC-A81C-5472B8BE3CD2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F351-BEC0-4487-AFF1-8687A977D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5F1DF-5264-43F5-839D-09731B5EEC34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82C9-EA49-48AF-97BC-CE4FDF502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DD19-148B-45DE-9CB9-D7D653AC36B5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357D-241A-4D51-A231-C9C69B3F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CE2B-1DC6-4042-B642-93F0CC4C18B7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EC94-C263-4079-B237-F10289C8E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9E9C-69D2-4B20-BFB8-CFE7C16FD90C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4164-7509-4A4C-B2B1-1B30B4CE7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4346-3655-49F2-8222-188624134D41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7991-CC51-4172-A3E8-0EB4E51C4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C4AE-DBC0-4A67-8699-7543D85622C0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AFA1-1066-4441-99B9-9C940C7CA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89655-63BE-47DD-AF3D-53F0B26816FB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E1C6-6E31-48FA-BD00-0C790023E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4C8F-4EA1-4B66-8E5C-E3E8D9FDF900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A28F-F0AE-4212-A91D-5DFC34C3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39C20-A376-473D-BCD4-8671840BB8A9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30B2-A3D5-4196-9095-186EAA530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F721-AFA6-4E18-83C3-60BA50F11DCE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B547-2050-4D6D-8B9B-794CFDB4D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730250"/>
            <a:ext cx="210312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31200" cy="87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0BC1C9-0F4A-4378-9665-54019457063E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78AF8F-5400-4EE9-BBB9-9B84B4FF6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>
    <p:fade/>
  </p:transition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itchFamily="34" charset="0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itchFamily="34" charset="0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itchFamily="34" charset="0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itchFamily="34" charset="0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itchFamily="34" charset="0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itchFamily="34" charset="0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itchFamily="34" charset="0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itchFamily="34" charset="0"/>
        </a:defRPr>
      </a:lvl9pPr>
    </p:titleStyle>
    <p:bodyStyle>
      <a:lvl1pPr marL="457200" indent="-457200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Wykres_programu_Microsoft_Office_Excel13.xls"/><Relationship Id="rId3" Type="http://schemas.openxmlformats.org/officeDocument/2006/relationships/image" Target="../media/image2.jpeg"/><Relationship Id="rId7" Type="http://schemas.openxmlformats.org/officeDocument/2006/relationships/oleObject" Target="../embeddings/Wykres_programu_Microsoft_Office_Excel1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Wykres_programu_Microsoft_Office_Excel11.xls"/><Relationship Id="rId5" Type="http://schemas.openxmlformats.org/officeDocument/2006/relationships/oleObject" Target="../embeddings/Wykres_programu_Microsoft_Office_Excel10.xls"/><Relationship Id="rId4" Type="http://schemas.openxmlformats.org/officeDocument/2006/relationships/image" Target="../media/image23.jpeg"/><Relationship Id="rId9" Type="http://schemas.openxmlformats.org/officeDocument/2006/relationships/oleObject" Target="../embeddings/Wykres_programu_Microsoft_Office_Excel1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emf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Wykres_programu_Microsoft_Office_Excel4.xls"/><Relationship Id="rId13" Type="http://schemas.openxmlformats.org/officeDocument/2006/relationships/oleObject" Target="../embeddings/Wykres_programu_Microsoft_Office_Excel9.xls"/><Relationship Id="rId3" Type="http://schemas.openxmlformats.org/officeDocument/2006/relationships/image" Target="../media/image2.jpeg"/><Relationship Id="rId7" Type="http://schemas.openxmlformats.org/officeDocument/2006/relationships/oleObject" Target="../embeddings/Wykres_programu_Microsoft_Office_Excel3.xls"/><Relationship Id="rId12" Type="http://schemas.openxmlformats.org/officeDocument/2006/relationships/oleObject" Target="../embeddings/Wykres_programu_Microsoft_Office_Excel8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Wykres_programu_Microsoft_Office_Excel2.xls"/><Relationship Id="rId11" Type="http://schemas.openxmlformats.org/officeDocument/2006/relationships/oleObject" Target="../embeddings/Wykres_programu_Microsoft_Office_Excel7.xls"/><Relationship Id="rId5" Type="http://schemas.openxmlformats.org/officeDocument/2006/relationships/oleObject" Target="../embeddings/Wykres_programu_Microsoft_Office_Excel1.xls"/><Relationship Id="rId10" Type="http://schemas.openxmlformats.org/officeDocument/2006/relationships/oleObject" Target="../embeddings/Wykres_programu_Microsoft_Office_Excel6.xls"/><Relationship Id="rId4" Type="http://schemas.openxmlformats.org/officeDocument/2006/relationships/image" Target="../media/image22.jpeg"/><Relationship Id="rId9" Type="http://schemas.openxmlformats.org/officeDocument/2006/relationships/oleObject" Target="../embeddings/Wykres_programu_Microsoft_Office_Excel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/>
          <p:nvPr/>
        </p:nvSpPr>
        <p:spPr>
          <a:xfrm>
            <a:off x="0" y="0"/>
            <a:ext cx="24384000" cy="4686299"/>
          </a:xfrm>
          <a:prstGeom prst="rect">
            <a:avLst/>
          </a:prstGeom>
          <a:blipFill dpi="0"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3603625"/>
            <a:ext cx="118856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spc="100" dirty="0">
                <a:solidFill>
                  <a:srgbClr val="ED7D31">
                    <a:lumMod val="60000"/>
                    <a:lumOff val="4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SPORT</a:t>
            </a:r>
            <a:endParaRPr lang="en-US" sz="6600" b="1" spc="100" dirty="0">
              <a:solidFill>
                <a:srgbClr val="ED7D31">
                  <a:lumMod val="60000"/>
                  <a:lumOff val="4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3476625"/>
            <a:ext cx="192088" cy="1528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0" name="Rectangle 30"/>
          <p:cNvSpPr/>
          <p:nvPr/>
        </p:nvSpPr>
        <p:spPr>
          <a:xfrm>
            <a:off x="7218363" y="6096000"/>
            <a:ext cx="2852737" cy="2998788"/>
          </a:xfrm>
          <a:prstGeom prst="rect">
            <a:avLst/>
          </a:prstGeom>
          <a:solidFill>
            <a:srgbClr val="C39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prstClr val="white">
                    <a:lumMod val="95000"/>
                  </a:prstClr>
                </a:solidFill>
              </a:rPr>
              <a:t>SZKOŁY PODSTAWOWE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prstClr val="white">
                    <a:lumMod val="95000"/>
                  </a:prstClr>
                </a:solidFill>
              </a:rPr>
              <a:t>1, 2, 12, 32, 26, 30, 36</a:t>
            </a:r>
            <a:endParaRPr lang="en-US" sz="28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1" name="Rectangle 26"/>
          <p:cNvSpPr/>
          <p:nvPr/>
        </p:nvSpPr>
        <p:spPr>
          <a:xfrm>
            <a:off x="10628313" y="6096000"/>
            <a:ext cx="6237287" cy="2998788"/>
          </a:xfrm>
          <a:prstGeom prst="rect">
            <a:avLst/>
          </a:prstGeom>
          <a:solidFill>
            <a:srgbClr val="9C5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6" name="Rectangle 27"/>
          <p:cNvSpPr/>
          <p:nvPr/>
        </p:nvSpPr>
        <p:spPr>
          <a:xfrm>
            <a:off x="8904288" y="9507538"/>
            <a:ext cx="2854325" cy="2997200"/>
          </a:xfrm>
          <a:prstGeom prst="rect">
            <a:avLst/>
          </a:prstGeom>
          <a:solidFill>
            <a:srgbClr val="9C5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>
                <a:solidFill>
                  <a:srgbClr val="F2F2F2"/>
                </a:solidFill>
                <a:cs typeface="Arial" charset="0"/>
              </a:rPr>
              <a:t>II LO</a:t>
            </a:r>
          </a:p>
          <a:p>
            <a:pPr algn="ctr">
              <a:defRPr/>
            </a:pPr>
            <a:r>
              <a:rPr lang="pl-PL" sz="2800" b="1">
                <a:solidFill>
                  <a:srgbClr val="F2F2F2"/>
                </a:solidFill>
                <a:cs typeface="Arial" charset="0"/>
              </a:rPr>
              <a:t>ul. Kilińskiego</a:t>
            </a:r>
            <a:endParaRPr lang="en-US" sz="2800" b="1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47" name="Rectangle 28"/>
          <p:cNvSpPr/>
          <p:nvPr/>
        </p:nvSpPr>
        <p:spPr>
          <a:xfrm>
            <a:off x="12295188" y="9507538"/>
            <a:ext cx="2852737" cy="2997200"/>
          </a:xfrm>
          <a:prstGeom prst="rect">
            <a:avLst/>
          </a:prstGeom>
          <a:solidFill>
            <a:srgbClr val="C39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prstClr val="white">
                    <a:lumMod val="9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Boisko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prstClr val="white">
                    <a:lumMod val="9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przy </a:t>
            </a:r>
            <a:br>
              <a:rPr lang="pl-PL" sz="2800" b="1" dirty="0">
                <a:solidFill>
                  <a:prstClr val="white">
                    <a:lumMod val="9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800" b="1" dirty="0">
                <a:solidFill>
                  <a:prstClr val="white">
                    <a:lumMod val="9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ul. </a:t>
            </a:r>
            <a:r>
              <a:rPr lang="pl-PL" sz="2800" b="1" dirty="0" err="1">
                <a:solidFill>
                  <a:prstClr val="white">
                    <a:lumMod val="9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Lourdyjskiej</a:t>
            </a:r>
            <a:endParaRPr lang="tr-TR" sz="2800" b="1" dirty="0">
              <a:solidFill>
                <a:prstClr val="white">
                  <a:lumMod val="95000"/>
                </a:prst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31"/>
          <p:cNvSpPr/>
          <p:nvPr/>
        </p:nvSpPr>
        <p:spPr>
          <a:xfrm>
            <a:off x="17419638" y="6096000"/>
            <a:ext cx="2852737" cy="2998788"/>
          </a:xfrm>
          <a:prstGeom prst="rect">
            <a:avLst/>
          </a:prstGeom>
          <a:solidFill>
            <a:srgbClr val="9C5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0" name="Rectangle 34"/>
          <p:cNvSpPr/>
          <p:nvPr/>
        </p:nvSpPr>
        <p:spPr>
          <a:xfrm>
            <a:off x="15695613" y="9507538"/>
            <a:ext cx="2852737" cy="2997200"/>
          </a:xfrm>
          <a:prstGeom prst="rect">
            <a:avLst/>
          </a:prstGeom>
          <a:solidFill>
            <a:srgbClr val="9C5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1" name="Rectangle 38"/>
          <p:cNvSpPr/>
          <p:nvPr/>
        </p:nvSpPr>
        <p:spPr>
          <a:xfrm>
            <a:off x="20805775" y="6096000"/>
            <a:ext cx="2854325" cy="2998788"/>
          </a:xfrm>
          <a:prstGeom prst="rect">
            <a:avLst/>
          </a:prstGeom>
          <a:solidFill>
            <a:srgbClr val="C39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prstClr val="white">
                    <a:lumMod val="95000"/>
                  </a:prstClr>
                </a:solidFill>
              </a:rPr>
              <a:t>SP 32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prstClr val="white">
                    <a:lumMod val="95000"/>
                  </a:prstClr>
                </a:solidFill>
              </a:rPr>
              <a:t>ul. Tetmajera</a:t>
            </a:r>
            <a:endParaRPr lang="en-US" sz="28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2" name="Rectangle 39"/>
          <p:cNvSpPr/>
          <p:nvPr/>
        </p:nvSpPr>
        <p:spPr>
          <a:xfrm>
            <a:off x="19130963" y="9507538"/>
            <a:ext cx="2854325" cy="2997200"/>
          </a:xfrm>
          <a:prstGeom prst="rect">
            <a:avLst/>
          </a:prstGeom>
          <a:solidFill>
            <a:srgbClr val="9C5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6642" name="TextBox 41"/>
          <p:cNvSpPr txBox="1">
            <a:spLocks noChangeArrowheads="1"/>
          </p:cNvSpPr>
          <p:nvPr/>
        </p:nvSpPr>
        <p:spPr bwMode="auto">
          <a:xfrm>
            <a:off x="10782300" y="6577013"/>
            <a:ext cx="59483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F2F2F2"/>
                </a:solidFill>
                <a:latin typeface="Calibri" pitchFamily="34" charset="0"/>
                <a:ea typeface="Open Sans"/>
                <a:cs typeface="Open Sans"/>
              </a:rPr>
              <a:t>ZESPOŁY SZKÓŁ</a:t>
            </a:r>
          </a:p>
          <a:p>
            <a:pPr algn="ctr"/>
            <a:r>
              <a:rPr lang="pl-PL" sz="2800" b="1">
                <a:solidFill>
                  <a:srgbClr val="F2F2F2"/>
                </a:solidFill>
                <a:latin typeface="Calibri" pitchFamily="34" charset="0"/>
                <a:ea typeface="Open Sans"/>
                <a:cs typeface="Open Sans"/>
              </a:rPr>
              <a:t>im. Kochanowskiego, ul. Warszawska</a:t>
            </a:r>
          </a:p>
          <a:p>
            <a:pPr algn="ctr"/>
            <a:r>
              <a:rPr lang="pl-PL" sz="2800" b="1">
                <a:solidFill>
                  <a:srgbClr val="F2F2F2"/>
                </a:solidFill>
                <a:latin typeface="Calibri" pitchFamily="34" charset="0"/>
                <a:ea typeface="Open Sans"/>
                <a:cs typeface="Open Sans"/>
              </a:rPr>
              <a:t>im. Prusa, ul. Prusa</a:t>
            </a:r>
          </a:p>
          <a:p>
            <a:pPr algn="ctr"/>
            <a:r>
              <a:rPr lang="pl-PL" sz="2800" b="1">
                <a:solidFill>
                  <a:srgbClr val="F2F2F2"/>
                </a:solidFill>
                <a:latin typeface="Calibri" pitchFamily="34" charset="0"/>
                <a:ea typeface="Open Sans"/>
                <a:cs typeface="Open Sans"/>
              </a:rPr>
              <a:t>ZST, Al. Jana Pawła II</a:t>
            </a:r>
            <a:endParaRPr lang="tr-TR" sz="2800" b="1">
              <a:solidFill>
                <a:srgbClr val="F2F2F2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26643" name="TextBox 44"/>
          <p:cNvSpPr txBox="1">
            <a:spLocks noChangeArrowheads="1"/>
          </p:cNvSpPr>
          <p:nvPr/>
        </p:nvSpPr>
        <p:spPr bwMode="auto">
          <a:xfrm>
            <a:off x="17514888" y="7064375"/>
            <a:ext cx="26860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700" b="1">
                <a:solidFill>
                  <a:srgbClr val="F2F2F2"/>
                </a:solidFill>
                <a:latin typeface="Calibri" pitchFamily="34" charset="0"/>
                <a:ea typeface="Open Sans"/>
                <a:cs typeface="Open Sans"/>
              </a:rPr>
              <a:t>GIMNAZJA</a:t>
            </a:r>
          </a:p>
          <a:p>
            <a:pPr algn="ctr"/>
            <a:r>
              <a:rPr lang="pl-PL" sz="2700" b="1">
                <a:solidFill>
                  <a:srgbClr val="F2F2F2"/>
                </a:solidFill>
                <a:latin typeface="Calibri" pitchFamily="34" charset="0"/>
                <a:ea typeface="Open Sans"/>
                <a:cs typeface="Open Sans"/>
              </a:rPr>
              <a:t>7, 9, 12, 16, 17</a:t>
            </a:r>
            <a:endParaRPr lang="tr-TR" sz="2800" b="1">
              <a:solidFill>
                <a:srgbClr val="F2F2F2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26644" name="TextBox 45"/>
          <p:cNvSpPr txBox="1">
            <a:spLocks noChangeArrowheads="1"/>
          </p:cNvSpPr>
          <p:nvPr/>
        </p:nvSpPr>
        <p:spPr bwMode="auto">
          <a:xfrm>
            <a:off x="15841663" y="10264775"/>
            <a:ext cx="25225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F2F2F2"/>
                </a:solidFill>
                <a:latin typeface="Calibri" pitchFamily="34" charset="0"/>
                <a:ea typeface="Open Sans"/>
                <a:cs typeface="Open Sans"/>
              </a:rPr>
              <a:t>Boisko</a:t>
            </a:r>
          </a:p>
          <a:p>
            <a:pPr algn="ctr"/>
            <a:r>
              <a:rPr lang="pl-PL" sz="2800" b="1">
                <a:solidFill>
                  <a:srgbClr val="F2F2F2"/>
                </a:solidFill>
                <a:latin typeface="Calibri" pitchFamily="34" charset="0"/>
                <a:ea typeface="Open Sans"/>
                <a:cs typeface="Open Sans"/>
              </a:rPr>
              <a:t>przy </a:t>
            </a:r>
            <a:br>
              <a:rPr lang="pl-PL" sz="2800" b="1">
                <a:solidFill>
                  <a:srgbClr val="F2F2F2"/>
                </a:solidFill>
                <a:latin typeface="Calibri" pitchFamily="34" charset="0"/>
                <a:ea typeface="Open Sans"/>
                <a:cs typeface="Open Sans"/>
              </a:rPr>
            </a:br>
            <a:r>
              <a:rPr lang="pl-PL" sz="2800" b="1">
                <a:solidFill>
                  <a:srgbClr val="F2F2F2"/>
                </a:solidFill>
                <a:latin typeface="Calibri" pitchFamily="34" charset="0"/>
                <a:ea typeface="Open Sans"/>
                <a:cs typeface="Open Sans"/>
              </a:rPr>
              <a:t>ul. Krakowskiej</a:t>
            </a:r>
            <a:endParaRPr lang="tr-TR" sz="2800" b="1">
              <a:solidFill>
                <a:srgbClr val="F2F2F2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26645" name="TextBox 50"/>
          <p:cNvSpPr txBox="1">
            <a:spLocks noChangeArrowheads="1"/>
          </p:cNvSpPr>
          <p:nvPr/>
        </p:nvSpPr>
        <p:spPr bwMode="auto">
          <a:xfrm>
            <a:off x="19270663" y="10248900"/>
            <a:ext cx="26241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F2F2F2"/>
                </a:solidFill>
                <a:latin typeface="Calibri" pitchFamily="34" charset="0"/>
                <a:ea typeface="Open Sans"/>
                <a:cs typeface="Open Sans"/>
              </a:rPr>
              <a:t>Boisko</a:t>
            </a:r>
          </a:p>
          <a:p>
            <a:pPr algn="ctr"/>
            <a:r>
              <a:rPr lang="pl-PL" sz="2800" b="1">
                <a:solidFill>
                  <a:srgbClr val="F2F2F2"/>
                </a:solidFill>
                <a:latin typeface="Calibri" pitchFamily="34" charset="0"/>
                <a:ea typeface="Open Sans"/>
                <a:cs typeface="Open Sans"/>
              </a:rPr>
              <a:t>przy ul. Limanowskiego</a:t>
            </a:r>
            <a:endParaRPr lang="tr-TR" sz="2800" b="1">
              <a:solidFill>
                <a:srgbClr val="F2F2F2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cxnSp>
        <p:nvCxnSpPr>
          <p:cNvPr id="62" name="Straight Connector 19"/>
          <p:cNvCxnSpPr/>
          <p:nvPr/>
        </p:nvCxnSpPr>
        <p:spPr>
          <a:xfrm>
            <a:off x="476250" y="9688513"/>
            <a:ext cx="6200775" cy="0"/>
          </a:xfrm>
          <a:prstGeom prst="line">
            <a:avLst/>
          </a:prstGeom>
          <a:ln w="50800">
            <a:solidFill>
              <a:srgbClr val="6F3D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53"/>
          <p:cNvSpPr/>
          <p:nvPr/>
        </p:nvSpPr>
        <p:spPr>
          <a:xfrm>
            <a:off x="1676400" y="5848350"/>
            <a:ext cx="3584575" cy="3559175"/>
          </a:xfrm>
          <a:prstGeom prst="ellipse">
            <a:avLst/>
          </a:prstGeom>
          <a:solidFill>
            <a:srgbClr val="C39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76"/>
          <p:cNvSpPr txBox="1"/>
          <p:nvPr/>
        </p:nvSpPr>
        <p:spPr>
          <a:xfrm>
            <a:off x="-1533525" y="10072688"/>
            <a:ext cx="9861550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spc="100" dirty="0">
                <a:solidFill>
                  <a:srgbClr val="9C582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SZKOLENIE SPORTOWE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spc="100" dirty="0">
                <a:solidFill>
                  <a:srgbClr val="9C582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DZIECI  I  MŁODZIEŻY</a:t>
            </a:r>
          </a:p>
        </p:txBody>
      </p:sp>
      <p:sp>
        <p:nvSpPr>
          <p:cNvPr id="66" name="TextBox 85"/>
          <p:cNvSpPr txBox="1"/>
          <p:nvPr/>
        </p:nvSpPr>
        <p:spPr>
          <a:xfrm>
            <a:off x="1825625" y="6611938"/>
            <a:ext cx="3262313" cy="200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0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mln zł</a:t>
            </a:r>
            <a:endParaRPr lang="tr-TR" sz="4400" b="1" spc="100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76"/>
          <p:cNvSpPr txBox="1"/>
          <p:nvPr/>
        </p:nvSpPr>
        <p:spPr>
          <a:xfrm>
            <a:off x="9048750" y="5005388"/>
            <a:ext cx="1323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spc="100" dirty="0">
                <a:solidFill>
                  <a:srgbClr val="9C582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NOWE  BOISKA SPORTOWE (</a:t>
            </a:r>
            <a:r>
              <a:rPr lang="pl-PL" sz="40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każde </a:t>
            </a:r>
            <a:r>
              <a:rPr lang="pl-PL" sz="4000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350 – 440 </a:t>
            </a:r>
            <a:r>
              <a:rPr lang="pl-PL" sz="40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tys. zł</a:t>
            </a:r>
            <a:r>
              <a:rPr lang="pl-PL" sz="4000" b="1" spc="100" dirty="0">
                <a:solidFill>
                  <a:srgbClr val="9C582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4000" b="1" spc="100" dirty="0">
              <a:solidFill>
                <a:srgbClr val="9C582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084263" y="11407775"/>
            <a:ext cx="450373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100" dirty="0">
                <a:solidFill>
                  <a:srgbClr val="9C582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ostatnich latach środki na ten cel wzrosły prawie o </a:t>
            </a:r>
            <a:r>
              <a:rPr lang="pl-PL" sz="2800" b="1" spc="100" dirty="0">
                <a:solidFill>
                  <a:srgbClr val="9C582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1,4 mln zł</a:t>
            </a:r>
            <a:endParaRPr lang="en-US" sz="2800" b="1" spc="100" dirty="0">
              <a:solidFill>
                <a:srgbClr val="9C582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/>
          <p:nvPr/>
        </p:nvSpPr>
        <p:spPr>
          <a:xfrm>
            <a:off x="0" y="0"/>
            <a:ext cx="24384000" cy="4686299"/>
          </a:xfrm>
          <a:prstGeom prst="rect">
            <a:avLst/>
          </a:prstGeom>
          <a:blipFill dpi="0"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3603625"/>
            <a:ext cx="118856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spc="100" dirty="0">
                <a:solidFill>
                  <a:srgbClr val="ED7D31">
                    <a:lumMod val="60000"/>
                    <a:lumOff val="4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SPORT</a:t>
            </a:r>
            <a:endParaRPr lang="en-US" sz="6600" b="1" spc="100" dirty="0">
              <a:solidFill>
                <a:srgbClr val="ED7D31">
                  <a:lumMod val="60000"/>
                  <a:lumOff val="4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3476625"/>
            <a:ext cx="192088" cy="1528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27658" name="Chart 5"/>
          <p:cNvGraphicFramePr>
            <a:graphicFrameLocks/>
          </p:cNvGraphicFramePr>
          <p:nvPr/>
        </p:nvGraphicFramePr>
        <p:xfrm>
          <a:off x="1616075" y="5537200"/>
          <a:ext cx="3965575" cy="3917950"/>
        </p:xfrm>
        <a:graphic>
          <a:graphicData uri="http://schemas.openxmlformats.org/presentationml/2006/ole">
            <p:oleObj spid="_x0000_s27658" r:id="rId5" imgW="3968840" imgH="3920068" progId="Excel.Chart.8">
              <p:embed/>
            </p:oleObj>
          </a:graphicData>
        </a:graphic>
      </p:graphicFrame>
      <p:graphicFrame>
        <p:nvGraphicFramePr>
          <p:cNvPr id="27659" name="Chart 18"/>
          <p:cNvGraphicFramePr>
            <a:graphicFrameLocks/>
          </p:cNvGraphicFramePr>
          <p:nvPr/>
        </p:nvGraphicFramePr>
        <p:xfrm>
          <a:off x="5924550" y="5537200"/>
          <a:ext cx="3963988" cy="3917950"/>
        </p:xfrm>
        <a:graphic>
          <a:graphicData uri="http://schemas.openxmlformats.org/presentationml/2006/ole">
            <p:oleObj spid="_x0000_s27659" r:id="rId6" imgW="3962743" imgH="3920068" progId="Excel.Chart.8">
              <p:embed/>
            </p:oleObj>
          </a:graphicData>
        </a:graphic>
      </p:graphicFrame>
      <p:graphicFrame>
        <p:nvGraphicFramePr>
          <p:cNvPr id="27660" name="Chart 20"/>
          <p:cNvGraphicFramePr>
            <a:graphicFrameLocks/>
          </p:cNvGraphicFramePr>
          <p:nvPr/>
        </p:nvGraphicFramePr>
        <p:xfrm>
          <a:off x="10158413" y="5537200"/>
          <a:ext cx="3963987" cy="3917950"/>
        </p:xfrm>
        <a:graphic>
          <a:graphicData uri="http://schemas.openxmlformats.org/presentationml/2006/ole">
            <p:oleObj spid="_x0000_s27660" r:id="rId7" imgW="3968840" imgH="3920068" progId="Excel.Chart.8">
              <p:embed/>
            </p:oleObj>
          </a:graphicData>
        </a:graphic>
      </p:graphicFrame>
      <p:graphicFrame>
        <p:nvGraphicFramePr>
          <p:cNvPr id="27661" name="Chart 21"/>
          <p:cNvGraphicFramePr>
            <a:graphicFrameLocks/>
          </p:cNvGraphicFramePr>
          <p:nvPr/>
        </p:nvGraphicFramePr>
        <p:xfrm>
          <a:off x="14431963" y="5537200"/>
          <a:ext cx="3965575" cy="3917950"/>
        </p:xfrm>
        <a:graphic>
          <a:graphicData uri="http://schemas.openxmlformats.org/presentationml/2006/ole">
            <p:oleObj spid="_x0000_s27661" r:id="rId8" imgW="3968840" imgH="3920068" progId="Excel.Chart.8">
              <p:embed/>
            </p:oleObj>
          </a:graphicData>
        </a:graphic>
      </p:graphicFrame>
      <p:graphicFrame>
        <p:nvGraphicFramePr>
          <p:cNvPr id="27662" name="Object 14"/>
          <p:cNvGraphicFramePr>
            <a:graphicFrameLocks/>
          </p:cNvGraphicFramePr>
          <p:nvPr/>
        </p:nvGraphicFramePr>
        <p:xfrm>
          <a:off x="18792825" y="5518150"/>
          <a:ext cx="3965575" cy="3917950"/>
        </p:xfrm>
        <a:graphic>
          <a:graphicData uri="http://schemas.openxmlformats.org/presentationml/2006/ole">
            <p:oleObj spid="_x0000_s27662" r:id="rId9" imgW="3962743" imgH="3920068" progId="Excel.Chart.8">
              <p:embed/>
            </p:oleObj>
          </a:graphicData>
        </a:graphic>
      </p:graphicFrame>
      <p:sp>
        <p:nvSpPr>
          <p:cNvPr id="36" name="Prostokąt 35"/>
          <p:cNvSpPr/>
          <p:nvPr/>
        </p:nvSpPr>
        <p:spPr>
          <a:xfrm>
            <a:off x="2324100" y="6400800"/>
            <a:ext cx="24765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6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mln zł</a:t>
            </a:r>
            <a:endParaRPr lang="tr-TR" b="1" spc="100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10591800" y="6272213"/>
            <a:ext cx="287655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6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mln zł</a:t>
            </a:r>
            <a:endParaRPr lang="tr-TR" b="1" spc="100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15125700" y="6534150"/>
            <a:ext cx="2571750" cy="1878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0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tys. zł</a:t>
            </a:r>
            <a:endParaRPr lang="tr-TR" b="1" spc="100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19354800" y="6462713"/>
            <a:ext cx="287655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spc="100" dirty="0">
                <a:solidFill>
                  <a:srgbClr val="FF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2015 rok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pl-PL" sz="6600" b="1" spc="100" dirty="0">
                <a:solidFill>
                  <a:srgbClr val="FF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pl-PL" sz="66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pl-PL" sz="6600" b="1" spc="100" dirty="0">
                <a:solidFill>
                  <a:srgbClr val="FF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km</a:t>
            </a:r>
          </a:p>
        </p:txBody>
      </p:sp>
      <p:sp>
        <p:nvSpPr>
          <p:cNvPr id="27676" name="TextBox 100"/>
          <p:cNvSpPr txBox="1">
            <a:spLocks noChangeArrowheads="1"/>
          </p:cNvSpPr>
          <p:nvPr/>
        </p:nvSpPr>
        <p:spPr bwMode="auto">
          <a:xfrm>
            <a:off x="2097088" y="9582150"/>
            <a:ext cx="28559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</a:rPr>
              <a:t>SALA GIMNASTYCZNA  PRZY  ZESPOLE SZKÓŁ</a:t>
            </a:r>
          </a:p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</a:rPr>
              <a:t>BIEGAŃSKIEGO</a:t>
            </a:r>
            <a:endParaRPr lang="es-HN" sz="2800" b="1">
              <a:solidFill>
                <a:srgbClr val="6F3D13"/>
              </a:solidFill>
              <a:latin typeface="Calibri" pitchFamily="34" charset="0"/>
            </a:endParaRPr>
          </a:p>
        </p:txBody>
      </p:sp>
      <p:sp>
        <p:nvSpPr>
          <p:cNvPr id="27677" name="TextBox 100"/>
          <p:cNvSpPr txBox="1">
            <a:spLocks noChangeArrowheads="1"/>
          </p:cNvSpPr>
          <p:nvPr/>
        </p:nvSpPr>
        <p:spPr bwMode="auto">
          <a:xfrm>
            <a:off x="6516688" y="9582150"/>
            <a:ext cx="28559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</a:rPr>
              <a:t>HALA SPORTOWA  W IV LO</a:t>
            </a:r>
          </a:p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</a:rPr>
              <a:t>IM. HENRYKA SIENKIEWICZA</a:t>
            </a:r>
            <a:endParaRPr lang="es-HN" sz="2800" b="1">
              <a:solidFill>
                <a:srgbClr val="6F3D13"/>
              </a:solidFill>
              <a:latin typeface="Calibri" pitchFamily="34" charset="0"/>
            </a:endParaRPr>
          </a:p>
        </p:txBody>
      </p:sp>
      <p:sp>
        <p:nvSpPr>
          <p:cNvPr id="27678" name="TextBox 100"/>
          <p:cNvSpPr txBox="1">
            <a:spLocks noChangeArrowheads="1"/>
          </p:cNvSpPr>
          <p:nvPr/>
        </p:nvSpPr>
        <p:spPr bwMode="auto">
          <a:xfrm>
            <a:off x="10764838" y="9582150"/>
            <a:ext cx="28559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</a:rPr>
              <a:t>BASEN</a:t>
            </a:r>
          </a:p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</a:rPr>
              <a:t>PRZY  IV LO</a:t>
            </a:r>
          </a:p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</a:rPr>
              <a:t>(ZAKOŃCZENIE ROK 2016)</a:t>
            </a:r>
            <a:endParaRPr lang="es-HN" sz="2800" b="1">
              <a:solidFill>
                <a:srgbClr val="6F3D13"/>
              </a:solidFill>
              <a:latin typeface="Calibri" pitchFamily="34" charset="0"/>
            </a:endParaRPr>
          </a:p>
        </p:txBody>
      </p:sp>
      <p:sp>
        <p:nvSpPr>
          <p:cNvPr id="27679" name="TextBox 100"/>
          <p:cNvSpPr txBox="1">
            <a:spLocks noChangeArrowheads="1"/>
          </p:cNvSpPr>
          <p:nvPr/>
        </p:nvSpPr>
        <p:spPr bwMode="auto">
          <a:xfrm>
            <a:off x="14993938" y="9582150"/>
            <a:ext cx="28559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</a:rPr>
              <a:t>PLACE  ZABAW  DLA DZIECI</a:t>
            </a:r>
            <a:endParaRPr lang="es-HN" sz="2800" b="1">
              <a:solidFill>
                <a:srgbClr val="6F3D13"/>
              </a:solidFill>
              <a:latin typeface="Calibri" pitchFamily="34" charset="0"/>
            </a:endParaRPr>
          </a:p>
        </p:txBody>
      </p:sp>
      <p:sp>
        <p:nvSpPr>
          <p:cNvPr id="27680" name="TextBox 100"/>
          <p:cNvSpPr txBox="1">
            <a:spLocks noChangeArrowheads="1"/>
          </p:cNvSpPr>
          <p:nvPr/>
        </p:nvSpPr>
        <p:spPr bwMode="auto">
          <a:xfrm>
            <a:off x="19394488" y="9582150"/>
            <a:ext cx="28559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</a:rPr>
              <a:t>ŚCIEŻKI  ROWEROWE</a:t>
            </a:r>
            <a:endParaRPr lang="es-HN" sz="2800" b="1">
              <a:solidFill>
                <a:srgbClr val="6F3D13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38225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818313" y="6335713"/>
            <a:ext cx="10785475" cy="254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94588" y="6929438"/>
            <a:ext cx="9421812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100" dirty="0">
                <a:solidFill>
                  <a:prstClr val="white"/>
                </a:solidFill>
                <a:latin typeface="Bebas Neue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SUBWENCJA Z BUDŻETU PAŃSTWA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100" dirty="0">
                <a:solidFill>
                  <a:prstClr val="white"/>
                </a:solidFill>
                <a:latin typeface="Bebas Neue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NA 1 UCZNIA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500" spc="100" dirty="0">
                <a:solidFill>
                  <a:srgbClr val="FFC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7.600 zł</a:t>
            </a:r>
            <a:endParaRPr lang="pl-PL" sz="4500" spc="100" dirty="0">
              <a:solidFill>
                <a:prstClr val="white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500" spc="100" dirty="0">
              <a:solidFill>
                <a:prstClr val="white"/>
              </a:solidFill>
              <a:latin typeface="Bebas Neue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500" spc="100" dirty="0">
                <a:solidFill>
                  <a:prstClr val="white"/>
                </a:solidFill>
                <a:latin typeface="Bebas Neue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FAKTYCZNY KOSZT KSZTAŁCENIA 1 UCZNIA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000" spc="100" dirty="0">
                <a:solidFill>
                  <a:srgbClr val="FFC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10.000 zł</a:t>
            </a:r>
            <a:endParaRPr lang="en-US" sz="8000" spc="100" dirty="0">
              <a:solidFill>
                <a:srgbClr val="FFC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9188" y="2682875"/>
            <a:ext cx="17133887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spc="100" dirty="0">
                <a:solidFill>
                  <a:prstClr val="white"/>
                </a:solidFill>
                <a:latin typeface="Bebas Neue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WYDATKI NA EDUKACJĘ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200" spc="100" dirty="0">
                <a:solidFill>
                  <a:srgbClr val="FFC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600" spc="100" dirty="0">
                <a:solidFill>
                  <a:prstClr val="white"/>
                </a:solidFill>
                <a:latin typeface="Bebas Neue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CAŁEGO BUDŻETU</a:t>
            </a:r>
            <a:endParaRPr lang="en-US" sz="9600" spc="100" dirty="0">
              <a:solidFill>
                <a:prstClr val="white"/>
              </a:solidFill>
              <a:latin typeface="Bebas Neue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prstClr val="white"/>
                </a:solidFill>
                <a:latin typeface="Bebas Neue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prstClr val="white"/>
              </a:solidFill>
              <a:latin typeface="Bebas Neue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prstClr val="white"/>
                </a:solidFill>
                <a:latin typeface="Bebas Neue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prstClr val="white"/>
              </a:solidFill>
              <a:latin typeface="Bebas Neue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8"/>
          <p:cNvSpPr txBox="1"/>
          <p:nvPr/>
        </p:nvSpPr>
        <p:spPr>
          <a:xfrm>
            <a:off x="3168650" y="1203325"/>
            <a:ext cx="118856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prstClr val="white"/>
                </a:solidFill>
                <a:latin typeface="Calibri Light"/>
                <a:ea typeface="Open Sans" panose="020B0606030504020204" pitchFamily="34" charset="0"/>
                <a:cs typeface="Open Sans" panose="020B0606030504020204" pitchFamily="34" charset="0"/>
              </a:rPr>
              <a:t>EDUKACJA</a:t>
            </a:r>
            <a:endParaRPr lang="en-US" sz="5400" spc="100" dirty="0">
              <a:solidFill>
                <a:prstClr val="white"/>
              </a:solidFill>
              <a:latin typeface="Calibri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8685" name="pole tekstowe 27"/>
          <p:cNvSpPr txBox="1">
            <a:spLocks noChangeArrowheads="1"/>
          </p:cNvSpPr>
          <p:nvPr/>
        </p:nvSpPr>
        <p:spPr bwMode="auto">
          <a:xfrm>
            <a:off x="2220913" y="2628900"/>
            <a:ext cx="16867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86" name="Prostokąt 13"/>
          <p:cNvSpPr>
            <a:spLocks noChangeArrowheads="1"/>
          </p:cNvSpPr>
          <p:nvPr/>
        </p:nvSpPr>
        <p:spPr bwMode="auto">
          <a:xfrm rot="-368885">
            <a:off x="12709525" y="7596188"/>
            <a:ext cx="1219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C00000"/>
                </a:solidFill>
                <a:latin typeface="Arial Black" pitchFamily="34" charset="0"/>
              </a:rPr>
              <a:t>DOPŁATA DO SUBWENCJI </a:t>
            </a:r>
            <a:endParaRPr lang="pl-PL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pl-PL" b="1">
                <a:solidFill>
                  <a:srgbClr val="C00000"/>
                </a:solidFill>
                <a:latin typeface="Arial Black" pitchFamily="34" charset="0"/>
              </a:rPr>
              <a:t>w ciągu 2 lat</a:t>
            </a:r>
            <a:endParaRPr lang="pl-PL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8687" name="Picture 1" descr="C:\Users\lstacherczak\Desktop\Prezentacja\stamp-sold-sign-clipar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4438" y="8331200"/>
            <a:ext cx="6348412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TextBox 18"/>
          <p:cNvSpPr txBox="1">
            <a:spLocks noChangeArrowheads="1"/>
          </p:cNvSpPr>
          <p:nvPr/>
        </p:nvSpPr>
        <p:spPr bwMode="auto">
          <a:xfrm rot="-377469">
            <a:off x="17245013" y="9218613"/>
            <a:ext cx="4730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0" b="1" u="sng">
                <a:solidFill>
                  <a:srgbClr val="C00000"/>
                </a:solidFill>
                <a:latin typeface="Arial Black" pitchFamily="34" charset="0"/>
              </a:rPr>
              <a:t>112</a:t>
            </a:r>
            <a:r>
              <a:rPr lang="pl-PL" sz="5400" b="1" u="sng">
                <a:solidFill>
                  <a:srgbClr val="C00000"/>
                </a:solidFill>
                <a:latin typeface="Arial Black" pitchFamily="34" charset="0"/>
              </a:rPr>
              <a:t> mln zł</a:t>
            </a:r>
            <a:endParaRPr lang="pl-PL" sz="540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118856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EDUKACJA</a:t>
            </a:r>
            <a:endParaRPr lang="en-US" sz="54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9705" name="pole tekstowe 9"/>
          <p:cNvSpPr txBox="1">
            <a:spLocks noChangeArrowheads="1"/>
          </p:cNvSpPr>
          <p:nvPr/>
        </p:nvSpPr>
        <p:spPr bwMode="auto">
          <a:xfrm>
            <a:off x="2220913" y="2628900"/>
            <a:ext cx="16867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Right Triangle 1"/>
          <p:cNvSpPr/>
          <p:nvPr/>
        </p:nvSpPr>
        <p:spPr>
          <a:xfrm flipH="1">
            <a:off x="0" y="2947988"/>
            <a:ext cx="24384000" cy="10768012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3168650" y="2479675"/>
            <a:ext cx="118856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AKADEMICKA CZĘSTOCHOWA</a:t>
            </a:r>
            <a:endParaRPr lang="en-US" sz="5400" b="1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708" name="Prostokąt 14"/>
          <p:cNvSpPr>
            <a:spLocks noChangeArrowheads="1"/>
          </p:cNvSpPr>
          <p:nvPr/>
        </p:nvSpPr>
        <p:spPr bwMode="auto">
          <a:xfrm>
            <a:off x="1028700" y="3646488"/>
            <a:ext cx="20212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 b="1">
                <a:solidFill>
                  <a:srgbClr val="FF0000"/>
                </a:solidFill>
                <a:latin typeface="Arial Black" pitchFamily="34" charset="0"/>
              </a:rPr>
              <a:t>500 tys. zł - </a:t>
            </a:r>
            <a:r>
              <a:rPr lang="pl-PL" b="1">
                <a:latin typeface="Calibri" pitchFamily="34" charset="0"/>
              </a:rPr>
              <a:t>DOFINANSOWANIE  ZAKUPÓW  W  POLITECHNICE  CZĘSTOCHOWSKIEJ  ORAZ  AKADEMII  IM. JANA DŁUGOSZA</a:t>
            </a:r>
            <a:r>
              <a:rPr lang="pl-PL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9709" name="Prostokąt 16"/>
          <p:cNvSpPr>
            <a:spLocks noChangeArrowheads="1"/>
          </p:cNvSpPr>
          <p:nvPr/>
        </p:nvSpPr>
        <p:spPr bwMode="auto">
          <a:xfrm>
            <a:off x="995363" y="5502275"/>
            <a:ext cx="129349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solidFill>
                  <a:srgbClr val="FF0000"/>
                </a:solidFill>
                <a:latin typeface="Arial Black" pitchFamily="34" charset="0"/>
              </a:rPr>
              <a:t>57 tys. zł - </a:t>
            </a:r>
            <a:r>
              <a:rPr lang="pl-PL" b="1">
                <a:latin typeface="Calibri" pitchFamily="34" charset="0"/>
              </a:rPr>
              <a:t>NAGRODY</a:t>
            </a:r>
            <a:r>
              <a:rPr lang="pl-PL" b="1">
                <a:solidFill>
                  <a:srgbClr val="000000"/>
                </a:solidFill>
                <a:latin typeface="Calibri" pitchFamily="34" charset="0"/>
              </a:rPr>
              <a:t>  ZA  NAJLEPSZĄ  PRACĘ INŻYNIERSKĄ, LICENCJACKĄ, MAGISTERSKĄ LUB DOKTORSKĄ ZWIĄZANĄ  </a:t>
            </a:r>
            <a:br>
              <a:rPr lang="pl-PL" b="1">
                <a:solidFill>
                  <a:srgbClr val="000000"/>
                </a:solidFill>
                <a:latin typeface="Calibri" pitchFamily="34" charset="0"/>
              </a:rPr>
            </a:br>
            <a:r>
              <a:rPr lang="pl-PL" b="1">
                <a:solidFill>
                  <a:srgbClr val="000000"/>
                </a:solidFill>
                <a:latin typeface="Calibri" pitchFamily="34" charset="0"/>
              </a:rPr>
              <a:t>Z PROMOCJĄ CZĘSTOCHOWY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85471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EDUKACJA</a:t>
            </a:r>
            <a:r>
              <a:rPr lang="pl-PL" sz="66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48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(inwestycje)</a:t>
            </a:r>
            <a:endParaRPr lang="en-US" sz="48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pic>
        <p:nvPicPr>
          <p:cNvPr id="1026" name="Picture 2" descr="C:\Users\lstacherczak\Desktop\PREZENTACJA\slide9-multimedia-authoring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7250" y="4286250"/>
            <a:ext cx="6724650" cy="672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4" name="Straight Connector 17"/>
          <p:cNvCxnSpPr/>
          <p:nvPr/>
        </p:nvCxnSpPr>
        <p:spPr>
          <a:xfrm flipV="1">
            <a:off x="6572250" y="4405313"/>
            <a:ext cx="19050" cy="9310687"/>
          </a:xfrm>
          <a:prstGeom prst="line">
            <a:avLst/>
          </a:prstGeom>
          <a:ln w="50800">
            <a:solidFill>
              <a:srgbClr val="6F3D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Rectangle 1"/>
          <p:cNvSpPr>
            <a:spLocks noChangeArrowheads="1"/>
          </p:cNvSpPr>
          <p:nvPr/>
        </p:nvSpPr>
        <p:spPr bwMode="auto">
          <a:xfrm>
            <a:off x="8126413" y="3641725"/>
            <a:ext cx="47815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4400" b="1">
                <a:solidFill>
                  <a:srgbClr val="FF0000"/>
                </a:solidFill>
                <a:latin typeface="Calibri" pitchFamily="34" charset="0"/>
                <a:ea typeface="Open Sans"/>
                <a:cs typeface="Open Sans"/>
              </a:rPr>
              <a:t>Koszt -  12 mln zł</a:t>
            </a:r>
            <a:endParaRPr lang="tr-TR" sz="4400" b="1">
              <a:solidFill>
                <a:srgbClr val="FF0000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30732" name="TextBox 38"/>
          <p:cNvSpPr txBox="1">
            <a:spLocks noChangeArrowheads="1"/>
          </p:cNvSpPr>
          <p:nvPr/>
        </p:nvSpPr>
        <p:spPr bwMode="auto">
          <a:xfrm>
            <a:off x="558800" y="3746500"/>
            <a:ext cx="4572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 u="sng">
                <a:latin typeface="Calibri" pitchFamily="34" charset="0"/>
              </a:rPr>
              <a:t>BASEN</a:t>
            </a:r>
            <a:r>
              <a:rPr lang="pl-PL" sz="3200" b="1">
                <a:latin typeface="Calibri" pitchFamily="34" charset="0"/>
              </a:rPr>
              <a:t>   PRZY  IV LO </a:t>
            </a:r>
            <a:br>
              <a:rPr lang="pl-PL" sz="3200" b="1">
                <a:latin typeface="Calibri" pitchFamily="34" charset="0"/>
              </a:rPr>
            </a:br>
            <a:r>
              <a:rPr lang="pl-PL" sz="3200" b="1">
                <a:latin typeface="Calibri" pitchFamily="34" charset="0"/>
              </a:rPr>
              <a:t>im. H. SIENKIEWICZA          </a:t>
            </a:r>
            <a:endParaRPr lang="pl-PL" sz="3200">
              <a:latin typeface="Calibri" pitchFamily="34" charset="0"/>
            </a:endParaRPr>
          </a:p>
        </p:txBody>
      </p:sp>
      <p:sp>
        <p:nvSpPr>
          <p:cNvPr id="30733" name="Rectangle 39"/>
          <p:cNvSpPr>
            <a:spLocks noChangeArrowheads="1"/>
          </p:cNvSpPr>
          <p:nvPr/>
        </p:nvSpPr>
        <p:spPr bwMode="auto">
          <a:xfrm>
            <a:off x="579438" y="6588125"/>
            <a:ext cx="47815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>
                <a:solidFill>
                  <a:srgbClr val="767171"/>
                </a:solidFill>
                <a:latin typeface="Calibri" pitchFamily="34" charset="0"/>
                <a:ea typeface="Open Sans"/>
                <a:cs typeface="Open Sans"/>
              </a:rPr>
              <a:t>Program obejmuje</a:t>
            </a:r>
          </a:p>
          <a:p>
            <a:pPr algn="ctr"/>
            <a:r>
              <a:rPr lang="pl-PL" sz="3200" b="1">
                <a:solidFill>
                  <a:srgbClr val="767171"/>
                </a:solidFill>
                <a:latin typeface="Calibri" pitchFamily="34" charset="0"/>
                <a:ea typeface="Open Sans"/>
                <a:cs typeface="Open Sans"/>
              </a:rPr>
              <a:t>11 największych placówek oświatowych w mieście.</a:t>
            </a:r>
          </a:p>
          <a:p>
            <a:pPr algn="ctr"/>
            <a:r>
              <a:rPr lang="pl-PL" sz="3200" b="1">
                <a:solidFill>
                  <a:srgbClr val="767171"/>
                </a:solidFill>
                <a:latin typeface="Calibri" pitchFamily="34" charset="0"/>
                <a:ea typeface="Open Sans"/>
                <a:cs typeface="Open Sans"/>
              </a:rPr>
              <a:t>Koszt – </a:t>
            </a:r>
            <a:r>
              <a:rPr lang="pl-PL" sz="3200" b="1">
                <a:solidFill>
                  <a:srgbClr val="FF0000"/>
                </a:solidFill>
                <a:latin typeface="Calibri" pitchFamily="34" charset="0"/>
                <a:ea typeface="Open Sans"/>
                <a:cs typeface="Open Sans"/>
              </a:rPr>
              <a:t>40 mln zł</a:t>
            </a:r>
            <a:endParaRPr lang="tr-TR" sz="3200" b="1">
              <a:solidFill>
                <a:srgbClr val="FF0000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42" name="TextBox 40"/>
          <p:cNvSpPr txBox="1"/>
          <p:nvPr/>
        </p:nvSpPr>
        <p:spPr>
          <a:xfrm>
            <a:off x="7802563" y="6657975"/>
            <a:ext cx="536098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spc="100" dirty="0">
                <a:solidFill>
                  <a:srgbClr val="9C582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TERMOMODERNIZACJA OBIEKTÓW OŚWIATOWYCH</a:t>
            </a:r>
            <a:endParaRPr lang="en-US" sz="3200" spc="100" dirty="0">
              <a:solidFill>
                <a:srgbClr val="9C582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Oval 28"/>
          <p:cNvSpPr/>
          <p:nvPr/>
        </p:nvSpPr>
        <p:spPr>
          <a:xfrm>
            <a:off x="5578475" y="3479800"/>
            <a:ext cx="1990725" cy="1990725"/>
          </a:xfrm>
          <a:prstGeom prst="ellipse">
            <a:avLst/>
          </a:prstGeom>
          <a:solidFill>
            <a:srgbClr val="6F3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4"/>
          <p:cNvSpPr/>
          <p:nvPr/>
        </p:nvSpPr>
        <p:spPr>
          <a:xfrm>
            <a:off x="5580063" y="9686925"/>
            <a:ext cx="1990725" cy="1990725"/>
          </a:xfrm>
          <a:prstGeom prst="ellipse">
            <a:avLst/>
          </a:prstGeom>
          <a:solidFill>
            <a:srgbClr val="6F3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595938" y="6581775"/>
            <a:ext cx="1990725" cy="1990725"/>
          </a:xfrm>
          <a:prstGeom prst="ellipse">
            <a:avLst/>
          </a:prstGeom>
          <a:solidFill>
            <a:srgbClr val="6F3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38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00" y="4013200"/>
            <a:ext cx="10017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7113" y="10207625"/>
            <a:ext cx="9350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6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1238" y="7069138"/>
            <a:ext cx="100012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1" name="Rectangle 39"/>
          <p:cNvSpPr>
            <a:spLocks noChangeArrowheads="1"/>
          </p:cNvSpPr>
          <p:nvPr/>
        </p:nvSpPr>
        <p:spPr bwMode="auto">
          <a:xfrm>
            <a:off x="579438" y="10360025"/>
            <a:ext cx="4781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>
                <a:solidFill>
                  <a:srgbClr val="FF0000"/>
                </a:solidFill>
                <a:latin typeface="Calibri" pitchFamily="34" charset="0"/>
                <a:ea typeface="Open Sans"/>
                <a:cs typeface="Open Sans"/>
              </a:rPr>
              <a:t>3,8 mln zł</a:t>
            </a:r>
            <a:endParaRPr lang="tr-TR" sz="3200" b="1">
              <a:solidFill>
                <a:srgbClr val="FF0000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27" name="TextBox 40"/>
          <p:cNvSpPr txBox="1"/>
          <p:nvPr/>
        </p:nvSpPr>
        <p:spPr>
          <a:xfrm>
            <a:off x="7639050" y="9923463"/>
            <a:ext cx="53609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100" dirty="0">
                <a:solidFill>
                  <a:srgbClr val="9C582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ROZPOCZĘCIE PRZEBUDOWY budynku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100" dirty="0">
                <a:solidFill>
                  <a:srgbClr val="9C582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 im. Słowackiego</a:t>
            </a:r>
            <a:endParaRPr lang="en-US" sz="3200" spc="100" dirty="0">
              <a:solidFill>
                <a:srgbClr val="9C582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85471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EDUKACJA   </a:t>
            </a:r>
            <a:r>
              <a:rPr lang="pl-PL" sz="66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48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(inwestycje)</a:t>
            </a:r>
            <a:endParaRPr lang="en-US" sz="48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pic>
        <p:nvPicPr>
          <p:cNvPr id="1026" name="Picture 2" descr="C:\Users\lstacherczak\Desktop\PREZENTACJA\slide9-multimedia-authoring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7250" y="4286250"/>
            <a:ext cx="6724650" cy="672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4" name="Straight Connector 17"/>
          <p:cNvCxnSpPr/>
          <p:nvPr/>
        </p:nvCxnSpPr>
        <p:spPr>
          <a:xfrm flipV="1">
            <a:off x="6580188" y="0"/>
            <a:ext cx="20637" cy="11299825"/>
          </a:xfrm>
          <a:prstGeom prst="line">
            <a:avLst/>
          </a:prstGeom>
          <a:ln w="50800">
            <a:solidFill>
              <a:srgbClr val="6F3D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Rectangle 1"/>
          <p:cNvSpPr>
            <a:spLocks noChangeArrowheads="1"/>
          </p:cNvSpPr>
          <p:nvPr/>
        </p:nvSpPr>
        <p:spPr bwMode="auto">
          <a:xfrm>
            <a:off x="8126413" y="3641725"/>
            <a:ext cx="47815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4400" b="1">
                <a:solidFill>
                  <a:srgbClr val="FF0000"/>
                </a:solidFill>
                <a:latin typeface="Calibri" pitchFamily="34" charset="0"/>
                <a:ea typeface="Open Sans"/>
                <a:cs typeface="Open Sans"/>
              </a:rPr>
              <a:t>1,3 mln zł</a:t>
            </a:r>
            <a:endParaRPr lang="tr-TR" sz="4400" b="1">
              <a:solidFill>
                <a:srgbClr val="FF0000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40" name="TextBox 38"/>
          <p:cNvSpPr txBox="1"/>
          <p:nvPr/>
        </p:nvSpPr>
        <p:spPr>
          <a:xfrm>
            <a:off x="558800" y="3746500"/>
            <a:ext cx="45720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TERMOMODERNIZACJA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4 PRZEDSZKOLI</a:t>
            </a: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55" name="Rectangle 39"/>
          <p:cNvSpPr>
            <a:spLocks noChangeArrowheads="1"/>
          </p:cNvSpPr>
          <p:nvPr/>
        </p:nvSpPr>
        <p:spPr bwMode="auto">
          <a:xfrm>
            <a:off x="579438" y="7175500"/>
            <a:ext cx="4781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>
                <a:solidFill>
                  <a:srgbClr val="FF0000"/>
                </a:solidFill>
                <a:latin typeface="Calibri" pitchFamily="34" charset="0"/>
                <a:ea typeface="Open Sans"/>
                <a:cs typeface="Open Sans"/>
              </a:rPr>
              <a:t>2,5 mln zł</a:t>
            </a:r>
            <a:endParaRPr lang="tr-TR" sz="3200" b="1">
              <a:solidFill>
                <a:srgbClr val="FF0000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42" name="TextBox 40"/>
          <p:cNvSpPr txBox="1"/>
          <p:nvPr/>
        </p:nvSpPr>
        <p:spPr>
          <a:xfrm>
            <a:off x="7605713" y="7000875"/>
            <a:ext cx="5362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spc="100" dirty="0">
                <a:solidFill>
                  <a:srgbClr val="9C582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REMONTY w szkołach</a:t>
            </a:r>
            <a:endParaRPr lang="en-US" sz="3200" spc="100" dirty="0">
              <a:solidFill>
                <a:srgbClr val="9C582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757" name="Rectangle 21"/>
          <p:cNvSpPr>
            <a:spLocks noChangeArrowheads="1"/>
          </p:cNvSpPr>
          <p:nvPr/>
        </p:nvSpPr>
        <p:spPr bwMode="auto">
          <a:xfrm>
            <a:off x="7859713" y="9344025"/>
            <a:ext cx="6256337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800" b="1">
                <a:solidFill>
                  <a:srgbClr val="767171"/>
                </a:solidFill>
                <a:latin typeface="Calibri" pitchFamily="34" charset="0"/>
                <a:ea typeface="Open Sans"/>
                <a:cs typeface="Open Sans"/>
              </a:rPr>
              <a:t>BEZPŁATNY JĘZYK ANGIELSKI, RYTMIKA, TANIEC, NAGRODY DLA UCZNIÓW SZCZEGÓLNIE UZDOLNIONYCH, KLASY WIELOZAWODOWE, NAUKA ZAWODU WE WSPÓŁPRACY Z POTENCJALNYM PRACODAWCĄ, JEDNOLITY SYSTEM DORADZTWA ZAWODOWEGO.</a:t>
            </a:r>
            <a:endParaRPr lang="tr-TR" sz="2800" b="1">
              <a:solidFill>
                <a:srgbClr val="767171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46" name="TextBox 22"/>
          <p:cNvSpPr txBox="1"/>
          <p:nvPr/>
        </p:nvSpPr>
        <p:spPr>
          <a:xfrm>
            <a:off x="368300" y="10363200"/>
            <a:ext cx="45720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spc="1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PONADTO</a:t>
            </a:r>
            <a:endParaRPr lang="en-US" sz="3200" b="1" spc="1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Oval 28"/>
          <p:cNvSpPr/>
          <p:nvPr/>
        </p:nvSpPr>
        <p:spPr>
          <a:xfrm>
            <a:off x="5578475" y="3479800"/>
            <a:ext cx="1990725" cy="1990725"/>
          </a:xfrm>
          <a:prstGeom prst="ellipse">
            <a:avLst/>
          </a:prstGeom>
          <a:solidFill>
            <a:srgbClr val="6F3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4"/>
          <p:cNvSpPr/>
          <p:nvPr/>
        </p:nvSpPr>
        <p:spPr>
          <a:xfrm>
            <a:off x="5580063" y="9686925"/>
            <a:ext cx="1990725" cy="1990725"/>
          </a:xfrm>
          <a:prstGeom prst="ellipse">
            <a:avLst/>
          </a:prstGeom>
          <a:solidFill>
            <a:srgbClr val="6F3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595938" y="6581775"/>
            <a:ext cx="1990725" cy="1990725"/>
          </a:xfrm>
          <a:prstGeom prst="ellipse">
            <a:avLst/>
          </a:prstGeom>
          <a:solidFill>
            <a:srgbClr val="6F3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1762" name="Picture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7113" y="10207625"/>
            <a:ext cx="9350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6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1238" y="7069138"/>
            <a:ext cx="100012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6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0125" y="3906838"/>
            <a:ext cx="1001713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/>
          <p:nvPr/>
        </p:nvSpPr>
        <p:spPr>
          <a:xfrm>
            <a:off x="10287000" y="0"/>
            <a:ext cx="14097000" cy="13716000"/>
          </a:xfrm>
          <a:prstGeom prst="rect">
            <a:avLst/>
          </a:prstGeom>
          <a:blipFill dpi="0" rotWithShape="1">
            <a:blip r:embed="rId3" cstate="print">
              <a:alphaModFix amt="73000"/>
            </a:blip>
            <a:srcRect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85471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 SENIOROM</a:t>
            </a:r>
            <a:endParaRPr lang="en-US" sz="48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3208338" y="2435225"/>
            <a:ext cx="99695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spc="10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 WDZIĘCZNOŚCI I SZACUNKU</a:t>
            </a:r>
            <a:endParaRPr lang="en-US" sz="30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Oval 29"/>
          <p:cNvSpPr/>
          <p:nvPr/>
        </p:nvSpPr>
        <p:spPr>
          <a:xfrm>
            <a:off x="1092200" y="8943975"/>
            <a:ext cx="1990725" cy="1990725"/>
          </a:xfrm>
          <a:prstGeom prst="ellipse">
            <a:avLst/>
          </a:prstGeom>
          <a:solidFill>
            <a:srgbClr val="9C5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52"/>
          <p:cNvSpPr/>
          <p:nvPr/>
        </p:nvSpPr>
        <p:spPr>
          <a:xfrm>
            <a:off x="1098550" y="4121150"/>
            <a:ext cx="1990725" cy="1990725"/>
          </a:xfrm>
          <a:prstGeom prst="ellipse">
            <a:avLst/>
          </a:prstGeom>
          <a:solidFill>
            <a:srgbClr val="9C5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63"/>
          <p:cNvSpPr/>
          <p:nvPr/>
        </p:nvSpPr>
        <p:spPr>
          <a:xfrm>
            <a:off x="1096963" y="6537325"/>
            <a:ext cx="1990725" cy="1990725"/>
          </a:xfrm>
          <a:prstGeom prst="ellipse">
            <a:avLst/>
          </a:prstGeom>
          <a:solidFill>
            <a:srgbClr val="9C5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2782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2738" y="463550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00" y="9509125"/>
            <a:ext cx="10128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7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4325" y="7151688"/>
            <a:ext cx="10144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5" name="Prostokąt 40"/>
          <p:cNvSpPr>
            <a:spLocks noChangeArrowheads="1"/>
          </p:cNvSpPr>
          <p:nvPr/>
        </p:nvSpPr>
        <p:spPr bwMode="auto">
          <a:xfrm>
            <a:off x="3519488" y="4521200"/>
            <a:ext cx="5561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6F3D13"/>
                </a:solidFill>
                <a:latin typeface="Calibri" pitchFamily="34" charset="0"/>
              </a:rPr>
              <a:t>Prowadzimy szeroki program</a:t>
            </a:r>
          </a:p>
          <a:p>
            <a:pPr algn="ctr"/>
            <a:r>
              <a:rPr lang="pl-PL">
                <a:solidFill>
                  <a:srgbClr val="6F3D13"/>
                </a:solidFill>
                <a:latin typeface="Calibri" pitchFamily="34" charset="0"/>
              </a:rPr>
              <a:t>aktywizacji seniorów </a:t>
            </a:r>
          </a:p>
        </p:txBody>
      </p:sp>
      <p:sp>
        <p:nvSpPr>
          <p:cNvPr id="32786" name="Prostokąt 41"/>
          <p:cNvSpPr>
            <a:spLocks noChangeArrowheads="1"/>
          </p:cNvSpPr>
          <p:nvPr/>
        </p:nvSpPr>
        <p:spPr bwMode="auto">
          <a:xfrm>
            <a:off x="3422650" y="6932613"/>
            <a:ext cx="627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6F3D13"/>
                </a:solidFill>
                <a:latin typeface="Calibri" pitchFamily="34" charset="0"/>
              </a:rPr>
              <a:t>Promujemy aktywność ruchową</a:t>
            </a:r>
          </a:p>
          <a:p>
            <a:pPr algn="ctr"/>
            <a:r>
              <a:rPr lang="pl-PL">
                <a:solidFill>
                  <a:srgbClr val="6F3D13"/>
                </a:solidFill>
                <a:latin typeface="Calibri" pitchFamily="34" charset="0"/>
              </a:rPr>
              <a:t>wśród osób starszych</a:t>
            </a:r>
          </a:p>
        </p:txBody>
      </p:sp>
      <p:sp>
        <p:nvSpPr>
          <p:cNvPr id="32787" name="Prostokąt 42"/>
          <p:cNvSpPr>
            <a:spLocks noChangeArrowheads="1"/>
          </p:cNvSpPr>
          <p:nvPr/>
        </p:nvSpPr>
        <p:spPr bwMode="auto">
          <a:xfrm>
            <a:off x="3422650" y="8894763"/>
            <a:ext cx="628491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400">
                <a:solidFill>
                  <a:srgbClr val="6F3D13"/>
                </a:solidFill>
                <a:latin typeface="Calibri" pitchFamily="34" charset="0"/>
              </a:rPr>
              <a:t>Staramy się ograniczyć koszty</a:t>
            </a:r>
          </a:p>
          <a:p>
            <a:pPr algn="ctr"/>
            <a:r>
              <a:rPr lang="pl-PL" sz="3400">
                <a:solidFill>
                  <a:srgbClr val="6F3D13"/>
                </a:solidFill>
                <a:latin typeface="Calibri" pitchFamily="34" charset="0"/>
              </a:rPr>
              <a:t>życia seniorów,</a:t>
            </a:r>
          </a:p>
          <a:p>
            <a:pPr algn="ctr"/>
            <a:r>
              <a:rPr lang="pl-PL" sz="3400">
                <a:solidFill>
                  <a:srgbClr val="6F3D13"/>
                </a:solidFill>
                <a:latin typeface="Calibri" pitchFamily="34" charset="0"/>
              </a:rPr>
              <a:t>a ich codzienność jak najbardziej</a:t>
            </a:r>
          </a:p>
          <a:p>
            <a:pPr algn="ctr"/>
            <a:r>
              <a:rPr lang="pl-PL" sz="3400">
                <a:solidFill>
                  <a:srgbClr val="6F3D13"/>
                </a:solidFill>
                <a:latin typeface="Calibri" pitchFamily="34" charset="0"/>
              </a:rPr>
              <a:t>uprzyjemnić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85471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 SENIOROM</a:t>
            </a:r>
            <a:endParaRPr lang="en-US" sz="48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14197013" y="1455738"/>
            <a:ext cx="675322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DZIAŁANIA NA RZECZ OSÓB STARSZYCH</a:t>
            </a:r>
            <a:endParaRPr lang="en-US" sz="30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802" name="Prostokąt 23"/>
          <p:cNvSpPr>
            <a:spLocks noChangeArrowheads="1"/>
          </p:cNvSpPr>
          <p:nvPr/>
        </p:nvSpPr>
        <p:spPr bwMode="auto">
          <a:xfrm>
            <a:off x="10618788" y="2924175"/>
            <a:ext cx="12192000" cy="926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MIEJSKA RADA SENIORÓW…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2 NOWE DOMY DZIENNEGO POBYTU „SENIOR-WIGOR”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„KAWIARENKA DLA SENIORA” - 2 900 KUPONÓW (2015-16)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OD 1 STYCZNIA 2015 r. - BEZPŁATNE PRZEJAZDY MPK DLA OSÓ POWYŻEJ 70 ROKU ŻYCIA....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RABATOWE KARTY "CZĘSTOCHOWSKI SENIOR" DLA 8 TYS. OSÓB 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PLACE REKREACJI RUCHOWEJ DLA SENIORÓW (JUŻ 25)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LETNIE SPOTKANIA PLENEROWE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"POGODNA JESIEŃ - STARZEJ SIĘ ZDROWO"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BALE: ANDRZEJKOWY, WALENTYNKOWY, SOBÓTKOWY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WYCIECZKI DLA SENIORÓW,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SENIORIADA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REHABILITACJA I WSPIERANIE AKTYWNOŚCI RUCHOWEJ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PROGRAM "TRZECIEGO I CZWARTEGO WIEKU" ..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pl-PL" sz="2400">
                <a:solidFill>
                  <a:srgbClr val="6C2E12"/>
                </a:solidFill>
                <a:latin typeface="Calibri" pitchFamily="34" charset="0"/>
              </a:rPr>
              <a:t>PRZEGLĄD CHÓRÓW TRZECIEGO WIEKU</a:t>
            </a:r>
          </a:p>
        </p:txBody>
      </p:sp>
      <p:pic>
        <p:nvPicPr>
          <p:cNvPr id="2050" name="Picture 2" descr="C:\Users\lstacherczak\Desktop\Prezentacja\fotolia_52141995_subscription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799" y="3784108"/>
            <a:ext cx="8479971" cy="5647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85471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 SENIOROM</a:t>
            </a:r>
            <a:endParaRPr lang="en-US" sz="48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3208338" y="2435225"/>
            <a:ext cx="99695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spc="10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 WDZIĘCZNOŚCI I SZACUNKU</a:t>
            </a:r>
            <a:endParaRPr lang="en-US" sz="30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826" name="Prostokąt 23"/>
          <p:cNvSpPr>
            <a:spLocks noChangeArrowheads="1"/>
          </p:cNvSpPr>
          <p:nvPr/>
        </p:nvSpPr>
        <p:spPr bwMode="auto">
          <a:xfrm>
            <a:off x="6176963" y="10045700"/>
            <a:ext cx="1219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6C2E12"/>
                </a:solidFill>
                <a:latin typeface="Calibri" pitchFamily="34" charset="0"/>
              </a:rPr>
              <a:t>CZĘSTOCHOWA POSIADA CERTYFIKAT</a:t>
            </a:r>
            <a:endParaRPr lang="pl-PL">
              <a:solidFill>
                <a:srgbClr val="6C2E12"/>
              </a:solidFill>
              <a:latin typeface="Calibri" pitchFamily="34" charset="0"/>
            </a:endParaRPr>
          </a:p>
          <a:p>
            <a:pPr algn="ctr"/>
            <a:r>
              <a:rPr lang="pl-PL" u="sng">
                <a:solidFill>
                  <a:srgbClr val="6C2E12"/>
                </a:solidFill>
                <a:latin typeface="Arial Black" pitchFamily="34" charset="0"/>
              </a:rPr>
              <a:t>„</a:t>
            </a:r>
            <a:r>
              <a:rPr lang="pl-PL" b="1" u="sng">
                <a:solidFill>
                  <a:srgbClr val="6C2E12"/>
                </a:solidFill>
                <a:latin typeface="Arial Black" pitchFamily="34" charset="0"/>
              </a:rPr>
              <a:t>GMINA PRZYJAZNA SENIOROM”</a:t>
            </a:r>
            <a:r>
              <a:rPr lang="pl-PL" u="sng">
                <a:solidFill>
                  <a:srgbClr val="6C2E12"/>
                </a:solidFill>
                <a:latin typeface="Arial Black" pitchFamily="34" charset="0"/>
              </a:rPr>
              <a:t> </a:t>
            </a:r>
            <a:endParaRPr lang="pl-PL">
              <a:solidFill>
                <a:srgbClr val="6C2E12"/>
              </a:solidFill>
              <a:latin typeface="Arial Black" pitchFamily="34" charset="0"/>
            </a:endParaRPr>
          </a:p>
        </p:txBody>
      </p:sp>
      <p:pic>
        <p:nvPicPr>
          <p:cNvPr id="34827" name="Picture 2" descr="C:\Users\lstacherczak\Desktop\Prezentacja\Senior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4370388"/>
            <a:ext cx="1249680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85471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 EUROPEJSKIE</a:t>
            </a:r>
            <a:endParaRPr lang="en-US" sz="48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pic>
        <p:nvPicPr>
          <p:cNvPr id="35849" name="Picture 1"/>
          <p:cNvPicPr>
            <a:picLocks noChangeAspect="1"/>
          </p:cNvPicPr>
          <p:nvPr/>
        </p:nvPicPr>
        <p:blipFill>
          <a:blip r:embed="rId3" cstate="print">
            <a:lum bright="36000" contrast="-66000"/>
          </a:blip>
          <a:srcRect/>
          <a:stretch>
            <a:fillRect/>
          </a:stretch>
        </p:blipFill>
        <p:spPr bwMode="auto">
          <a:xfrm>
            <a:off x="7762875" y="3530600"/>
            <a:ext cx="15781338" cy="895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Prostokąt 25"/>
          <p:cNvSpPr>
            <a:spLocks noChangeArrowheads="1"/>
          </p:cNvSpPr>
          <p:nvPr/>
        </p:nvSpPr>
        <p:spPr bwMode="auto">
          <a:xfrm>
            <a:off x="2571750" y="2609850"/>
            <a:ext cx="19392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9C5820"/>
                </a:solidFill>
                <a:latin typeface="Calibri" pitchFamily="34" charset="0"/>
              </a:rPr>
              <a:t>Częstochowa pełni rolę </a:t>
            </a:r>
            <a:r>
              <a:rPr lang="pl-PL">
                <a:solidFill>
                  <a:srgbClr val="FF0000"/>
                </a:solidFill>
                <a:latin typeface="Calibri" pitchFamily="34" charset="0"/>
              </a:rPr>
              <a:t>INSTYTUCJI POŚREDNICZĄCEJ </a:t>
            </a:r>
            <a:r>
              <a:rPr lang="pl-PL">
                <a:solidFill>
                  <a:srgbClr val="9C5820"/>
                </a:solidFill>
                <a:latin typeface="Calibri" pitchFamily="34" charset="0"/>
              </a:rPr>
              <a:t>w ramach perspektywy finansowej 2014-2020. Pierwsze konkursy dopiero startują…</a:t>
            </a:r>
          </a:p>
        </p:txBody>
      </p:sp>
      <p:sp>
        <p:nvSpPr>
          <p:cNvPr id="35851" name="Prostokąt 26"/>
          <p:cNvSpPr>
            <a:spLocks noChangeArrowheads="1"/>
          </p:cNvSpPr>
          <p:nvPr/>
        </p:nvSpPr>
        <p:spPr bwMode="auto">
          <a:xfrm>
            <a:off x="4705350" y="4208463"/>
            <a:ext cx="136207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600" b="1">
                <a:solidFill>
                  <a:srgbClr val="FF0000"/>
                </a:solidFill>
                <a:latin typeface="Arial Black" pitchFamily="34" charset="0"/>
                <a:ea typeface="FangSong" pitchFamily="49" charset="-122"/>
              </a:rPr>
              <a:t>104</a:t>
            </a:r>
            <a:r>
              <a:rPr lang="pl-PL" sz="4800" b="1">
                <a:solidFill>
                  <a:srgbClr val="FF0000"/>
                </a:solidFill>
                <a:latin typeface="Arial Black" pitchFamily="34" charset="0"/>
                <a:ea typeface="FangSong" pitchFamily="49" charset="-122"/>
              </a:rPr>
              <a:t> MLN EURO</a:t>
            </a:r>
          </a:p>
          <a:p>
            <a:pPr algn="ctr"/>
            <a:r>
              <a:rPr lang="pl-PL" sz="4800" b="1">
                <a:solidFill>
                  <a:srgbClr val="9C5820"/>
                </a:solidFill>
                <a:latin typeface="Calibri" pitchFamily="34" charset="0"/>
                <a:ea typeface="FangSong" pitchFamily="49" charset="-122"/>
              </a:rPr>
              <a:t>NA REGIONALNE INWESTYCJE TERYTORIALNE:</a:t>
            </a:r>
          </a:p>
        </p:txBody>
      </p:sp>
      <p:sp>
        <p:nvSpPr>
          <p:cNvPr id="35852" name="Prostokąt 27"/>
          <p:cNvSpPr>
            <a:spLocks noChangeArrowheads="1"/>
          </p:cNvSpPr>
          <p:nvPr/>
        </p:nvSpPr>
        <p:spPr bwMode="auto">
          <a:xfrm>
            <a:off x="2955925" y="6651625"/>
            <a:ext cx="17259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6F3D13"/>
                </a:solidFill>
                <a:latin typeface="Calibri" pitchFamily="34" charset="0"/>
              </a:rPr>
              <a:t>TABOR AUTOBUSOWY, MODERNIZACJA MIESZKAŃ SOCJALNYCH, TERMOMODERNIZACJA OBIEKTÓW UŻYTECZNOŚCI PUBLICZNEJ, WYMIANA OŚWIETLENIA ULICZNEGO, SZKOLNICTWO ZAWODOWE, ODNAWIALNE ŹRÓDŁA ENERGII, ROZWÓJ USŁUG SOCJALNYCH</a:t>
            </a:r>
          </a:p>
        </p:txBody>
      </p:sp>
      <p:sp>
        <p:nvSpPr>
          <p:cNvPr id="35853" name="Prostokąt 28"/>
          <p:cNvSpPr>
            <a:spLocks noChangeArrowheads="1"/>
          </p:cNvSpPr>
          <p:nvPr/>
        </p:nvSpPr>
        <p:spPr bwMode="auto">
          <a:xfrm>
            <a:off x="2873375" y="8997950"/>
            <a:ext cx="18059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>
                <a:solidFill>
                  <a:srgbClr val="6F3D13"/>
                </a:solidFill>
                <a:latin typeface="Calibri" pitchFamily="34" charset="0"/>
              </a:rPr>
              <a:t>ZŁOŻYLIŚMY KOLEJNE PROJEKTY Z ZAKRESU: </a:t>
            </a:r>
            <a:r>
              <a:rPr lang="pl-PL" sz="3200">
                <a:solidFill>
                  <a:srgbClr val="6F3D13"/>
                </a:solidFill>
                <a:latin typeface="Calibri" pitchFamily="34" charset="0"/>
              </a:rPr>
              <a:t>DK-1, MODERNIZACJI BUDYNKÓW OŚWIATOWYCH </a:t>
            </a:r>
            <a:br>
              <a:rPr lang="pl-PL" sz="3200">
                <a:solidFill>
                  <a:srgbClr val="6F3D13"/>
                </a:solidFill>
                <a:latin typeface="Calibri" pitchFamily="34" charset="0"/>
              </a:rPr>
            </a:br>
            <a:r>
              <a:rPr lang="pl-PL" sz="3200">
                <a:solidFill>
                  <a:srgbClr val="6F3D13"/>
                </a:solidFill>
                <a:latin typeface="Calibri" pitchFamily="34" charset="0"/>
              </a:rPr>
              <a:t>I SPORTOWYCH</a:t>
            </a:r>
          </a:p>
        </p:txBody>
      </p:sp>
      <p:sp>
        <p:nvSpPr>
          <p:cNvPr id="35854" name="Prostokąt 14"/>
          <p:cNvSpPr>
            <a:spLocks noChangeArrowheads="1"/>
          </p:cNvSpPr>
          <p:nvPr/>
        </p:nvSpPr>
        <p:spPr bwMode="auto">
          <a:xfrm>
            <a:off x="2873375" y="10402888"/>
            <a:ext cx="18059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u="sng">
                <a:solidFill>
                  <a:srgbClr val="6C2E12"/>
                </a:solidFill>
                <a:latin typeface="Calibri" pitchFamily="34" charset="0"/>
              </a:rPr>
              <a:t>W OPRACOWANIU SĄ KOLEJNE PROJEKTY M.IN NA</a:t>
            </a:r>
            <a:r>
              <a:rPr lang="pl-PL" sz="3200" u="sng">
                <a:solidFill>
                  <a:srgbClr val="6C2E12"/>
                </a:solidFill>
                <a:latin typeface="Calibri" pitchFamily="34" charset="0"/>
              </a:rPr>
              <a:t>:</a:t>
            </a:r>
            <a:r>
              <a:rPr lang="pl-PL" sz="3200">
                <a:solidFill>
                  <a:srgbClr val="6C2E12"/>
                </a:solidFill>
                <a:latin typeface="Calibri" pitchFamily="34" charset="0"/>
              </a:rPr>
              <a:t> ZAKUP TABORU AUTOBUSOWEGO, ROZBUDOWĘ INFRASTRUKTURY SOCJALNEJ, BUDOWĘ CENTRÓW PRZESIADKOWYCH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8338" y="2435225"/>
            <a:ext cx="99695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KOMPLETNA OFERTA DLA PRZEDSIĘBIORCZOŚCI</a:t>
            </a:r>
            <a:endParaRPr lang="en-US" sz="30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70072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GOSPODARKA</a:t>
            </a:r>
            <a:endParaRPr lang="en-US" sz="66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42913" y="3454400"/>
            <a:ext cx="7805737" cy="7624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cxnSp>
        <p:nvCxnSpPr>
          <p:cNvPr id="17" name="Straight Connector 30"/>
          <p:cNvCxnSpPr/>
          <p:nvPr/>
        </p:nvCxnSpPr>
        <p:spPr>
          <a:xfrm>
            <a:off x="4216400" y="3886200"/>
            <a:ext cx="0" cy="142557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1"/>
          <p:cNvSpPr txBox="1"/>
          <p:nvPr/>
        </p:nvSpPr>
        <p:spPr>
          <a:xfrm>
            <a:off x="3316288" y="4102100"/>
            <a:ext cx="5302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spc="100" dirty="0">
                <a:solidFill>
                  <a:srgbClr val="ED7D31">
                    <a:lumMod val="60000"/>
                    <a:lumOff val="4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6600" spc="100" dirty="0">
              <a:solidFill>
                <a:srgbClr val="ED7D31">
                  <a:lumMod val="60000"/>
                  <a:lumOff val="4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45" name="Rectangle 4"/>
          <p:cNvSpPr>
            <a:spLocks noChangeArrowheads="1"/>
          </p:cNvSpPr>
          <p:nvPr/>
        </p:nvSpPr>
        <p:spPr bwMode="auto">
          <a:xfrm>
            <a:off x="4570413" y="4033838"/>
            <a:ext cx="64500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>
                <a:solidFill>
                  <a:srgbClr val="843C0C"/>
                </a:solidFill>
                <a:latin typeface="Calibri" pitchFamily="34" charset="0"/>
              </a:rPr>
              <a:t>PLANY  ZAGOSPODAROWANIA  PRZESTRZENNEGO</a:t>
            </a:r>
          </a:p>
        </p:txBody>
      </p:sp>
      <p:cxnSp>
        <p:nvCxnSpPr>
          <p:cNvPr id="24" name="Straight Connector 30"/>
          <p:cNvCxnSpPr/>
          <p:nvPr/>
        </p:nvCxnSpPr>
        <p:spPr>
          <a:xfrm>
            <a:off x="4221163" y="5703888"/>
            <a:ext cx="0" cy="142557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1"/>
          <p:cNvSpPr txBox="1"/>
          <p:nvPr/>
        </p:nvSpPr>
        <p:spPr>
          <a:xfrm>
            <a:off x="3321050" y="5919788"/>
            <a:ext cx="5302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spc="100" dirty="0">
                <a:solidFill>
                  <a:srgbClr val="ED7D31">
                    <a:lumMod val="60000"/>
                    <a:lumOff val="4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6600" spc="100" dirty="0">
              <a:solidFill>
                <a:srgbClr val="ED7D31">
                  <a:lumMod val="60000"/>
                  <a:lumOff val="4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48" name="Rectangle 4"/>
          <p:cNvSpPr>
            <a:spLocks noChangeArrowheads="1"/>
          </p:cNvSpPr>
          <p:nvPr/>
        </p:nvSpPr>
        <p:spPr bwMode="auto">
          <a:xfrm>
            <a:off x="4608513" y="5780088"/>
            <a:ext cx="64500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>
                <a:solidFill>
                  <a:srgbClr val="843C0C"/>
                </a:solidFill>
                <a:latin typeface="Calibri" pitchFamily="34" charset="0"/>
              </a:rPr>
              <a:t>PROGRAM  WSPIERANIA  PRZEDSIĘBIORCZOŚCI</a:t>
            </a:r>
          </a:p>
          <a:p>
            <a:pPr algn="ctr"/>
            <a:endParaRPr lang="tr-TR" sz="4000">
              <a:solidFill>
                <a:srgbClr val="843C0C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cxnSp>
        <p:nvCxnSpPr>
          <p:cNvPr id="27" name="Straight Connector 30"/>
          <p:cNvCxnSpPr/>
          <p:nvPr/>
        </p:nvCxnSpPr>
        <p:spPr>
          <a:xfrm>
            <a:off x="4221163" y="7499350"/>
            <a:ext cx="0" cy="142557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/>
          <p:nvPr/>
        </p:nvSpPr>
        <p:spPr>
          <a:xfrm>
            <a:off x="3321050" y="7715250"/>
            <a:ext cx="5302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spc="100" dirty="0">
                <a:solidFill>
                  <a:srgbClr val="ED7D31">
                    <a:lumMod val="60000"/>
                    <a:lumOff val="4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6600" spc="100" dirty="0">
              <a:solidFill>
                <a:srgbClr val="ED7D31">
                  <a:lumMod val="60000"/>
                  <a:lumOff val="4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51" name="Rectangle 4"/>
          <p:cNvSpPr>
            <a:spLocks noChangeArrowheads="1"/>
          </p:cNvSpPr>
          <p:nvPr/>
        </p:nvSpPr>
        <p:spPr bwMode="auto">
          <a:xfrm>
            <a:off x="4572000" y="7593013"/>
            <a:ext cx="58626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>
                <a:solidFill>
                  <a:srgbClr val="843C0C"/>
                </a:solidFill>
                <a:latin typeface="Calibri" pitchFamily="34" charset="0"/>
              </a:rPr>
              <a:t>SPECJALNE  STREFY  EKONOMICZNE</a:t>
            </a:r>
          </a:p>
          <a:p>
            <a:endParaRPr lang="tr-TR" sz="4000">
              <a:solidFill>
                <a:srgbClr val="843C0C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221163" y="9213850"/>
            <a:ext cx="0" cy="142557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21050" y="9429750"/>
            <a:ext cx="5302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spc="100" dirty="0">
                <a:solidFill>
                  <a:srgbClr val="ED7D31">
                    <a:lumMod val="60000"/>
                    <a:lumOff val="4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6600" spc="100" dirty="0">
              <a:solidFill>
                <a:srgbClr val="ED7D31">
                  <a:lumMod val="60000"/>
                  <a:lumOff val="4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54" name="Rectangle 4"/>
          <p:cNvSpPr>
            <a:spLocks noChangeArrowheads="1"/>
          </p:cNvSpPr>
          <p:nvPr/>
        </p:nvSpPr>
        <p:spPr bwMode="auto">
          <a:xfrm>
            <a:off x="4592638" y="9307513"/>
            <a:ext cx="64500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>
                <a:solidFill>
                  <a:srgbClr val="843C0C"/>
                </a:solidFill>
                <a:latin typeface="Calibri" pitchFamily="34" charset="0"/>
              </a:rPr>
              <a:t>ULGI  PODATKOWE DLA PRZEDSIĘBIORCÓW</a:t>
            </a:r>
          </a:p>
          <a:p>
            <a:pPr algn="ctr"/>
            <a:endParaRPr lang="tr-TR" sz="4000">
              <a:solidFill>
                <a:srgbClr val="843C0C"/>
              </a:solidFill>
              <a:latin typeface="Calibri" pitchFamily="34" charset="0"/>
              <a:ea typeface="Open Sans"/>
              <a:cs typeface="Open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85471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FUNDUSZE  EUROPEJSKIE</a:t>
            </a:r>
            <a:endParaRPr lang="en-US" sz="48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pic>
        <p:nvPicPr>
          <p:cNvPr id="36873" name="Picture 1"/>
          <p:cNvPicPr>
            <a:picLocks noChangeAspect="1"/>
          </p:cNvPicPr>
          <p:nvPr/>
        </p:nvPicPr>
        <p:blipFill>
          <a:blip r:embed="rId3" cstate="print">
            <a:lum bright="36000" contrast="-66000"/>
          </a:blip>
          <a:srcRect/>
          <a:stretch>
            <a:fillRect/>
          </a:stretch>
        </p:blipFill>
        <p:spPr bwMode="auto">
          <a:xfrm>
            <a:off x="7762875" y="3530600"/>
            <a:ext cx="15781338" cy="895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Prostokąt 25"/>
          <p:cNvSpPr>
            <a:spLocks noChangeArrowheads="1"/>
          </p:cNvSpPr>
          <p:nvPr/>
        </p:nvSpPr>
        <p:spPr bwMode="auto">
          <a:xfrm>
            <a:off x="2857500" y="2609850"/>
            <a:ext cx="1910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u="sng">
                <a:solidFill>
                  <a:srgbClr val="9C5820"/>
                </a:solidFill>
                <a:latin typeface="Calibri" pitchFamily="34" charset="0"/>
              </a:rPr>
              <a:t>KOLEJNE PROJEKTY</a:t>
            </a:r>
            <a:r>
              <a:rPr lang="pl-PL" sz="3200">
                <a:solidFill>
                  <a:srgbClr val="9C5820"/>
                </a:solidFill>
                <a:latin typeface="Calibri" pitchFamily="34" charset="0"/>
              </a:rPr>
              <a:t>:</a:t>
            </a:r>
          </a:p>
        </p:txBody>
      </p:sp>
      <p:pic>
        <p:nvPicPr>
          <p:cNvPr id="36875" name="Picture 2" descr="C:\Users\lstacherczak\Desktop\PREZENTACJA\bus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6550" y="3467100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3" descr="C:\Users\lstacherczak\Desktop\PREZENTACJA\MEchanik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6550" y="7086600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4" descr="C:\Users\lstacherczak\Desktop\PREZENTACJA\Oswietlenie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6550" y="8972550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5" descr="C:\Users\lstacherczak\Desktop\PREZENTACJA\Socjal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6550" y="5257800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9" name="Prostokąt 20"/>
          <p:cNvSpPr>
            <a:spLocks noChangeArrowheads="1"/>
          </p:cNvSpPr>
          <p:nvPr/>
        </p:nvSpPr>
        <p:spPr bwMode="auto">
          <a:xfrm>
            <a:off x="4678363" y="3771900"/>
            <a:ext cx="6723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9C5820"/>
                </a:solidFill>
                <a:latin typeface="Calibri" pitchFamily="34" charset="0"/>
              </a:rPr>
              <a:t>ZAKUP TABORU AUTOBUSOWEGO</a:t>
            </a:r>
          </a:p>
        </p:txBody>
      </p:sp>
      <p:sp>
        <p:nvSpPr>
          <p:cNvPr id="36880" name="Prostokąt 21"/>
          <p:cNvSpPr>
            <a:spLocks noChangeArrowheads="1"/>
          </p:cNvSpPr>
          <p:nvPr/>
        </p:nvSpPr>
        <p:spPr bwMode="auto">
          <a:xfrm>
            <a:off x="4678363" y="5581650"/>
            <a:ext cx="8512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9C5820"/>
                </a:solidFill>
                <a:latin typeface="Calibri" pitchFamily="34" charset="0"/>
              </a:rPr>
              <a:t>ROZBUDOWA INFRASTRUKTURY SOCJALNEJ</a:t>
            </a:r>
          </a:p>
        </p:txBody>
      </p:sp>
      <p:sp>
        <p:nvSpPr>
          <p:cNvPr id="36881" name="Prostokąt 23"/>
          <p:cNvSpPr>
            <a:spLocks noChangeArrowheads="1"/>
          </p:cNvSpPr>
          <p:nvPr/>
        </p:nvSpPr>
        <p:spPr bwMode="auto">
          <a:xfrm>
            <a:off x="4678363" y="7429500"/>
            <a:ext cx="7853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9C5820"/>
                </a:solidFill>
                <a:latin typeface="Calibri" pitchFamily="34" charset="0"/>
              </a:rPr>
              <a:t>ROZWÓJ SZKOLNICTWA ZAWODOWEGO</a:t>
            </a:r>
          </a:p>
        </p:txBody>
      </p:sp>
      <p:sp>
        <p:nvSpPr>
          <p:cNvPr id="36882" name="Prostokąt 29"/>
          <p:cNvSpPr>
            <a:spLocks noChangeArrowheads="1"/>
          </p:cNvSpPr>
          <p:nvPr/>
        </p:nvSpPr>
        <p:spPr bwMode="auto">
          <a:xfrm>
            <a:off x="4678363" y="9277350"/>
            <a:ext cx="7254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9C5820"/>
                </a:solidFill>
                <a:latin typeface="Calibri" pitchFamily="34" charset="0"/>
              </a:rPr>
              <a:t>WYMIANA OŚWIETLENIA ULICZNEGO</a:t>
            </a:r>
          </a:p>
        </p:txBody>
      </p:sp>
      <p:pic>
        <p:nvPicPr>
          <p:cNvPr id="36883" name="Picture 6" descr="C:\Users\lstacherczak\Desktop\PREZENTACJA\Droga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296900" y="4610100"/>
            <a:ext cx="32956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4" name="Prostokąt 30"/>
          <p:cNvSpPr>
            <a:spLocks noChangeArrowheads="1"/>
          </p:cNvSpPr>
          <p:nvPr/>
        </p:nvSpPr>
        <p:spPr bwMode="auto">
          <a:xfrm>
            <a:off x="16835438" y="4833938"/>
            <a:ext cx="66611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800" b="1">
                <a:solidFill>
                  <a:srgbClr val="9C5820"/>
                </a:solidFill>
                <a:latin typeface="Calibri" pitchFamily="34" charset="0"/>
                <a:cs typeface="Arabic Typesetting" pitchFamily="66" charset="-78"/>
              </a:rPr>
              <a:t>PRZEBUDOWA  DROGI  WOJEWÓDZKIEJ </a:t>
            </a:r>
            <a:br>
              <a:rPr lang="pl-PL" sz="2800" b="1">
                <a:solidFill>
                  <a:srgbClr val="9C5820"/>
                </a:solidFill>
                <a:latin typeface="Calibri" pitchFamily="34" charset="0"/>
                <a:cs typeface="Arabic Typesetting" pitchFamily="66" charset="-78"/>
              </a:rPr>
            </a:br>
            <a:r>
              <a:rPr lang="pl-PL" sz="2800" b="1">
                <a:solidFill>
                  <a:srgbClr val="9C5820"/>
                </a:solidFill>
                <a:latin typeface="Calibri" pitchFamily="34" charset="0"/>
                <a:cs typeface="Arabic Typesetting" pitchFamily="66" charset="-78"/>
              </a:rPr>
              <a:t>NR 908 Z PRZEDŁUŻENIEM ULICY BOHATERÓW MONTE CASSINO DO </a:t>
            </a:r>
            <a:br>
              <a:rPr lang="pl-PL" sz="2800" b="1">
                <a:solidFill>
                  <a:srgbClr val="9C5820"/>
                </a:solidFill>
                <a:latin typeface="Calibri" pitchFamily="34" charset="0"/>
                <a:cs typeface="Arabic Typesetting" pitchFamily="66" charset="-78"/>
              </a:rPr>
            </a:br>
            <a:r>
              <a:rPr lang="pl-PL" sz="2800" b="1">
                <a:solidFill>
                  <a:srgbClr val="9C5820"/>
                </a:solidFill>
                <a:latin typeface="Calibri" pitchFamily="34" charset="0"/>
                <a:cs typeface="Arabic Typesetting" pitchFamily="66" charset="-78"/>
              </a:rPr>
              <a:t>UL. DŹBOWSKIEJ, CZY PRZEBUDOWA GŁÓWNEJ I PRZEJAZDOWEJ (CZYLI SKOMUNIKOWANIE MIASTA </a:t>
            </a:r>
            <a:br>
              <a:rPr lang="pl-PL" sz="2800" b="1">
                <a:solidFill>
                  <a:srgbClr val="9C5820"/>
                </a:solidFill>
                <a:latin typeface="Calibri" pitchFamily="34" charset="0"/>
                <a:cs typeface="Arabic Typesetting" pitchFamily="66" charset="-78"/>
              </a:rPr>
            </a:br>
            <a:r>
              <a:rPr lang="pl-PL" sz="2800" b="1">
                <a:solidFill>
                  <a:srgbClr val="9C5820"/>
                </a:solidFill>
                <a:latin typeface="Calibri" pitchFamily="34" charset="0"/>
                <a:cs typeface="Arabic Typesetting" pitchFamily="66" charset="-78"/>
              </a:rPr>
              <a:t>Z WĘZŁAMI AUTOSTRADOWYMI)</a:t>
            </a:r>
          </a:p>
        </p:txBody>
      </p:sp>
      <p:sp>
        <p:nvSpPr>
          <p:cNvPr id="36885" name="Prostokąt 31"/>
          <p:cNvSpPr>
            <a:spLocks noChangeArrowheads="1"/>
          </p:cNvSpPr>
          <p:nvPr/>
        </p:nvSpPr>
        <p:spPr bwMode="auto">
          <a:xfrm>
            <a:off x="16837025" y="4362450"/>
            <a:ext cx="22447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700" b="1">
                <a:solidFill>
                  <a:srgbClr val="002060"/>
                </a:solidFill>
                <a:latin typeface="Calibri" pitchFamily="34" charset="0"/>
              </a:rPr>
              <a:t>W REALIZACJI: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85471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BEZROBOCIE</a:t>
            </a:r>
            <a:endParaRPr lang="en-US" sz="48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8" name="TextBox 18"/>
          <p:cNvSpPr txBox="1"/>
          <p:nvPr/>
        </p:nvSpPr>
        <p:spPr>
          <a:xfrm>
            <a:off x="6189663" y="2673350"/>
            <a:ext cx="114935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NAJNIŻSZE OD </a:t>
            </a:r>
            <a:r>
              <a:rPr lang="pl-PL" sz="9600" spc="100" dirty="0">
                <a:solidFill>
                  <a:srgbClr val="C0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LAT!</a:t>
            </a:r>
            <a:endParaRPr lang="en-US" sz="9600" spc="100" dirty="0">
              <a:solidFill>
                <a:srgbClr val="C0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9" name="Tabela 28"/>
          <p:cNvGraphicFramePr>
            <a:graphicFrameLocks noGrp="1"/>
          </p:cNvGraphicFramePr>
          <p:nvPr/>
        </p:nvGraphicFramePr>
        <p:xfrm>
          <a:off x="4357688" y="4424363"/>
          <a:ext cx="15105743" cy="747848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768409"/>
                <a:gridCol w="2988835"/>
                <a:gridCol w="3229742"/>
                <a:gridCol w="3118757"/>
              </a:tblGrid>
              <a:tr h="1318119">
                <a:tc>
                  <a:txBody>
                    <a:bodyPr/>
                    <a:lstStyle/>
                    <a:p>
                      <a:pPr lvl="0" algn="ctr"/>
                      <a:endParaRPr lang="en-IN" sz="3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latin typeface="+mn-lt"/>
                        </a:rPr>
                        <a:t>GRUDZIEŃ 2014</a:t>
                      </a:r>
                      <a:endParaRPr lang="en-IN" sz="3200" b="0" dirty="0">
                        <a:latin typeface="+mn-lt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GRUDZIEŃ 2015</a:t>
                      </a:r>
                      <a:endParaRPr lang="en-IN" sz="3200" b="0" dirty="0">
                        <a:latin typeface="+mn-lt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latin typeface="+mn-lt"/>
                        </a:rPr>
                        <a:t>GRUDZIEŃ 2016</a:t>
                      </a:r>
                      <a:endParaRPr lang="en-IN" sz="3200" b="0" dirty="0">
                        <a:latin typeface="+mn-lt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53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POLSKA</a:t>
                      </a:r>
                      <a:endParaRPr lang="en-IN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216000" marR="216000" marT="180000" marB="1800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Black" pitchFamily="34" charset="0"/>
                        </a:rPr>
                        <a:t>11,4 %</a:t>
                      </a:r>
                      <a:endParaRPr lang="en-IN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Black" pitchFamily="34" charset="0"/>
                        </a:rPr>
                        <a:t>9,6 %</a:t>
                      </a:r>
                      <a:endParaRPr lang="en-IN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Black" pitchFamily="34" charset="0"/>
                        </a:rPr>
                        <a:t>8,3 %</a:t>
                      </a:r>
                      <a:endParaRPr lang="en-IN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</a:tr>
              <a:tr h="2053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WOJEWÓDZTWO ŚLĄSKIE</a:t>
                      </a:r>
                      <a:endParaRPr lang="en-IN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216000" marR="216000" marT="180000" marB="1800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Black" pitchFamily="34" charset="0"/>
                        </a:rPr>
                        <a:t>9,6 %</a:t>
                      </a:r>
                      <a:endParaRPr lang="en-IN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Black" pitchFamily="34" charset="0"/>
                        </a:rPr>
                        <a:t>8,2 %</a:t>
                      </a:r>
                      <a:endParaRPr lang="en-IN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Black" pitchFamily="34" charset="0"/>
                        </a:rPr>
                        <a:t>6,7 %</a:t>
                      </a:r>
                      <a:endParaRPr lang="en-IN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</a:tr>
              <a:tr h="2053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CZĘSTOCHOWA</a:t>
                      </a:r>
                      <a:endParaRPr lang="en-IN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216000" marR="216000" marT="180000" marB="1800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Black" pitchFamily="34" charset="0"/>
                        </a:rPr>
                        <a:t>11,2 %</a:t>
                      </a:r>
                      <a:endParaRPr lang="en-IN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Black" pitchFamily="34" charset="0"/>
                        </a:rPr>
                        <a:t>8,5 %</a:t>
                      </a:r>
                      <a:endParaRPr lang="en-IN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6,5 %</a:t>
                      </a:r>
                      <a:endParaRPr lang="en-IN" sz="3200" b="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610350" cy="13716000"/>
          </a:xfrm>
          <a:prstGeom prst="rect">
            <a:avLst/>
          </a:prstGeom>
          <a:solidFill>
            <a:srgbClr val="9C582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826125"/>
            <a:ext cx="6057900" cy="93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500" spc="100" dirty="0">
                <a:solidFill>
                  <a:prstClr val="whit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5500" spc="100" dirty="0">
              <a:solidFill>
                <a:prstClr val="whit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0" y="7315200"/>
            <a:ext cx="5351463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000" spc="100" dirty="0">
                <a:solidFill>
                  <a:prstClr val="white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POZARZĄDOWA</a:t>
            </a:r>
            <a:endParaRPr lang="en-US" sz="5000" spc="100" dirty="0">
              <a:solidFill>
                <a:prstClr val="white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8650" y="7118350"/>
            <a:ext cx="5351463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Prostokąt 5"/>
          <p:cNvSpPr>
            <a:spLocks noChangeArrowheads="1"/>
          </p:cNvSpPr>
          <p:nvPr/>
        </p:nvSpPr>
        <p:spPr bwMode="auto">
          <a:xfrm>
            <a:off x="14303375" y="10339388"/>
            <a:ext cx="85756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FFFFFF"/>
                </a:solidFill>
                <a:latin typeface="Calibri" pitchFamily="34" charset="0"/>
              </a:rPr>
              <a:t>   ORGANIZACJE POZARZĄDOWE</a:t>
            </a:r>
          </a:p>
          <a:p>
            <a:pPr algn="ctr"/>
            <a:r>
              <a:rPr lang="pl-PL">
                <a:solidFill>
                  <a:srgbClr val="FFFFFF"/>
                </a:solidFill>
                <a:latin typeface="Calibri" pitchFamily="34" charset="0"/>
              </a:rPr>
              <a:t>W 2015 i 2016 r. - </a:t>
            </a:r>
            <a:r>
              <a:rPr lang="pl-PL" sz="6600">
                <a:solidFill>
                  <a:srgbClr val="FF0000"/>
                </a:solidFill>
                <a:latin typeface="Arial Black" pitchFamily="34" charset="0"/>
              </a:rPr>
              <a:t>68 mln zł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85471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BUDŻET OBYWATELSKI</a:t>
            </a:r>
            <a:endParaRPr lang="en-US" sz="48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39945" name="Prostokąt 10"/>
          <p:cNvSpPr>
            <a:spLocks noChangeArrowheads="1"/>
          </p:cNvSpPr>
          <p:nvPr/>
        </p:nvSpPr>
        <p:spPr bwMode="auto">
          <a:xfrm>
            <a:off x="7966075" y="8837613"/>
            <a:ext cx="7847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4800" b="1">
                <a:latin typeface="Arial Black" pitchFamily="34" charset="0"/>
              </a:rPr>
              <a:t>150 zadań - </a:t>
            </a:r>
            <a:r>
              <a:rPr lang="pl-PL" sz="4800" b="1">
                <a:solidFill>
                  <a:srgbClr val="C00000"/>
                </a:solidFill>
                <a:latin typeface="Arial Black" pitchFamily="34" charset="0"/>
              </a:rPr>
              <a:t>12,3 mln zł</a:t>
            </a:r>
            <a:endParaRPr lang="pl-PL" sz="480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0326688" y="4556125"/>
            <a:ext cx="3035300" cy="4056063"/>
            <a:chOff x="5053014" y="2036764"/>
            <a:chExt cx="2089150" cy="2790826"/>
          </a:xfrm>
        </p:grpSpPr>
        <p:sp>
          <p:nvSpPr>
            <p:cNvPr id="39974" name="Freeform 5"/>
            <p:cNvSpPr>
              <a:spLocks noEditPoints="1"/>
            </p:cNvSpPr>
            <p:nvPr/>
          </p:nvSpPr>
          <p:spPr bwMode="auto">
            <a:xfrm>
              <a:off x="5053014" y="2036764"/>
              <a:ext cx="2089150" cy="2641601"/>
            </a:xfrm>
            <a:custGeom>
              <a:avLst/>
              <a:gdLst>
                <a:gd name="T0" fmla="*/ 2147483647 w 554"/>
                <a:gd name="T1" fmla="*/ 2147483647 h 701"/>
                <a:gd name="T2" fmla="*/ 2147483647 w 554"/>
                <a:gd name="T3" fmla="*/ 2147483647 h 701"/>
                <a:gd name="T4" fmla="*/ 2147483647 w 554"/>
                <a:gd name="T5" fmla="*/ 2147483647 h 701"/>
                <a:gd name="T6" fmla="*/ 2147483647 w 554"/>
                <a:gd name="T7" fmla="*/ 2147483647 h 701"/>
                <a:gd name="T8" fmla="*/ 2147483647 w 554"/>
                <a:gd name="T9" fmla="*/ 2147483647 h 701"/>
                <a:gd name="T10" fmla="*/ 2147483647 w 554"/>
                <a:gd name="T11" fmla="*/ 2147483647 h 701"/>
                <a:gd name="T12" fmla="*/ 2147483647 w 554"/>
                <a:gd name="T13" fmla="*/ 2147483647 h 701"/>
                <a:gd name="T14" fmla="*/ 2147483647 w 554"/>
                <a:gd name="T15" fmla="*/ 2147483647 h 701"/>
                <a:gd name="T16" fmla="*/ 2147483647 w 554"/>
                <a:gd name="T17" fmla="*/ 2147483647 h 701"/>
                <a:gd name="T18" fmla="*/ 2147483647 w 554"/>
                <a:gd name="T19" fmla="*/ 2147483647 h 701"/>
                <a:gd name="T20" fmla="*/ 2147483647 w 554"/>
                <a:gd name="T21" fmla="*/ 2147483647 h 701"/>
                <a:gd name="T22" fmla="*/ 2147483647 w 554"/>
                <a:gd name="T23" fmla="*/ 2147483647 h 701"/>
                <a:gd name="T24" fmla="*/ 2147483647 w 554"/>
                <a:gd name="T25" fmla="*/ 0 h 701"/>
                <a:gd name="T26" fmla="*/ 2147483647 w 554"/>
                <a:gd name="T27" fmla="*/ 0 h 701"/>
                <a:gd name="T28" fmla="*/ 2147483647 w 554"/>
                <a:gd name="T29" fmla="*/ 2147483647 h 701"/>
                <a:gd name="T30" fmla="*/ 2147483647 w 554"/>
                <a:gd name="T31" fmla="*/ 2147483647 h 701"/>
                <a:gd name="T32" fmla="*/ 0 w 554"/>
                <a:gd name="T33" fmla="*/ 2147483647 h 701"/>
                <a:gd name="T34" fmla="*/ 0 w 554"/>
                <a:gd name="T35" fmla="*/ 2147483647 h 701"/>
                <a:gd name="T36" fmla="*/ 2147483647 w 554"/>
                <a:gd name="T37" fmla="*/ 2147483647 h 701"/>
                <a:gd name="T38" fmla="*/ 2147483647 w 554"/>
                <a:gd name="T39" fmla="*/ 2147483647 h 701"/>
                <a:gd name="T40" fmla="*/ 2147483647 w 554"/>
                <a:gd name="T41" fmla="*/ 2147483647 h 701"/>
                <a:gd name="T42" fmla="*/ 2147483647 w 554"/>
                <a:gd name="T43" fmla="*/ 2147483647 h 701"/>
                <a:gd name="T44" fmla="*/ 2147483647 w 554"/>
                <a:gd name="T45" fmla="*/ 2147483647 h 701"/>
                <a:gd name="T46" fmla="*/ 2147483647 w 554"/>
                <a:gd name="T47" fmla="*/ 2147483647 h 701"/>
                <a:gd name="T48" fmla="*/ 2147483647 w 554"/>
                <a:gd name="T49" fmla="*/ 2147483647 h 701"/>
                <a:gd name="T50" fmla="*/ 2147483647 w 554"/>
                <a:gd name="T51" fmla="*/ 2147483647 h 701"/>
                <a:gd name="T52" fmla="*/ 2147483647 w 554"/>
                <a:gd name="T53" fmla="*/ 2147483647 h 701"/>
                <a:gd name="T54" fmla="*/ 2147483647 w 554"/>
                <a:gd name="T55" fmla="*/ 2147483647 h 701"/>
                <a:gd name="T56" fmla="*/ 2147483647 w 554"/>
                <a:gd name="T57" fmla="*/ 2147483647 h 701"/>
                <a:gd name="T58" fmla="*/ 2147483647 w 554"/>
                <a:gd name="T59" fmla="*/ 2147483647 h 701"/>
                <a:gd name="T60" fmla="*/ 2147483647 w 554"/>
                <a:gd name="T61" fmla="*/ 2147483647 h 7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4"/>
                <a:gd name="T94" fmla="*/ 0 h 701"/>
                <a:gd name="T95" fmla="*/ 554 w 554"/>
                <a:gd name="T96" fmla="*/ 701 h 7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4" h="701">
                  <a:moveTo>
                    <a:pt x="485" y="235"/>
                  </a:moveTo>
                  <a:cubicBezTo>
                    <a:pt x="472" y="256"/>
                    <a:pt x="457" y="271"/>
                    <a:pt x="441" y="281"/>
                  </a:cubicBezTo>
                  <a:cubicBezTo>
                    <a:pt x="461" y="230"/>
                    <a:pt x="476" y="171"/>
                    <a:pt x="484" y="105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19" y="155"/>
                    <a:pt x="506" y="200"/>
                    <a:pt x="485" y="235"/>
                  </a:cubicBezTo>
                  <a:moveTo>
                    <a:pt x="69" y="235"/>
                  </a:moveTo>
                  <a:cubicBezTo>
                    <a:pt x="48" y="200"/>
                    <a:pt x="35" y="155"/>
                    <a:pt x="32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7" y="170"/>
                    <a:pt x="92" y="230"/>
                    <a:pt x="111" y="280"/>
                  </a:cubicBezTo>
                  <a:cubicBezTo>
                    <a:pt x="96" y="271"/>
                    <a:pt x="81" y="255"/>
                    <a:pt x="69" y="235"/>
                  </a:cubicBezTo>
                  <a:moveTo>
                    <a:pt x="487" y="73"/>
                  </a:moveTo>
                  <a:cubicBezTo>
                    <a:pt x="488" y="60"/>
                    <a:pt x="489" y="47"/>
                    <a:pt x="489" y="34"/>
                  </a:cubicBezTo>
                  <a:cubicBezTo>
                    <a:pt x="471" y="34"/>
                    <a:pt x="457" y="19"/>
                    <a:pt x="45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19"/>
                    <a:pt x="82" y="34"/>
                    <a:pt x="64" y="34"/>
                  </a:cubicBezTo>
                  <a:cubicBezTo>
                    <a:pt x="64" y="47"/>
                    <a:pt x="65" y="60"/>
                    <a:pt x="66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51"/>
                    <a:pt x="15" y="208"/>
                    <a:pt x="41" y="252"/>
                  </a:cubicBezTo>
                  <a:cubicBezTo>
                    <a:pt x="65" y="291"/>
                    <a:pt x="96" y="315"/>
                    <a:pt x="130" y="322"/>
                  </a:cubicBezTo>
                  <a:cubicBezTo>
                    <a:pt x="164" y="389"/>
                    <a:pt x="209" y="432"/>
                    <a:pt x="259" y="441"/>
                  </a:cubicBezTo>
                  <a:cubicBezTo>
                    <a:pt x="253" y="561"/>
                    <a:pt x="213" y="658"/>
                    <a:pt x="161" y="682"/>
                  </a:cubicBezTo>
                  <a:cubicBezTo>
                    <a:pt x="161" y="701"/>
                    <a:pt x="161" y="701"/>
                    <a:pt x="161" y="701"/>
                  </a:cubicBezTo>
                  <a:cubicBezTo>
                    <a:pt x="389" y="701"/>
                    <a:pt x="389" y="701"/>
                    <a:pt x="389" y="701"/>
                  </a:cubicBezTo>
                  <a:cubicBezTo>
                    <a:pt x="389" y="682"/>
                    <a:pt x="389" y="682"/>
                    <a:pt x="389" y="682"/>
                  </a:cubicBezTo>
                  <a:cubicBezTo>
                    <a:pt x="338" y="658"/>
                    <a:pt x="298" y="561"/>
                    <a:pt x="292" y="441"/>
                  </a:cubicBezTo>
                  <a:cubicBezTo>
                    <a:pt x="342" y="434"/>
                    <a:pt x="388" y="390"/>
                    <a:pt x="423" y="322"/>
                  </a:cubicBezTo>
                  <a:cubicBezTo>
                    <a:pt x="457" y="315"/>
                    <a:pt x="489" y="291"/>
                    <a:pt x="513" y="252"/>
                  </a:cubicBezTo>
                  <a:cubicBezTo>
                    <a:pt x="539" y="208"/>
                    <a:pt x="554" y="151"/>
                    <a:pt x="554" y="89"/>
                  </a:cubicBezTo>
                  <a:cubicBezTo>
                    <a:pt x="554" y="73"/>
                    <a:pt x="554" y="73"/>
                    <a:pt x="554" y="73"/>
                  </a:cubicBezTo>
                  <a:lnTo>
                    <a:pt x="487" y="73"/>
                  </a:lnTo>
                  <a:close/>
                </a:path>
              </a:pathLst>
            </a:custGeom>
            <a:solidFill>
              <a:srgbClr val="FFC8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5" name="Freeform 6"/>
            <p:cNvSpPr>
              <a:spLocks/>
            </p:cNvSpPr>
            <p:nvPr/>
          </p:nvSpPr>
          <p:spPr bwMode="auto">
            <a:xfrm>
              <a:off x="5661027" y="3698878"/>
              <a:ext cx="858838" cy="979488"/>
            </a:xfrm>
            <a:custGeom>
              <a:avLst/>
              <a:gdLst>
                <a:gd name="T0" fmla="*/ 2147483647 w 228"/>
                <a:gd name="T1" fmla="*/ 0 h 260"/>
                <a:gd name="T2" fmla="*/ 0 w 228"/>
                <a:gd name="T3" fmla="*/ 2147483647 h 260"/>
                <a:gd name="T4" fmla="*/ 0 w 228"/>
                <a:gd name="T5" fmla="*/ 2147483647 h 260"/>
                <a:gd name="T6" fmla="*/ 2147483647 w 228"/>
                <a:gd name="T7" fmla="*/ 2147483647 h 260"/>
                <a:gd name="T8" fmla="*/ 2147483647 w 228"/>
                <a:gd name="T9" fmla="*/ 2147483647 h 260"/>
                <a:gd name="T10" fmla="*/ 2147483647 w 228"/>
                <a:gd name="T11" fmla="*/ 0 h 260"/>
                <a:gd name="T12" fmla="*/ 2147483647 w 228"/>
                <a:gd name="T13" fmla="*/ 0 h 2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260"/>
                <a:gd name="T23" fmla="*/ 228 w 228"/>
                <a:gd name="T24" fmla="*/ 260 h 2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260">
                  <a:moveTo>
                    <a:pt x="98" y="0"/>
                  </a:moveTo>
                  <a:cubicBezTo>
                    <a:pt x="92" y="120"/>
                    <a:pt x="52" y="217"/>
                    <a:pt x="0" y="241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8" y="241"/>
                    <a:pt x="228" y="241"/>
                    <a:pt x="228" y="241"/>
                  </a:cubicBezTo>
                  <a:cubicBezTo>
                    <a:pt x="177" y="217"/>
                    <a:pt x="137" y="120"/>
                    <a:pt x="131" y="0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FCDF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6" name="Freeform 7"/>
            <p:cNvSpPr>
              <a:spLocks/>
            </p:cNvSpPr>
            <p:nvPr/>
          </p:nvSpPr>
          <p:spPr bwMode="auto">
            <a:xfrm>
              <a:off x="5427663" y="2311402"/>
              <a:ext cx="312738" cy="901701"/>
            </a:xfrm>
            <a:custGeom>
              <a:avLst/>
              <a:gdLst>
                <a:gd name="T0" fmla="*/ 2147483647 w 83"/>
                <a:gd name="T1" fmla="*/ 2147483647 h 239"/>
                <a:gd name="T2" fmla="*/ 2147483647 w 83"/>
                <a:gd name="T3" fmla="*/ 2147483647 h 239"/>
                <a:gd name="T4" fmla="*/ 2147483647 w 83"/>
                <a:gd name="T5" fmla="*/ 2147483647 h 239"/>
                <a:gd name="T6" fmla="*/ 2147483647 w 83"/>
                <a:gd name="T7" fmla="*/ 2147483647 h 239"/>
                <a:gd name="T8" fmla="*/ 2147483647 w 83"/>
                <a:gd name="T9" fmla="*/ 2147483647 h 239"/>
                <a:gd name="T10" fmla="*/ 2147483647 w 83"/>
                <a:gd name="T11" fmla="*/ 2147483647 h 239"/>
                <a:gd name="T12" fmla="*/ 2147483647 w 83"/>
                <a:gd name="T13" fmla="*/ 2147483647 h 239"/>
                <a:gd name="T14" fmla="*/ 2147483647 w 83"/>
                <a:gd name="T15" fmla="*/ 2147483647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239"/>
                <a:gd name="T26" fmla="*/ 83 w 83"/>
                <a:gd name="T27" fmla="*/ 239 h 2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239">
                  <a:moveTo>
                    <a:pt x="66" y="239"/>
                  </a:moveTo>
                  <a:cubicBezTo>
                    <a:pt x="60" y="239"/>
                    <a:pt x="55" y="235"/>
                    <a:pt x="52" y="229"/>
                  </a:cubicBezTo>
                  <a:cubicBezTo>
                    <a:pt x="28" y="168"/>
                    <a:pt x="10" y="95"/>
                    <a:pt x="1" y="18"/>
                  </a:cubicBezTo>
                  <a:cubicBezTo>
                    <a:pt x="0" y="10"/>
                    <a:pt x="6" y="2"/>
                    <a:pt x="14" y="1"/>
                  </a:cubicBezTo>
                  <a:cubicBezTo>
                    <a:pt x="23" y="0"/>
                    <a:pt x="30" y="6"/>
                    <a:pt x="31" y="14"/>
                  </a:cubicBezTo>
                  <a:cubicBezTo>
                    <a:pt x="40" y="88"/>
                    <a:pt x="57" y="159"/>
                    <a:pt x="80" y="218"/>
                  </a:cubicBezTo>
                  <a:cubicBezTo>
                    <a:pt x="83" y="226"/>
                    <a:pt x="80" y="235"/>
                    <a:pt x="72" y="238"/>
                  </a:cubicBezTo>
                  <a:cubicBezTo>
                    <a:pt x="70" y="238"/>
                    <a:pt x="68" y="239"/>
                    <a:pt x="66" y="239"/>
                  </a:cubicBezTo>
                </a:path>
              </a:pathLst>
            </a:custGeom>
            <a:solidFill>
              <a:srgbClr val="FCDF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7" name="Freeform 8"/>
            <p:cNvSpPr>
              <a:spLocks/>
            </p:cNvSpPr>
            <p:nvPr/>
          </p:nvSpPr>
          <p:spPr bwMode="auto">
            <a:xfrm>
              <a:off x="5554662" y="4681540"/>
              <a:ext cx="1074738" cy="146050"/>
            </a:xfrm>
            <a:custGeom>
              <a:avLst/>
              <a:gdLst>
                <a:gd name="T0" fmla="*/ 2147483647 w 285"/>
                <a:gd name="T1" fmla="*/ 2147483647 h 39"/>
                <a:gd name="T2" fmla="*/ 0 w 285"/>
                <a:gd name="T3" fmla="*/ 2147483647 h 39"/>
                <a:gd name="T4" fmla="*/ 0 w 285"/>
                <a:gd name="T5" fmla="*/ 2147483647 h 39"/>
                <a:gd name="T6" fmla="*/ 2147483647 w 285"/>
                <a:gd name="T7" fmla="*/ 0 h 39"/>
                <a:gd name="T8" fmla="*/ 2147483647 w 285"/>
                <a:gd name="T9" fmla="*/ 0 h 39"/>
                <a:gd name="T10" fmla="*/ 2147483647 w 285"/>
                <a:gd name="T11" fmla="*/ 2147483647 h 39"/>
                <a:gd name="T12" fmla="*/ 2147483647 w 285"/>
                <a:gd name="T13" fmla="*/ 2147483647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39"/>
                <a:gd name="T23" fmla="*/ 285 w 285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39">
                  <a:moveTo>
                    <a:pt x="285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8" y="0"/>
                    <a:pt x="285" y="7"/>
                    <a:pt x="285" y="16"/>
                  </a:cubicBezTo>
                  <a:lnTo>
                    <a:pt x="285" y="39"/>
                  </a:lnTo>
                  <a:close/>
                </a:path>
              </a:pathLst>
            </a:custGeom>
            <a:solidFill>
              <a:srgbClr val="F6A3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8" name="Freeform 9"/>
            <p:cNvSpPr>
              <a:spLocks/>
            </p:cNvSpPr>
            <p:nvPr/>
          </p:nvSpPr>
          <p:spPr bwMode="auto">
            <a:xfrm>
              <a:off x="5988050" y="2247902"/>
              <a:ext cx="874713" cy="1450976"/>
            </a:xfrm>
            <a:custGeom>
              <a:avLst/>
              <a:gdLst>
                <a:gd name="T0" fmla="*/ 2147483647 w 232"/>
                <a:gd name="T1" fmla="*/ 0 h 385"/>
                <a:gd name="T2" fmla="*/ 0 w 232"/>
                <a:gd name="T3" fmla="*/ 2147483647 h 385"/>
                <a:gd name="T4" fmla="*/ 2147483647 w 232"/>
                <a:gd name="T5" fmla="*/ 2147483647 h 385"/>
                <a:gd name="T6" fmla="*/ 2147483647 w 232"/>
                <a:gd name="T7" fmla="*/ 2147483647 h 385"/>
                <a:gd name="T8" fmla="*/ 2147483647 w 232"/>
                <a:gd name="T9" fmla="*/ 2147483647 h 385"/>
                <a:gd name="T10" fmla="*/ 2147483647 w 232"/>
                <a:gd name="T11" fmla="*/ 2147483647 h 385"/>
                <a:gd name="T12" fmla="*/ 2147483647 w 232"/>
                <a:gd name="T13" fmla="*/ 2147483647 h 385"/>
                <a:gd name="T14" fmla="*/ 2147483647 w 232"/>
                <a:gd name="T15" fmla="*/ 2147483647 h 385"/>
                <a:gd name="T16" fmla="*/ 2147483647 w 232"/>
                <a:gd name="T17" fmla="*/ 0 h 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2"/>
                <a:gd name="T28" fmla="*/ 0 h 385"/>
                <a:gd name="T29" fmla="*/ 232 w 232"/>
                <a:gd name="T30" fmla="*/ 385 h 3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2" h="385">
                  <a:moveTo>
                    <a:pt x="82" y="0"/>
                  </a:moveTo>
                  <a:cubicBezTo>
                    <a:pt x="0" y="308"/>
                    <a:pt x="0" y="308"/>
                    <a:pt x="0" y="308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96" y="376"/>
                    <a:pt x="141" y="333"/>
                    <a:pt x="175" y="266"/>
                  </a:cubicBezTo>
                  <a:cubicBezTo>
                    <a:pt x="195" y="262"/>
                    <a:pt x="215" y="252"/>
                    <a:pt x="232" y="236"/>
                  </a:cubicBezTo>
                  <a:cubicBezTo>
                    <a:pt x="215" y="208"/>
                    <a:pt x="215" y="208"/>
                    <a:pt x="215" y="208"/>
                  </a:cubicBezTo>
                  <a:cubicBezTo>
                    <a:pt x="208" y="215"/>
                    <a:pt x="201" y="220"/>
                    <a:pt x="193" y="225"/>
                  </a:cubicBezTo>
                  <a:cubicBezTo>
                    <a:pt x="197" y="214"/>
                    <a:pt x="201" y="204"/>
                    <a:pt x="205" y="193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6A3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9" name="Freeform 11"/>
            <p:cNvSpPr>
              <a:spLocks/>
            </p:cNvSpPr>
            <p:nvPr/>
          </p:nvSpPr>
          <p:spPr bwMode="auto">
            <a:xfrm>
              <a:off x="5565776" y="2214564"/>
              <a:ext cx="336550" cy="315913"/>
            </a:xfrm>
            <a:custGeom>
              <a:avLst/>
              <a:gdLst>
                <a:gd name="T0" fmla="*/ 2147483647 w 212"/>
                <a:gd name="T1" fmla="*/ 0 h 199"/>
                <a:gd name="T2" fmla="*/ 2147483647 w 212"/>
                <a:gd name="T3" fmla="*/ 2147483647 h 199"/>
                <a:gd name="T4" fmla="*/ 2147483647 w 212"/>
                <a:gd name="T5" fmla="*/ 2147483647 h 199"/>
                <a:gd name="T6" fmla="*/ 2147483647 w 212"/>
                <a:gd name="T7" fmla="*/ 2147483647 h 199"/>
                <a:gd name="T8" fmla="*/ 2147483647 w 212"/>
                <a:gd name="T9" fmla="*/ 2147483647 h 199"/>
                <a:gd name="T10" fmla="*/ 2147483647 w 212"/>
                <a:gd name="T11" fmla="*/ 2147483647 h 199"/>
                <a:gd name="T12" fmla="*/ 2147483647 w 212"/>
                <a:gd name="T13" fmla="*/ 2147483647 h 199"/>
                <a:gd name="T14" fmla="*/ 2147483647 w 212"/>
                <a:gd name="T15" fmla="*/ 2147483647 h 199"/>
                <a:gd name="T16" fmla="*/ 0 w 212"/>
                <a:gd name="T17" fmla="*/ 2147483647 h 199"/>
                <a:gd name="T18" fmla="*/ 2147483647 w 212"/>
                <a:gd name="T19" fmla="*/ 2147483647 h 199"/>
                <a:gd name="T20" fmla="*/ 2147483647 w 212"/>
                <a:gd name="T21" fmla="*/ 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2"/>
                <a:gd name="T34" fmla="*/ 0 h 199"/>
                <a:gd name="T35" fmla="*/ 212 w 212"/>
                <a:gd name="T36" fmla="*/ 199 h 1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2" h="199">
                  <a:moveTo>
                    <a:pt x="105" y="0"/>
                  </a:moveTo>
                  <a:lnTo>
                    <a:pt x="112" y="102"/>
                  </a:lnTo>
                  <a:lnTo>
                    <a:pt x="212" y="76"/>
                  </a:lnTo>
                  <a:lnTo>
                    <a:pt x="117" y="114"/>
                  </a:lnTo>
                  <a:lnTo>
                    <a:pt x="171" y="199"/>
                  </a:lnTo>
                  <a:lnTo>
                    <a:pt x="105" y="123"/>
                  </a:lnTo>
                  <a:lnTo>
                    <a:pt x="41" y="199"/>
                  </a:lnTo>
                  <a:lnTo>
                    <a:pt x="95" y="114"/>
                  </a:lnTo>
                  <a:lnTo>
                    <a:pt x="0" y="76"/>
                  </a:lnTo>
                  <a:lnTo>
                    <a:pt x="98" y="10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0" name="Freeform 12"/>
            <p:cNvSpPr>
              <a:spLocks noEditPoints="1"/>
            </p:cNvSpPr>
            <p:nvPr/>
          </p:nvSpPr>
          <p:spPr bwMode="auto">
            <a:xfrm>
              <a:off x="6089651" y="2036764"/>
              <a:ext cx="1052513" cy="2641601"/>
            </a:xfrm>
            <a:custGeom>
              <a:avLst/>
              <a:gdLst>
                <a:gd name="T0" fmla="*/ 2147483647 w 279"/>
                <a:gd name="T1" fmla="*/ 2147483647 h 701"/>
                <a:gd name="T2" fmla="*/ 2147483647 w 279"/>
                <a:gd name="T3" fmla="*/ 2147483647 h 701"/>
                <a:gd name="T4" fmla="*/ 2147483647 w 279"/>
                <a:gd name="T5" fmla="*/ 2147483647 h 701"/>
                <a:gd name="T6" fmla="*/ 2147483647 w 279"/>
                <a:gd name="T7" fmla="*/ 2147483647 h 701"/>
                <a:gd name="T8" fmla="*/ 2147483647 w 279"/>
                <a:gd name="T9" fmla="*/ 2147483647 h 701"/>
                <a:gd name="T10" fmla="*/ 2147483647 w 279"/>
                <a:gd name="T11" fmla="*/ 2147483647 h 701"/>
                <a:gd name="T12" fmla="*/ 2147483647 w 279"/>
                <a:gd name="T13" fmla="*/ 2147483647 h 701"/>
                <a:gd name="T14" fmla="*/ 2147483647 w 279"/>
                <a:gd name="T15" fmla="*/ 2147483647 h 701"/>
                <a:gd name="T16" fmla="*/ 2147483647 w 279"/>
                <a:gd name="T17" fmla="*/ 2147483647 h 701"/>
                <a:gd name="T18" fmla="*/ 2147483647 w 279"/>
                <a:gd name="T19" fmla="*/ 2147483647 h 701"/>
                <a:gd name="T20" fmla="*/ 2147483647 w 279"/>
                <a:gd name="T21" fmla="*/ 2147483647 h 701"/>
                <a:gd name="T22" fmla="*/ 2147483647 w 279"/>
                <a:gd name="T23" fmla="*/ 2147483647 h 701"/>
                <a:gd name="T24" fmla="*/ 2147483647 w 279"/>
                <a:gd name="T25" fmla="*/ 2147483647 h 701"/>
                <a:gd name="T26" fmla="*/ 2147483647 w 279"/>
                <a:gd name="T27" fmla="*/ 2147483647 h 701"/>
                <a:gd name="T28" fmla="*/ 2147483647 w 279"/>
                <a:gd name="T29" fmla="*/ 2147483647 h 701"/>
                <a:gd name="T30" fmla="*/ 2147483647 w 279"/>
                <a:gd name="T31" fmla="*/ 2147483647 h 701"/>
                <a:gd name="T32" fmla="*/ 2147483647 w 279"/>
                <a:gd name="T33" fmla="*/ 2147483647 h 701"/>
                <a:gd name="T34" fmla="*/ 2147483647 w 279"/>
                <a:gd name="T35" fmla="*/ 2147483647 h 701"/>
                <a:gd name="T36" fmla="*/ 2147483647 w 279"/>
                <a:gd name="T37" fmla="*/ 2147483647 h 701"/>
                <a:gd name="T38" fmla="*/ 2147483647 w 279"/>
                <a:gd name="T39" fmla="*/ 2147483647 h 701"/>
                <a:gd name="T40" fmla="*/ 2147483647 w 279"/>
                <a:gd name="T41" fmla="*/ 2147483647 h 701"/>
                <a:gd name="T42" fmla="*/ 2147483647 w 279"/>
                <a:gd name="T43" fmla="*/ 2147483647 h 701"/>
                <a:gd name="T44" fmla="*/ 2147483647 w 279"/>
                <a:gd name="T45" fmla="*/ 2147483647 h 701"/>
                <a:gd name="T46" fmla="*/ 2147483647 w 279"/>
                <a:gd name="T47" fmla="*/ 2147483647 h 701"/>
                <a:gd name="T48" fmla="*/ 2147483647 w 279"/>
                <a:gd name="T49" fmla="*/ 2147483647 h 701"/>
                <a:gd name="T50" fmla="*/ 2147483647 w 279"/>
                <a:gd name="T51" fmla="*/ 2147483647 h 701"/>
                <a:gd name="T52" fmla="*/ 2147483647 w 279"/>
                <a:gd name="T53" fmla="*/ 2147483647 h 701"/>
                <a:gd name="T54" fmla="*/ 2147483647 w 279"/>
                <a:gd name="T55" fmla="*/ 2147483647 h 701"/>
                <a:gd name="T56" fmla="*/ 2147483647 w 279"/>
                <a:gd name="T57" fmla="*/ 2147483647 h 701"/>
                <a:gd name="T58" fmla="*/ 2147483647 w 279"/>
                <a:gd name="T59" fmla="*/ 2147483647 h 701"/>
                <a:gd name="T60" fmla="*/ 2147483647 w 279"/>
                <a:gd name="T61" fmla="*/ 2147483647 h 701"/>
                <a:gd name="T62" fmla="*/ 2147483647 w 279"/>
                <a:gd name="T63" fmla="*/ 2147483647 h 701"/>
                <a:gd name="T64" fmla="*/ 2147483647 w 279"/>
                <a:gd name="T65" fmla="*/ 2147483647 h 701"/>
                <a:gd name="T66" fmla="*/ 2147483647 w 279"/>
                <a:gd name="T67" fmla="*/ 2147483647 h 701"/>
                <a:gd name="T68" fmla="*/ 2147483647 w 279"/>
                <a:gd name="T69" fmla="*/ 2147483647 h 701"/>
                <a:gd name="T70" fmla="*/ 2147483647 w 279"/>
                <a:gd name="T71" fmla="*/ 2147483647 h 701"/>
                <a:gd name="T72" fmla="*/ 2147483647 w 279"/>
                <a:gd name="T73" fmla="*/ 2147483647 h 701"/>
                <a:gd name="T74" fmla="*/ 2147483647 w 279"/>
                <a:gd name="T75" fmla="*/ 2147483647 h 701"/>
                <a:gd name="T76" fmla="*/ 2147483647 w 279"/>
                <a:gd name="T77" fmla="*/ 2147483647 h 701"/>
                <a:gd name="T78" fmla="*/ 2147483647 w 279"/>
                <a:gd name="T79" fmla="*/ 2147483647 h 701"/>
                <a:gd name="T80" fmla="*/ 2147483647 w 279"/>
                <a:gd name="T81" fmla="*/ 2147483647 h 701"/>
                <a:gd name="T82" fmla="*/ 2147483647 w 279"/>
                <a:gd name="T83" fmla="*/ 2147483647 h 701"/>
                <a:gd name="T84" fmla="*/ 2147483647 w 279"/>
                <a:gd name="T85" fmla="*/ 2147483647 h 701"/>
                <a:gd name="T86" fmla="*/ 2147483647 w 279"/>
                <a:gd name="T87" fmla="*/ 2147483647 h 701"/>
                <a:gd name="T88" fmla="*/ 2147483647 w 279"/>
                <a:gd name="T89" fmla="*/ 2147483647 h 701"/>
                <a:gd name="T90" fmla="*/ 2147483647 w 279"/>
                <a:gd name="T91" fmla="*/ 2147483647 h 701"/>
                <a:gd name="T92" fmla="*/ 0 w 279"/>
                <a:gd name="T93" fmla="*/ 2147483647 h 701"/>
                <a:gd name="T94" fmla="*/ 0 w 279"/>
                <a:gd name="T95" fmla="*/ 2147483647 h 701"/>
                <a:gd name="T96" fmla="*/ 2147483647 w 279"/>
                <a:gd name="T97" fmla="*/ 2147483647 h 7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9"/>
                <a:gd name="T148" fmla="*/ 0 h 701"/>
                <a:gd name="T149" fmla="*/ 279 w 279"/>
                <a:gd name="T150" fmla="*/ 701 h 7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9" h="701">
                  <a:moveTo>
                    <a:pt x="1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178" y="249"/>
                    <a:pt x="178" y="249"/>
                    <a:pt x="178" y="249"/>
                  </a:cubicBezTo>
                  <a:cubicBezTo>
                    <a:pt x="175" y="259"/>
                    <a:pt x="171" y="269"/>
                    <a:pt x="167" y="279"/>
                  </a:cubicBezTo>
                  <a:cubicBezTo>
                    <a:pt x="187" y="229"/>
                    <a:pt x="201" y="170"/>
                    <a:pt x="209" y="105"/>
                  </a:cubicBezTo>
                  <a:cubicBezTo>
                    <a:pt x="247" y="105"/>
                    <a:pt x="247" y="105"/>
                    <a:pt x="247" y="105"/>
                  </a:cubicBezTo>
                  <a:cubicBezTo>
                    <a:pt x="244" y="155"/>
                    <a:pt x="231" y="200"/>
                    <a:pt x="210" y="235"/>
                  </a:cubicBezTo>
                  <a:cubicBezTo>
                    <a:pt x="203" y="246"/>
                    <a:pt x="196" y="256"/>
                    <a:pt x="188" y="264"/>
                  </a:cubicBezTo>
                  <a:cubicBezTo>
                    <a:pt x="205" y="292"/>
                    <a:pt x="205" y="292"/>
                    <a:pt x="205" y="292"/>
                  </a:cubicBezTo>
                  <a:cubicBezTo>
                    <a:pt x="189" y="307"/>
                    <a:pt x="171" y="317"/>
                    <a:pt x="151" y="321"/>
                  </a:cubicBezTo>
                  <a:cubicBezTo>
                    <a:pt x="184" y="314"/>
                    <a:pt x="214" y="290"/>
                    <a:pt x="238" y="252"/>
                  </a:cubicBezTo>
                  <a:cubicBezTo>
                    <a:pt x="264" y="208"/>
                    <a:pt x="279" y="151"/>
                    <a:pt x="279" y="89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3" y="60"/>
                    <a:pt x="214" y="47"/>
                    <a:pt x="214" y="34"/>
                  </a:cubicBezTo>
                  <a:cubicBezTo>
                    <a:pt x="196" y="34"/>
                    <a:pt x="182" y="19"/>
                    <a:pt x="183" y="0"/>
                  </a:cubicBezTo>
                  <a:moveTo>
                    <a:pt x="167" y="279"/>
                  </a:moveTo>
                  <a:cubicBezTo>
                    <a:pt x="167" y="279"/>
                    <a:pt x="167" y="279"/>
                    <a:pt x="167" y="279"/>
                  </a:cubicBezTo>
                  <a:cubicBezTo>
                    <a:pt x="167" y="279"/>
                    <a:pt x="167" y="279"/>
                    <a:pt x="167" y="279"/>
                  </a:cubicBezTo>
                  <a:moveTo>
                    <a:pt x="167" y="279"/>
                  </a:moveTo>
                  <a:cubicBezTo>
                    <a:pt x="167" y="279"/>
                    <a:pt x="167" y="280"/>
                    <a:pt x="167" y="280"/>
                  </a:cubicBezTo>
                  <a:cubicBezTo>
                    <a:pt x="167" y="280"/>
                    <a:pt x="167" y="279"/>
                    <a:pt x="167" y="279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6" y="281"/>
                    <a:pt x="166" y="281"/>
                  </a:cubicBezTo>
                  <a:cubicBezTo>
                    <a:pt x="166" y="281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1"/>
                    <a:pt x="167" y="281"/>
                  </a:cubicBezTo>
                  <a:cubicBezTo>
                    <a:pt x="167" y="281"/>
                    <a:pt x="167" y="280"/>
                    <a:pt x="167" y="280"/>
                  </a:cubicBezTo>
                  <a:moveTo>
                    <a:pt x="167" y="281"/>
                  </a:moveTo>
                  <a:cubicBezTo>
                    <a:pt x="167" y="281"/>
                    <a:pt x="166" y="281"/>
                    <a:pt x="166" y="281"/>
                  </a:cubicBezTo>
                  <a:cubicBezTo>
                    <a:pt x="166" y="281"/>
                    <a:pt x="167" y="281"/>
                    <a:pt x="167" y="28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0" y="321"/>
                    <a:pt x="150" y="321"/>
                    <a:pt x="150" y="321"/>
                  </a:cubicBezTo>
                  <a:cubicBezTo>
                    <a:pt x="150" y="321"/>
                    <a:pt x="150" y="321"/>
                    <a:pt x="151" y="321"/>
                  </a:cubicBezTo>
                  <a:moveTo>
                    <a:pt x="150" y="321"/>
                  </a:moveTo>
                  <a:cubicBezTo>
                    <a:pt x="150" y="321"/>
                    <a:pt x="150" y="321"/>
                    <a:pt x="150" y="321"/>
                  </a:cubicBezTo>
                  <a:cubicBezTo>
                    <a:pt x="150" y="321"/>
                    <a:pt x="150" y="321"/>
                    <a:pt x="150" y="321"/>
                  </a:cubicBezTo>
                  <a:moveTo>
                    <a:pt x="150" y="321"/>
                  </a:moveTo>
                  <a:cubicBezTo>
                    <a:pt x="150" y="322"/>
                    <a:pt x="150" y="322"/>
                    <a:pt x="150" y="322"/>
                  </a:cubicBezTo>
                  <a:cubicBezTo>
                    <a:pt x="150" y="322"/>
                    <a:pt x="150" y="322"/>
                    <a:pt x="150" y="321"/>
                  </a:cubicBezTo>
                  <a:moveTo>
                    <a:pt x="150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50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8" y="322"/>
                    <a:pt x="148" y="322"/>
                  </a:cubicBezTo>
                  <a:cubicBezTo>
                    <a:pt x="148" y="322"/>
                    <a:pt x="149" y="322"/>
                    <a:pt x="149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lose/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ubicBezTo>
                    <a:pt x="147" y="323"/>
                    <a:pt x="147" y="323"/>
                    <a:pt x="147" y="323"/>
                  </a:cubicBezTo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ubicBezTo>
                    <a:pt x="147" y="323"/>
                    <a:pt x="147" y="323"/>
                    <a:pt x="147" y="323"/>
                  </a:cubicBezTo>
                  <a:moveTo>
                    <a:pt x="146" y="326"/>
                  </a:moveTo>
                  <a:cubicBezTo>
                    <a:pt x="146" y="326"/>
                    <a:pt x="146" y="326"/>
                    <a:pt x="146" y="326"/>
                  </a:cubicBezTo>
                  <a:close/>
                  <a:moveTo>
                    <a:pt x="129" y="355"/>
                  </a:moveTo>
                  <a:cubicBezTo>
                    <a:pt x="129" y="355"/>
                    <a:pt x="129" y="355"/>
                    <a:pt x="129" y="355"/>
                  </a:cubicBezTo>
                  <a:cubicBezTo>
                    <a:pt x="129" y="355"/>
                    <a:pt x="129" y="355"/>
                    <a:pt x="129" y="355"/>
                  </a:cubicBezTo>
                  <a:moveTo>
                    <a:pt x="129" y="355"/>
                  </a:moveTo>
                  <a:cubicBezTo>
                    <a:pt x="129" y="355"/>
                    <a:pt x="129" y="355"/>
                    <a:pt x="129" y="355"/>
                  </a:cubicBezTo>
                  <a:cubicBezTo>
                    <a:pt x="129" y="355"/>
                    <a:pt x="129" y="355"/>
                    <a:pt x="129" y="355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7" y="357"/>
                  </a:moveTo>
                  <a:cubicBezTo>
                    <a:pt x="127" y="357"/>
                    <a:pt x="127" y="357"/>
                    <a:pt x="127" y="357"/>
                  </a:cubicBezTo>
                  <a:cubicBezTo>
                    <a:pt x="127" y="357"/>
                    <a:pt x="127" y="357"/>
                    <a:pt x="127" y="357"/>
                  </a:cubicBezTo>
                  <a:moveTo>
                    <a:pt x="127" y="357"/>
                  </a:moveTo>
                  <a:cubicBezTo>
                    <a:pt x="127" y="357"/>
                    <a:pt x="127" y="357"/>
                    <a:pt x="127" y="357"/>
                  </a:cubicBezTo>
                  <a:cubicBezTo>
                    <a:pt x="127" y="357"/>
                    <a:pt x="127" y="357"/>
                    <a:pt x="127" y="357"/>
                  </a:cubicBezTo>
                  <a:moveTo>
                    <a:pt x="127" y="357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7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9"/>
                    <a:pt x="127" y="359"/>
                    <a:pt x="126" y="359"/>
                  </a:cubicBezTo>
                  <a:cubicBezTo>
                    <a:pt x="127" y="359"/>
                    <a:pt x="127" y="359"/>
                    <a:pt x="127" y="358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59"/>
                  </a:cubicBezTo>
                  <a:moveTo>
                    <a:pt x="126" y="360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60"/>
                  </a:cubicBezTo>
                  <a:moveTo>
                    <a:pt x="126" y="360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60"/>
                  </a:cubicBezTo>
                  <a:moveTo>
                    <a:pt x="126" y="360"/>
                  </a:moveTo>
                  <a:cubicBezTo>
                    <a:pt x="95" y="405"/>
                    <a:pt x="59" y="434"/>
                    <a:pt x="19" y="441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7" y="441"/>
                    <a:pt x="17" y="441"/>
                    <a:pt x="17" y="441"/>
                  </a:cubicBezTo>
                  <a:cubicBezTo>
                    <a:pt x="23" y="561"/>
                    <a:pt x="63" y="658"/>
                    <a:pt x="114" y="682"/>
                  </a:cubicBezTo>
                  <a:cubicBezTo>
                    <a:pt x="114" y="701"/>
                    <a:pt x="114" y="701"/>
                    <a:pt x="114" y="701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14" y="701"/>
                    <a:pt x="114" y="701"/>
                    <a:pt x="114" y="701"/>
                  </a:cubicBezTo>
                  <a:cubicBezTo>
                    <a:pt x="114" y="682"/>
                    <a:pt x="114" y="682"/>
                    <a:pt x="114" y="682"/>
                  </a:cubicBezTo>
                  <a:cubicBezTo>
                    <a:pt x="63" y="658"/>
                    <a:pt x="23" y="561"/>
                    <a:pt x="17" y="441"/>
                  </a:cubicBezTo>
                  <a:cubicBezTo>
                    <a:pt x="57" y="435"/>
                    <a:pt x="94" y="406"/>
                    <a:pt x="126" y="360"/>
                  </a:cubicBezTo>
                </a:path>
              </a:pathLst>
            </a:custGeom>
            <a:solidFill>
              <a:srgbClr val="FBAA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1" name="Freeform 13"/>
            <p:cNvSpPr>
              <a:spLocks/>
            </p:cNvSpPr>
            <p:nvPr/>
          </p:nvSpPr>
          <p:spPr bwMode="auto">
            <a:xfrm>
              <a:off x="6089651" y="3698878"/>
              <a:ext cx="430213" cy="979488"/>
            </a:xfrm>
            <a:custGeom>
              <a:avLst/>
              <a:gdLst>
                <a:gd name="T0" fmla="*/ 0 w 114"/>
                <a:gd name="T1" fmla="*/ 0 h 260"/>
                <a:gd name="T2" fmla="*/ 0 w 114"/>
                <a:gd name="T3" fmla="*/ 2147483647 h 260"/>
                <a:gd name="T4" fmla="*/ 2147483647 w 114"/>
                <a:gd name="T5" fmla="*/ 2147483647 h 260"/>
                <a:gd name="T6" fmla="*/ 2147483647 w 114"/>
                <a:gd name="T7" fmla="*/ 2147483647 h 260"/>
                <a:gd name="T8" fmla="*/ 2147483647 w 114"/>
                <a:gd name="T9" fmla="*/ 0 h 260"/>
                <a:gd name="T10" fmla="*/ 0 w 114"/>
                <a:gd name="T11" fmla="*/ 0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260"/>
                <a:gd name="T20" fmla="*/ 114 w 114"/>
                <a:gd name="T21" fmla="*/ 260 h 2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260">
                  <a:moveTo>
                    <a:pt x="0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14" y="241"/>
                    <a:pt x="114" y="241"/>
                    <a:pt x="114" y="241"/>
                  </a:cubicBezTo>
                  <a:cubicBezTo>
                    <a:pt x="63" y="217"/>
                    <a:pt x="23" y="12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BB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2" name="Freeform 14"/>
            <p:cNvSpPr>
              <a:spLocks/>
            </p:cNvSpPr>
            <p:nvPr/>
          </p:nvSpPr>
          <p:spPr bwMode="auto">
            <a:xfrm>
              <a:off x="6089651" y="4681540"/>
              <a:ext cx="539750" cy="146050"/>
            </a:xfrm>
            <a:custGeom>
              <a:avLst/>
              <a:gdLst>
                <a:gd name="T0" fmla="*/ 2147483647 w 143"/>
                <a:gd name="T1" fmla="*/ 0 h 39"/>
                <a:gd name="T2" fmla="*/ 0 w 143"/>
                <a:gd name="T3" fmla="*/ 0 h 39"/>
                <a:gd name="T4" fmla="*/ 0 w 143"/>
                <a:gd name="T5" fmla="*/ 2147483647 h 39"/>
                <a:gd name="T6" fmla="*/ 2147483647 w 143"/>
                <a:gd name="T7" fmla="*/ 2147483647 h 39"/>
                <a:gd name="T8" fmla="*/ 2147483647 w 143"/>
                <a:gd name="T9" fmla="*/ 2147483647 h 39"/>
                <a:gd name="T10" fmla="*/ 2147483647 w 143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39"/>
                <a:gd name="T20" fmla="*/ 143 w 143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39">
                  <a:moveTo>
                    <a:pt x="1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7"/>
                    <a:pt x="136" y="0"/>
                    <a:pt x="127" y="0"/>
                  </a:cubicBezTo>
                </a:path>
              </a:pathLst>
            </a:custGeom>
            <a:solidFill>
              <a:srgbClr val="F08B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83" name="Freeform 15"/>
            <p:cNvSpPr>
              <a:spLocks/>
            </p:cNvSpPr>
            <p:nvPr/>
          </p:nvSpPr>
          <p:spPr bwMode="auto">
            <a:xfrm>
              <a:off x="6089648" y="2252664"/>
              <a:ext cx="773112" cy="1446213"/>
            </a:xfrm>
            <a:custGeom>
              <a:avLst/>
              <a:gdLst>
                <a:gd name="T0" fmla="*/ 2147483647 w 205"/>
                <a:gd name="T1" fmla="*/ 2147483647 h 384"/>
                <a:gd name="T2" fmla="*/ 0 w 205"/>
                <a:gd name="T3" fmla="*/ 2147483647 h 384"/>
                <a:gd name="T4" fmla="*/ 2147483647 w 205"/>
                <a:gd name="T5" fmla="*/ 2147483647 h 384"/>
                <a:gd name="T6" fmla="*/ 2147483647 w 205"/>
                <a:gd name="T7" fmla="*/ 2147483647 h 384"/>
                <a:gd name="T8" fmla="*/ 2147483647 w 205"/>
                <a:gd name="T9" fmla="*/ 2147483647 h 384"/>
                <a:gd name="T10" fmla="*/ 2147483647 w 205"/>
                <a:gd name="T11" fmla="*/ 2147483647 h 384"/>
                <a:gd name="T12" fmla="*/ 2147483647 w 205"/>
                <a:gd name="T13" fmla="*/ 2147483647 h 384"/>
                <a:gd name="T14" fmla="*/ 2147483647 w 205"/>
                <a:gd name="T15" fmla="*/ 2147483647 h 384"/>
                <a:gd name="T16" fmla="*/ 2147483647 w 205"/>
                <a:gd name="T17" fmla="*/ 2147483647 h 384"/>
                <a:gd name="T18" fmla="*/ 2147483647 w 205"/>
                <a:gd name="T19" fmla="*/ 2147483647 h 384"/>
                <a:gd name="T20" fmla="*/ 2147483647 w 205"/>
                <a:gd name="T21" fmla="*/ 2147483647 h 384"/>
                <a:gd name="T22" fmla="*/ 2147483647 w 205"/>
                <a:gd name="T23" fmla="*/ 2147483647 h 384"/>
                <a:gd name="T24" fmla="*/ 2147483647 w 205"/>
                <a:gd name="T25" fmla="*/ 2147483647 h 384"/>
                <a:gd name="T26" fmla="*/ 2147483647 w 205"/>
                <a:gd name="T27" fmla="*/ 2147483647 h 384"/>
                <a:gd name="T28" fmla="*/ 2147483647 w 205"/>
                <a:gd name="T29" fmla="*/ 2147483647 h 384"/>
                <a:gd name="T30" fmla="*/ 2147483647 w 205"/>
                <a:gd name="T31" fmla="*/ 2147483647 h 384"/>
                <a:gd name="T32" fmla="*/ 2147483647 w 205"/>
                <a:gd name="T33" fmla="*/ 2147483647 h 384"/>
                <a:gd name="T34" fmla="*/ 2147483647 w 205"/>
                <a:gd name="T35" fmla="*/ 2147483647 h 384"/>
                <a:gd name="T36" fmla="*/ 2147483647 w 205"/>
                <a:gd name="T37" fmla="*/ 2147483647 h 384"/>
                <a:gd name="T38" fmla="*/ 2147483647 w 205"/>
                <a:gd name="T39" fmla="*/ 2147483647 h 384"/>
                <a:gd name="T40" fmla="*/ 2147483647 w 205"/>
                <a:gd name="T41" fmla="*/ 2147483647 h 384"/>
                <a:gd name="T42" fmla="*/ 2147483647 w 205"/>
                <a:gd name="T43" fmla="*/ 2147483647 h 384"/>
                <a:gd name="T44" fmla="*/ 2147483647 w 205"/>
                <a:gd name="T45" fmla="*/ 2147483647 h 384"/>
                <a:gd name="T46" fmla="*/ 2147483647 w 205"/>
                <a:gd name="T47" fmla="*/ 2147483647 h 384"/>
                <a:gd name="T48" fmla="*/ 2147483647 w 205"/>
                <a:gd name="T49" fmla="*/ 2147483647 h 384"/>
                <a:gd name="T50" fmla="*/ 2147483647 w 205"/>
                <a:gd name="T51" fmla="*/ 2147483647 h 384"/>
                <a:gd name="T52" fmla="*/ 2147483647 w 205"/>
                <a:gd name="T53" fmla="*/ 2147483647 h 384"/>
                <a:gd name="T54" fmla="*/ 2147483647 w 205"/>
                <a:gd name="T55" fmla="*/ 2147483647 h 384"/>
                <a:gd name="T56" fmla="*/ 2147483647 w 205"/>
                <a:gd name="T57" fmla="*/ 2147483647 h 384"/>
                <a:gd name="T58" fmla="*/ 2147483647 w 205"/>
                <a:gd name="T59" fmla="*/ 2147483647 h 384"/>
                <a:gd name="T60" fmla="*/ 2147483647 w 205"/>
                <a:gd name="T61" fmla="*/ 2147483647 h 384"/>
                <a:gd name="T62" fmla="*/ 2147483647 w 205"/>
                <a:gd name="T63" fmla="*/ 2147483647 h 384"/>
                <a:gd name="T64" fmla="*/ 2147483647 w 205"/>
                <a:gd name="T65" fmla="*/ 2147483647 h 384"/>
                <a:gd name="T66" fmla="*/ 2147483647 w 205"/>
                <a:gd name="T67" fmla="*/ 2147483647 h 384"/>
                <a:gd name="T68" fmla="*/ 2147483647 w 205"/>
                <a:gd name="T69" fmla="*/ 2147483647 h 384"/>
                <a:gd name="T70" fmla="*/ 2147483647 w 205"/>
                <a:gd name="T71" fmla="*/ 2147483647 h 384"/>
                <a:gd name="T72" fmla="*/ 2147483647 w 205"/>
                <a:gd name="T73" fmla="*/ 2147483647 h 384"/>
                <a:gd name="T74" fmla="*/ 2147483647 w 205"/>
                <a:gd name="T75" fmla="*/ 2147483647 h 384"/>
                <a:gd name="T76" fmla="*/ 2147483647 w 205"/>
                <a:gd name="T77" fmla="*/ 2147483647 h 384"/>
                <a:gd name="T78" fmla="*/ 2147483647 w 205"/>
                <a:gd name="T79" fmla="*/ 2147483647 h 384"/>
                <a:gd name="T80" fmla="*/ 2147483647 w 205"/>
                <a:gd name="T81" fmla="*/ 2147483647 h 384"/>
                <a:gd name="T82" fmla="*/ 2147483647 w 205"/>
                <a:gd name="T83" fmla="*/ 2147483647 h 384"/>
                <a:gd name="T84" fmla="*/ 2147483647 w 205"/>
                <a:gd name="T85" fmla="*/ 2147483647 h 384"/>
                <a:gd name="T86" fmla="*/ 2147483647 w 205"/>
                <a:gd name="T87" fmla="*/ 2147483647 h 384"/>
                <a:gd name="T88" fmla="*/ 2147483647 w 205"/>
                <a:gd name="T89" fmla="*/ 2147483647 h 384"/>
                <a:gd name="T90" fmla="*/ 2147483647 w 205"/>
                <a:gd name="T91" fmla="*/ 2147483647 h 384"/>
                <a:gd name="T92" fmla="*/ 2147483647 w 205"/>
                <a:gd name="T93" fmla="*/ 2147483647 h 384"/>
                <a:gd name="T94" fmla="*/ 2147483647 w 205"/>
                <a:gd name="T95" fmla="*/ 2147483647 h 384"/>
                <a:gd name="T96" fmla="*/ 2147483647 w 205"/>
                <a:gd name="T97" fmla="*/ 2147483647 h 384"/>
                <a:gd name="T98" fmla="*/ 2147483647 w 205"/>
                <a:gd name="T99" fmla="*/ 2147483647 h 384"/>
                <a:gd name="T100" fmla="*/ 2147483647 w 205"/>
                <a:gd name="T101" fmla="*/ 2147483647 h 384"/>
                <a:gd name="T102" fmla="*/ 2147483647 w 205"/>
                <a:gd name="T103" fmla="*/ 2147483647 h 384"/>
                <a:gd name="T104" fmla="*/ 2147483647 w 205"/>
                <a:gd name="T105" fmla="*/ 2147483647 h 384"/>
                <a:gd name="T106" fmla="*/ 2147483647 w 205"/>
                <a:gd name="T107" fmla="*/ 2147483647 h 384"/>
                <a:gd name="T108" fmla="*/ 2147483647 w 205"/>
                <a:gd name="T109" fmla="*/ 2147483647 h 384"/>
                <a:gd name="T110" fmla="*/ 2147483647 w 205"/>
                <a:gd name="T111" fmla="*/ 2147483647 h 384"/>
                <a:gd name="T112" fmla="*/ 2147483647 w 205"/>
                <a:gd name="T113" fmla="*/ 2147483647 h 384"/>
                <a:gd name="T114" fmla="*/ 2147483647 w 205"/>
                <a:gd name="T115" fmla="*/ 2147483647 h 384"/>
                <a:gd name="T116" fmla="*/ 2147483647 w 205"/>
                <a:gd name="T117" fmla="*/ 2147483647 h 384"/>
                <a:gd name="T118" fmla="*/ 2147483647 w 205"/>
                <a:gd name="T119" fmla="*/ 2147483647 h 384"/>
                <a:gd name="T120" fmla="*/ 2147483647 w 205"/>
                <a:gd name="T121" fmla="*/ 2147483647 h 3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5"/>
                <a:gd name="T184" fmla="*/ 0 h 384"/>
                <a:gd name="T185" fmla="*/ 205 w 205"/>
                <a:gd name="T186" fmla="*/ 384 h 3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5" h="384">
                  <a:moveTo>
                    <a:pt x="56" y="0"/>
                  </a:moveTo>
                  <a:cubicBezTo>
                    <a:pt x="56" y="307"/>
                    <a:pt x="56" y="307"/>
                    <a:pt x="56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9" y="384"/>
                    <a:pt x="19" y="384"/>
                    <a:pt x="19" y="384"/>
                  </a:cubicBezTo>
                  <a:cubicBezTo>
                    <a:pt x="59" y="377"/>
                    <a:pt x="95" y="348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7" y="302"/>
                    <a:pt x="127" y="302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35" y="289"/>
                    <a:pt x="140" y="279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68"/>
                    <a:pt x="147" y="267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8" y="266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50" y="265"/>
                  </a:cubicBezTo>
                  <a:cubicBezTo>
                    <a:pt x="150" y="265"/>
                    <a:pt x="150" y="265"/>
                    <a:pt x="150" y="265"/>
                  </a:cubicBezTo>
                  <a:cubicBezTo>
                    <a:pt x="150" y="265"/>
                    <a:pt x="150" y="265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71" y="260"/>
                    <a:pt x="189" y="250"/>
                    <a:pt x="205" y="235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1" y="214"/>
                    <a:pt x="174" y="219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4"/>
                    <a:pt x="167" y="224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67" y="224"/>
                    <a:pt x="166" y="224"/>
                    <a:pt x="166" y="224"/>
                  </a:cubicBezTo>
                  <a:cubicBezTo>
                    <a:pt x="166" y="224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71" y="212"/>
                    <a:pt x="175" y="202"/>
                    <a:pt x="178" y="192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08B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" name="Group 107"/>
          <p:cNvGrpSpPr>
            <a:grpSpLocks/>
          </p:cNvGrpSpPr>
          <p:nvPr/>
        </p:nvGrpSpPr>
        <p:grpSpPr bwMode="auto">
          <a:xfrm rot="3235594">
            <a:off x="12538869" y="6654006"/>
            <a:ext cx="1673225" cy="1782763"/>
            <a:chOff x="7843313" y="3770287"/>
            <a:chExt cx="1949450" cy="2076449"/>
          </a:xfrm>
        </p:grpSpPr>
        <p:sp>
          <p:nvSpPr>
            <p:cNvPr id="39962" name="Freeform 30"/>
            <p:cNvSpPr>
              <a:spLocks/>
            </p:cNvSpPr>
            <p:nvPr/>
          </p:nvSpPr>
          <p:spPr bwMode="auto">
            <a:xfrm>
              <a:off x="8967263" y="4083024"/>
              <a:ext cx="825500" cy="827087"/>
            </a:xfrm>
            <a:custGeom>
              <a:avLst/>
              <a:gdLst>
                <a:gd name="T0" fmla="*/ 2147483647 w 357"/>
                <a:gd name="T1" fmla="*/ 0 h 321"/>
                <a:gd name="T2" fmla="*/ 2147483647 w 357"/>
                <a:gd name="T3" fmla="*/ 2147483647 h 321"/>
                <a:gd name="T4" fmla="*/ 0 w 357"/>
                <a:gd name="T5" fmla="*/ 2147483647 h 321"/>
                <a:gd name="T6" fmla="*/ 2147483647 w 357"/>
                <a:gd name="T7" fmla="*/ 2147483647 h 321"/>
                <a:gd name="T8" fmla="*/ 2147483647 w 357"/>
                <a:gd name="T9" fmla="*/ 2147483647 h 321"/>
                <a:gd name="T10" fmla="*/ 2147483647 w 357"/>
                <a:gd name="T11" fmla="*/ 2147483647 h 321"/>
                <a:gd name="T12" fmla="*/ 2147483647 w 357"/>
                <a:gd name="T13" fmla="*/ 0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7"/>
                <a:gd name="T22" fmla="*/ 0 h 321"/>
                <a:gd name="T23" fmla="*/ 357 w 357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7" h="321">
                  <a:moveTo>
                    <a:pt x="94" y="0"/>
                  </a:moveTo>
                  <a:cubicBezTo>
                    <a:pt x="80" y="87"/>
                    <a:pt x="66" y="174"/>
                    <a:pt x="53" y="261"/>
                  </a:cubicBezTo>
                  <a:cubicBezTo>
                    <a:pt x="35" y="258"/>
                    <a:pt x="18" y="256"/>
                    <a:pt x="0" y="255"/>
                  </a:cubicBezTo>
                  <a:cubicBezTo>
                    <a:pt x="81" y="260"/>
                    <a:pt x="160" y="282"/>
                    <a:pt x="234" y="321"/>
                  </a:cubicBezTo>
                  <a:cubicBezTo>
                    <a:pt x="227" y="267"/>
                    <a:pt x="212" y="213"/>
                    <a:pt x="191" y="159"/>
                  </a:cubicBezTo>
                  <a:cubicBezTo>
                    <a:pt x="241" y="129"/>
                    <a:pt x="296" y="105"/>
                    <a:pt x="357" y="87"/>
                  </a:cubicBezTo>
                  <a:cubicBezTo>
                    <a:pt x="273" y="43"/>
                    <a:pt x="185" y="14"/>
                    <a:pt x="94" y="0"/>
                  </a:cubicBezTo>
                </a:path>
              </a:pathLst>
            </a:custGeom>
            <a:solidFill>
              <a:srgbClr val="F370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3" name="Freeform 20"/>
            <p:cNvSpPr>
              <a:spLocks/>
            </p:cNvSpPr>
            <p:nvPr/>
          </p:nvSpPr>
          <p:spPr bwMode="auto">
            <a:xfrm>
              <a:off x="7965551" y="3906811"/>
              <a:ext cx="885825" cy="1939925"/>
            </a:xfrm>
            <a:custGeom>
              <a:avLst/>
              <a:gdLst>
                <a:gd name="T0" fmla="*/ 2147483647 w 558"/>
                <a:gd name="T1" fmla="*/ 2147483647 h 1222"/>
                <a:gd name="T2" fmla="*/ 0 w 558"/>
                <a:gd name="T3" fmla="*/ 2147483647 h 1222"/>
                <a:gd name="T4" fmla="*/ 2147483647 w 558"/>
                <a:gd name="T5" fmla="*/ 0 h 1222"/>
                <a:gd name="T6" fmla="*/ 2147483647 w 558"/>
                <a:gd name="T7" fmla="*/ 2147483647 h 1222"/>
                <a:gd name="T8" fmla="*/ 2147483647 w 558"/>
                <a:gd name="T9" fmla="*/ 2147483647 h 1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1222"/>
                <a:gd name="T17" fmla="*/ 558 w 558"/>
                <a:gd name="T18" fmla="*/ 1222 h 1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1222">
                  <a:moveTo>
                    <a:pt x="490" y="1222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558" y="1187"/>
                  </a:lnTo>
                  <a:lnTo>
                    <a:pt x="490" y="1222"/>
                  </a:lnTo>
                  <a:close/>
                </a:path>
              </a:pathLst>
            </a:custGeom>
            <a:solidFill>
              <a:srgbClr val="FCDF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4" name="Freeform 21"/>
            <p:cNvSpPr>
              <a:spLocks/>
            </p:cNvSpPr>
            <p:nvPr/>
          </p:nvSpPr>
          <p:spPr bwMode="auto">
            <a:xfrm>
              <a:off x="7965551" y="3906811"/>
              <a:ext cx="885825" cy="1939925"/>
            </a:xfrm>
            <a:custGeom>
              <a:avLst/>
              <a:gdLst>
                <a:gd name="T0" fmla="*/ 2147483647 w 558"/>
                <a:gd name="T1" fmla="*/ 2147483647 h 1222"/>
                <a:gd name="T2" fmla="*/ 0 w 558"/>
                <a:gd name="T3" fmla="*/ 2147483647 h 1222"/>
                <a:gd name="T4" fmla="*/ 2147483647 w 558"/>
                <a:gd name="T5" fmla="*/ 0 h 1222"/>
                <a:gd name="T6" fmla="*/ 2147483647 w 558"/>
                <a:gd name="T7" fmla="*/ 2147483647 h 1222"/>
                <a:gd name="T8" fmla="*/ 2147483647 w 558"/>
                <a:gd name="T9" fmla="*/ 2147483647 h 1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1222"/>
                <a:gd name="T17" fmla="*/ 558 w 558"/>
                <a:gd name="T18" fmla="*/ 1222 h 1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1222">
                  <a:moveTo>
                    <a:pt x="490" y="1222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558" y="1187"/>
                  </a:lnTo>
                  <a:lnTo>
                    <a:pt x="490" y="122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5" name="Freeform 22"/>
            <p:cNvSpPr>
              <a:spLocks/>
            </p:cNvSpPr>
            <p:nvPr/>
          </p:nvSpPr>
          <p:spPr bwMode="auto">
            <a:xfrm>
              <a:off x="8019526" y="3906811"/>
              <a:ext cx="831850" cy="1911350"/>
            </a:xfrm>
            <a:custGeom>
              <a:avLst/>
              <a:gdLst>
                <a:gd name="T0" fmla="*/ 2147483647 w 524"/>
                <a:gd name="T1" fmla="*/ 2147483647 h 1204"/>
                <a:gd name="T2" fmla="*/ 2147483647 w 524"/>
                <a:gd name="T3" fmla="*/ 2147483647 h 1204"/>
                <a:gd name="T4" fmla="*/ 0 w 524"/>
                <a:gd name="T5" fmla="*/ 2147483647 h 1204"/>
                <a:gd name="T6" fmla="*/ 2147483647 w 524"/>
                <a:gd name="T7" fmla="*/ 0 h 1204"/>
                <a:gd name="T8" fmla="*/ 2147483647 w 524"/>
                <a:gd name="T9" fmla="*/ 2147483647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4"/>
                <a:gd name="T16" fmla="*/ 0 h 1204"/>
                <a:gd name="T17" fmla="*/ 524 w 524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4" h="1204">
                  <a:moveTo>
                    <a:pt x="524" y="1187"/>
                  </a:moveTo>
                  <a:lnTo>
                    <a:pt x="489" y="1204"/>
                  </a:lnTo>
                  <a:lnTo>
                    <a:pt x="0" y="18"/>
                  </a:lnTo>
                  <a:lnTo>
                    <a:pt x="35" y="0"/>
                  </a:lnTo>
                  <a:lnTo>
                    <a:pt x="524" y="1187"/>
                  </a:lnTo>
                  <a:close/>
                </a:path>
              </a:pathLst>
            </a:custGeom>
            <a:solidFill>
              <a:srgbClr val="FFC8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6" name="Freeform 23"/>
            <p:cNvSpPr>
              <a:spLocks/>
            </p:cNvSpPr>
            <p:nvPr/>
          </p:nvSpPr>
          <p:spPr bwMode="auto">
            <a:xfrm>
              <a:off x="7868713" y="3770287"/>
              <a:ext cx="290513" cy="322262"/>
            </a:xfrm>
            <a:custGeom>
              <a:avLst/>
              <a:gdLst>
                <a:gd name="T0" fmla="*/ 2147483647 w 126"/>
                <a:gd name="T1" fmla="*/ 2147483647 h 125"/>
                <a:gd name="T2" fmla="*/ 2147483647 w 126"/>
                <a:gd name="T3" fmla="*/ 2147483647 h 125"/>
                <a:gd name="T4" fmla="*/ 2147483647 w 126"/>
                <a:gd name="T5" fmla="*/ 2147483647 h 125"/>
                <a:gd name="T6" fmla="*/ 2147483647 w 126"/>
                <a:gd name="T7" fmla="*/ 2147483647 h 125"/>
                <a:gd name="T8" fmla="*/ 2147483647 w 126"/>
                <a:gd name="T9" fmla="*/ 2147483647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5"/>
                <a:gd name="T17" fmla="*/ 126 w 126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5">
                  <a:moveTo>
                    <a:pt x="113" y="39"/>
                  </a:moveTo>
                  <a:cubicBezTo>
                    <a:pt x="100" y="12"/>
                    <a:pt x="68" y="0"/>
                    <a:pt x="40" y="12"/>
                  </a:cubicBezTo>
                  <a:cubicBezTo>
                    <a:pt x="12" y="25"/>
                    <a:pt x="0" y="58"/>
                    <a:pt x="13" y="86"/>
                  </a:cubicBezTo>
                  <a:cubicBezTo>
                    <a:pt x="26" y="113"/>
                    <a:pt x="58" y="125"/>
                    <a:pt x="86" y="113"/>
                  </a:cubicBezTo>
                  <a:cubicBezTo>
                    <a:pt x="114" y="100"/>
                    <a:pt x="126" y="67"/>
                    <a:pt x="113" y="39"/>
                  </a:cubicBezTo>
                </a:path>
              </a:pathLst>
            </a:custGeom>
            <a:solidFill>
              <a:srgbClr val="FFC8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7" name="Freeform 24"/>
            <p:cNvSpPr>
              <a:spLocks/>
            </p:cNvSpPr>
            <p:nvPr/>
          </p:nvSpPr>
          <p:spPr bwMode="auto">
            <a:xfrm>
              <a:off x="7894113" y="3829024"/>
              <a:ext cx="130175" cy="144462"/>
            </a:xfrm>
            <a:custGeom>
              <a:avLst/>
              <a:gdLst>
                <a:gd name="T0" fmla="*/ 2147483647 w 56"/>
                <a:gd name="T1" fmla="*/ 2147483647 h 56"/>
                <a:gd name="T2" fmla="*/ 2147483647 w 56"/>
                <a:gd name="T3" fmla="*/ 2147483647 h 56"/>
                <a:gd name="T4" fmla="*/ 2147483647 w 56"/>
                <a:gd name="T5" fmla="*/ 2147483647 h 56"/>
                <a:gd name="T6" fmla="*/ 2147483647 w 56"/>
                <a:gd name="T7" fmla="*/ 2147483647 h 56"/>
                <a:gd name="T8" fmla="*/ 2147483647 w 56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56"/>
                <a:gd name="T17" fmla="*/ 56 w 5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56">
                  <a:moveTo>
                    <a:pt x="51" y="18"/>
                  </a:moveTo>
                  <a:cubicBezTo>
                    <a:pt x="45" y="6"/>
                    <a:pt x="30" y="0"/>
                    <a:pt x="18" y="6"/>
                  </a:cubicBezTo>
                  <a:cubicBezTo>
                    <a:pt x="6" y="12"/>
                    <a:pt x="0" y="26"/>
                    <a:pt x="6" y="39"/>
                  </a:cubicBezTo>
                  <a:cubicBezTo>
                    <a:pt x="12" y="51"/>
                    <a:pt x="26" y="56"/>
                    <a:pt x="39" y="51"/>
                  </a:cubicBezTo>
                  <a:cubicBezTo>
                    <a:pt x="51" y="45"/>
                    <a:pt x="56" y="30"/>
                    <a:pt x="51" y="18"/>
                  </a:cubicBezTo>
                </a:path>
              </a:pathLst>
            </a:custGeom>
            <a:solidFill>
              <a:srgbClr val="FCDF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8" name="Freeform 26"/>
            <p:cNvSpPr>
              <a:spLocks/>
            </p:cNvSpPr>
            <p:nvPr/>
          </p:nvSpPr>
          <p:spPr bwMode="auto">
            <a:xfrm>
              <a:off x="8967263" y="4059211"/>
              <a:ext cx="217488" cy="696912"/>
            </a:xfrm>
            <a:custGeom>
              <a:avLst/>
              <a:gdLst>
                <a:gd name="T0" fmla="*/ 2147483647 w 94"/>
                <a:gd name="T1" fmla="*/ 2147483647 h 270"/>
                <a:gd name="T2" fmla="*/ 2147483647 w 94"/>
                <a:gd name="T3" fmla="*/ 0 h 270"/>
                <a:gd name="T4" fmla="*/ 0 w 94"/>
                <a:gd name="T5" fmla="*/ 2147483647 h 270"/>
                <a:gd name="T6" fmla="*/ 2147483647 w 94"/>
                <a:gd name="T7" fmla="*/ 2147483647 h 270"/>
                <a:gd name="T8" fmla="*/ 2147483647 w 94"/>
                <a:gd name="T9" fmla="*/ 2147483647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270"/>
                <a:gd name="T17" fmla="*/ 94 w 9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270">
                  <a:moveTo>
                    <a:pt x="94" y="9"/>
                  </a:moveTo>
                  <a:cubicBezTo>
                    <a:pt x="69" y="5"/>
                    <a:pt x="43" y="2"/>
                    <a:pt x="18" y="0"/>
                  </a:cubicBezTo>
                  <a:cubicBezTo>
                    <a:pt x="12" y="88"/>
                    <a:pt x="6" y="176"/>
                    <a:pt x="0" y="264"/>
                  </a:cubicBezTo>
                  <a:cubicBezTo>
                    <a:pt x="18" y="265"/>
                    <a:pt x="35" y="267"/>
                    <a:pt x="53" y="270"/>
                  </a:cubicBezTo>
                  <a:cubicBezTo>
                    <a:pt x="66" y="183"/>
                    <a:pt x="80" y="96"/>
                    <a:pt x="94" y="9"/>
                  </a:cubicBezTo>
                </a:path>
              </a:pathLst>
            </a:custGeom>
            <a:solidFill>
              <a:srgbClr val="F15F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9" name="Freeform 27"/>
            <p:cNvSpPr>
              <a:spLocks/>
            </p:cNvSpPr>
            <p:nvPr/>
          </p:nvSpPr>
          <p:spPr bwMode="auto">
            <a:xfrm>
              <a:off x="8024288" y="3930624"/>
              <a:ext cx="1109663" cy="903287"/>
            </a:xfrm>
            <a:custGeom>
              <a:avLst/>
              <a:gdLst>
                <a:gd name="T0" fmla="*/ 2147483647 w 480"/>
                <a:gd name="T1" fmla="*/ 2147483647 h 350"/>
                <a:gd name="T2" fmla="*/ 2147483647 w 480"/>
                <a:gd name="T3" fmla="*/ 2147483647 h 350"/>
                <a:gd name="T4" fmla="*/ 0 w 480"/>
                <a:gd name="T5" fmla="*/ 2147483647 h 350"/>
                <a:gd name="T6" fmla="*/ 2147483647 w 480"/>
                <a:gd name="T7" fmla="*/ 2147483647 h 350"/>
                <a:gd name="T8" fmla="*/ 2147483647 w 480"/>
                <a:gd name="T9" fmla="*/ 2147483647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50"/>
                <a:gd name="T17" fmla="*/ 480 w 480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50">
                  <a:moveTo>
                    <a:pt x="444" y="301"/>
                  </a:moveTo>
                  <a:cubicBezTo>
                    <a:pt x="334" y="287"/>
                    <a:pt x="220" y="303"/>
                    <a:pt x="117" y="350"/>
                  </a:cubicBezTo>
                  <a:cubicBezTo>
                    <a:pt x="78" y="265"/>
                    <a:pt x="39" y="179"/>
                    <a:pt x="0" y="93"/>
                  </a:cubicBezTo>
                  <a:cubicBezTo>
                    <a:pt x="152" y="24"/>
                    <a:pt x="318" y="0"/>
                    <a:pt x="480" y="21"/>
                  </a:cubicBezTo>
                  <a:cubicBezTo>
                    <a:pt x="468" y="114"/>
                    <a:pt x="456" y="207"/>
                    <a:pt x="444" y="301"/>
                  </a:cubicBezTo>
                </a:path>
              </a:pathLst>
            </a:custGeom>
            <a:solidFill>
              <a:srgbClr val="F57F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0" name="Freeform 28"/>
            <p:cNvSpPr>
              <a:spLocks/>
            </p:cNvSpPr>
            <p:nvPr/>
          </p:nvSpPr>
          <p:spPr bwMode="auto">
            <a:xfrm>
              <a:off x="8198913" y="4129061"/>
              <a:ext cx="236538" cy="615950"/>
            </a:xfrm>
            <a:custGeom>
              <a:avLst/>
              <a:gdLst>
                <a:gd name="T0" fmla="*/ 2147483647 w 102"/>
                <a:gd name="T1" fmla="*/ 2147483647 h 239"/>
                <a:gd name="T2" fmla="*/ 2147483647 w 102"/>
                <a:gd name="T3" fmla="*/ 2147483647 h 239"/>
                <a:gd name="T4" fmla="*/ 2147483647 w 102"/>
                <a:gd name="T5" fmla="*/ 2147483647 h 239"/>
                <a:gd name="T6" fmla="*/ 2147483647 w 102"/>
                <a:gd name="T7" fmla="*/ 2147483647 h 239"/>
                <a:gd name="T8" fmla="*/ 2147483647 w 102"/>
                <a:gd name="T9" fmla="*/ 2147483647 h 239"/>
                <a:gd name="T10" fmla="*/ 2147483647 w 102"/>
                <a:gd name="T11" fmla="*/ 2147483647 h 239"/>
                <a:gd name="T12" fmla="*/ 2147483647 w 102"/>
                <a:gd name="T13" fmla="*/ 2147483647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39"/>
                <a:gd name="T23" fmla="*/ 102 w 102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39">
                  <a:moveTo>
                    <a:pt x="98" y="238"/>
                  </a:moveTo>
                  <a:cubicBezTo>
                    <a:pt x="96" y="239"/>
                    <a:pt x="93" y="238"/>
                    <a:pt x="92" y="235"/>
                  </a:cubicBezTo>
                  <a:cubicBezTo>
                    <a:pt x="62" y="160"/>
                    <a:pt x="31" y="84"/>
                    <a:pt x="1" y="9"/>
                  </a:cubicBezTo>
                  <a:cubicBezTo>
                    <a:pt x="0" y="7"/>
                    <a:pt x="3" y="3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ubicBezTo>
                    <a:pt x="44" y="80"/>
                    <a:pt x="73" y="156"/>
                    <a:pt x="101" y="232"/>
                  </a:cubicBezTo>
                  <a:cubicBezTo>
                    <a:pt x="102" y="234"/>
                    <a:pt x="101" y="237"/>
                    <a:pt x="98" y="238"/>
                  </a:cubicBezTo>
                </a:path>
              </a:pathLst>
            </a:custGeom>
            <a:solidFill>
              <a:srgbClr val="F15F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1" name="Freeform 29"/>
            <p:cNvSpPr>
              <a:spLocks/>
            </p:cNvSpPr>
            <p:nvPr/>
          </p:nvSpPr>
          <p:spPr bwMode="auto">
            <a:xfrm>
              <a:off x="7843313" y="3836961"/>
              <a:ext cx="131763" cy="147637"/>
            </a:xfrm>
            <a:custGeom>
              <a:avLst/>
              <a:gdLst>
                <a:gd name="T0" fmla="*/ 2147483647 w 83"/>
                <a:gd name="T1" fmla="*/ 2147483647 h 93"/>
                <a:gd name="T2" fmla="*/ 0 w 83"/>
                <a:gd name="T3" fmla="*/ 2147483647 h 93"/>
                <a:gd name="T4" fmla="*/ 2147483647 w 83"/>
                <a:gd name="T5" fmla="*/ 2147483647 h 93"/>
                <a:gd name="T6" fmla="*/ 2147483647 w 83"/>
                <a:gd name="T7" fmla="*/ 2147483647 h 93"/>
                <a:gd name="T8" fmla="*/ 2147483647 w 83"/>
                <a:gd name="T9" fmla="*/ 2147483647 h 93"/>
                <a:gd name="T10" fmla="*/ 2147483647 w 83"/>
                <a:gd name="T11" fmla="*/ 2147483647 h 93"/>
                <a:gd name="T12" fmla="*/ 2147483647 w 83"/>
                <a:gd name="T13" fmla="*/ 2147483647 h 93"/>
                <a:gd name="T14" fmla="*/ 2147483647 w 83"/>
                <a:gd name="T15" fmla="*/ 2147483647 h 93"/>
                <a:gd name="T16" fmla="*/ 2147483647 w 83"/>
                <a:gd name="T17" fmla="*/ 2147483647 h 93"/>
                <a:gd name="T18" fmla="*/ 2147483647 w 83"/>
                <a:gd name="T19" fmla="*/ 0 h 93"/>
                <a:gd name="T20" fmla="*/ 2147483647 w 83"/>
                <a:gd name="T21" fmla="*/ 2147483647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"/>
                <a:gd name="T34" fmla="*/ 0 h 93"/>
                <a:gd name="T35" fmla="*/ 83 w 83"/>
                <a:gd name="T36" fmla="*/ 93 h 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" h="93">
                  <a:moveTo>
                    <a:pt x="39" y="43"/>
                  </a:moveTo>
                  <a:lnTo>
                    <a:pt x="0" y="52"/>
                  </a:lnTo>
                  <a:lnTo>
                    <a:pt x="41" y="47"/>
                  </a:lnTo>
                  <a:lnTo>
                    <a:pt x="38" y="93"/>
                  </a:lnTo>
                  <a:lnTo>
                    <a:pt x="47" y="49"/>
                  </a:lnTo>
                  <a:lnTo>
                    <a:pt x="83" y="65"/>
                  </a:lnTo>
                  <a:lnTo>
                    <a:pt x="48" y="43"/>
                  </a:lnTo>
                  <a:lnTo>
                    <a:pt x="74" y="8"/>
                  </a:lnTo>
                  <a:lnTo>
                    <a:pt x="45" y="39"/>
                  </a:lnTo>
                  <a:lnTo>
                    <a:pt x="23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2" name="Freeform 31"/>
            <p:cNvSpPr>
              <a:spLocks/>
            </p:cNvSpPr>
            <p:nvPr/>
          </p:nvSpPr>
          <p:spPr bwMode="auto">
            <a:xfrm>
              <a:off x="8974125" y="4071911"/>
              <a:ext cx="217488" cy="684212"/>
            </a:xfrm>
            <a:custGeom>
              <a:avLst/>
              <a:gdLst>
                <a:gd name="T0" fmla="*/ 2147483647 w 94"/>
                <a:gd name="T1" fmla="*/ 0 h 265"/>
                <a:gd name="T2" fmla="*/ 2147483647 w 94"/>
                <a:gd name="T3" fmla="*/ 2147483647 h 265"/>
                <a:gd name="T4" fmla="*/ 2147483647 w 94"/>
                <a:gd name="T5" fmla="*/ 2147483647 h 265"/>
                <a:gd name="T6" fmla="*/ 0 w 94"/>
                <a:gd name="T7" fmla="*/ 2147483647 h 265"/>
                <a:gd name="T8" fmla="*/ 2147483647 w 94"/>
                <a:gd name="T9" fmla="*/ 2147483647 h 265"/>
                <a:gd name="T10" fmla="*/ 2147483647 w 94"/>
                <a:gd name="T11" fmla="*/ 2147483647 h 265"/>
                <a:gd name="T12" fmla="*/ 2147483647 w 94"/>
                <a:gd name="T13" fmla="*/ 0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265"/>
                <a:gd name="T23" fmla="*/ 94 w 94"/>
                <a:gd name="T24" fmla="*/ 265 h 2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265">
                  <a:moveTo>
                    <a:pt x="68" y="0"/>
                  </a:moveTo>
                  <a:cubicBezTo>
                    <a:pt x="57" y="82"/>
                    <a:pt x="47" y="164"/>
                    <a:pt x="36" y="246"/>
                  </a:cubicBezTo>
                  <a:cubicBezTo>
                    <a:pt x="25" y="244"/>
                    <a:pt x="13" y="243"/>
                    <a:pt x="1" y="242"/>
                  </a:cubicBezTo>
                  <a:cubicBezTo>
                    <a:pt x="1" y="248"/>
                    <a:pt x="0" y="253"/>
                    <a:pt x="0" y="259"/>
                  </a:cubicBezTo>
                  <a:cubicBezTo>
                    <a:pt x="18" y="260"/>
                    <a:pt x="35" y="262"/>
                    <a:pt x="53" y="265"/>
                  </a:cubicBezTo>
                  <a:cubicBezTo>
                    <a:pt x="66" y="178"/>
                    <a:pt x="80" y="91"/>
                    <a:pt x="94" y="4"/>
                  </a:cubicBezTo>
                  <a:cubicBezTo>
                    <a:pt x="85" y="2"/>
                    <a:pt x="77" y="1"/>
                    <a:pt x="68" y="0"/>
                  </a:cubicBezTo>
                </a:path>
              </a:pathLst>
            </a:custGeom>
            <a:solidFill>
              <a:srgbClr val="F053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73" name="Freeform 32"/>
            <p:cNvSpPr>
              <a:spLocks/>
            </p:cNvSpPr>
            <p:nvPr/>
          </p:nvSpPr>
          <p:spPr bwMode="auto">
            <a:xfrm>
              <a:off x="8795813" y="3967136"/>
              <a:ext cx="338138" cy="739775"/>
            </a:xfrm>
            <a:custGeom>
              <a:avLst/>
              <a:gdLst>
                <a:gd name="T0" fmla="*/ 2147483647 w 146"/>
                <a:gd name="T1" fmla="*/ 0 h 287"/>
                <a:gd name="T2" fmla="*/ 0 w 146"/>
                <a:gd name="T3" fmla="*/ 0 h 287"/>
                <a:gd name="T4" fmla="*/ 0 w 146"/>
                <a:gd name="T5" fmla="*/ 2147483647 h 287"/>
                <a:gd name="T6" fmla="*/ 2147483647 w 146"/>
                <a:gd name="T7" fmla="*/ 2147483647 h 287"/>
                <a:gd name="T8" fmla="*/ 2147483647 w 146"/>
                <a:gd name="T9" fmla="*/ 2147483647 h 287"/>
                <a:gd name="T10" fmla="*/ 2147483647 w 146"/>
                <a:gd name="T11" fmla="*/ 2147483647 h 287"/>
                <a:gd name="T12" fmla="*/ 2147483647 w 146"/>
                <a:gd name="T13" fmla="*/ 2147483647 h 287"/>
                <a:gd name="T14" fmla="*/ 2147483647 w 146"/>
                <a:gd name="T15" fmla="*/ 2147483647 h 287"/>
                <a:gd name="T16" fmla="*/ 2147483647 w 146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"/>
                <a:gd name="T28" fmla="*/ 0 h 287"/>
                <a:gd name="T29" fmla="*/ 146 w 146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" h="287">
                  <a:moveTo>
                    <a:pt x="34" y="0"/>
                  </a:moveTo>
                  <a:cubicBezTo>
                    <a:pt x="23" y="0"/>
                    <a:pt x="11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1" y="282"/>
                    <a:pt x="23" y="282"/>
                    <a:pt x="34" y="282"/>
                  </a:cubicBezTo>
                  <a:cubicBezTo>
                    <a:pt x="48" y="282"/>
                    <a:pt x="61" y="282"/>
                    <a:pt x="75" y="283"/>
                  </a:cubicBezTo>
                  <a:cubicBezTo>
                    <a:pt x="87" y="284"/>
                    <a:pt x="99" y="285"/>
                    <a:pt x="110" y="287"/>
                  </a:cubicBezTo>
                  <a:cubicBezTo>
                    <a:pt x="121" y="205"/>
                    <a:pt x="131" y="123"/>
                    <a:pt x="142" y="41"/>
                  </a:cubicBezTo>
                  <a:cubicBezTo>
                    <a:pt x="143" y="29"/>
                    <a:pt x="145" y="18"/>
                    <a:pt x="146" y="7"/>
                  </a:cubicBezTo>
                  <a:cubicBezTo>
                    <a:pt x="109" y="2"/>
                    <a:pt x="71" y="0"/>
                    <a:pt x="34" y="0"/>
                  </a:cubicBezTo>
                </a:path>
              </a:pathLst>
            </a:custGeom>
            <a:solidFill>
              <a:srgbClr val="F370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108"/>
          <p:cNvGrpSpPr>
            <a:grpSpLocks/>
          </p:cNvGrpSpPr>
          <p:nvPr/>
        </p:nvGrpSpPr>
        <p:grpSpPr bwMode="auto">
          <a:xfrm rot="18364406" flipH="1">
            <a:off x="9534525" y="6654800"/>
            <a:ext cx="1673225" cy="1781175"/>
            <a:chOff x="7843313" y="3770287"/>
            <a:chExt cx="1949450" cy="2076449"/>
          </a:xfrm>
        </p:grpSpPr>
        <p:sp>
          <p:nvSpPr>
            <p:cNvPr id="39950" name="Freeform 30"/>
            <p:cNvSpPr>
              <a:spLocks/>
            </p:cNvSpPr>
            <p:nvPr/>
          </p:nvSpPr>
          <p:spPr bwMode="auto">
            <a:xfrm>
              <a:off x="8967263" y="4083024"/>
              <a:ext cx="825500" cy="827087"/>
            </a:xfrm>
            <a:custGeom>
              <a:avLst/>
              <a:gdLst>
                <a:gd name="T0" fmla="*/ 2147483647 w 357"/>
                <a:gd name="T1" fmla="*/ 0 h 321"/>
                <a:gd name="T2" fmla="*/ 2147483647 w 357"/>
                <a:gd name="T3" fmla="*/ 2147483647 h 321"/>
                <a:gd name="T4" fmla="*/ 0 w 357"/>
                <a:gd name="T5" fmla="*/ 2147483647 h 321"/>
                <a:gd name="T6" fmla="*/ 2147483647 w 357"/>
                <a:gd name="T7" fmla="*/ 2147483647 h 321"/>
                <a:gd name="T8" fmla="*/ 2147483647 w 357"/>
                <a:gd name="T9" fmla="*/ 2147483647 h 321"/>
                <a:gd name="T10" fmla="*/ 2147483647 w 357"/>
                <a:gd name="T11" fmla="*/ 2147483647 h 321"/>
                <a:gd name="T12" fmla="*/ 2147483647 w 357"/>
                <a:gd name="T13" fmla="*/ 0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7"/>
                <a:gd name="T22" fmla="*/ 0 h 321"/>
                <a:gd name="T23" fmla="*/ 357 w 357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7" h="321">
                  <a:moveTo>
                    <a:pt x="94" y="0"/>
                  </a:moveTo>
                  <a:cubicBezTo>
                    <a:pt x="80" y="87"/>
                    <a:pt x="66" y="174"/>
                    <a:pt x="53" y="261"/>
                  </a:cubicBezTo>
                  <a:cubicBezTo>
                    <a:pt x="35" y="258"/>
                    <a:pt x="18" y="256"/>
                    <a:pt x="0" y="255"/>
                  </a:cubicBezTo>
                  <a:cubicBezTo>
                    <a:pt x="81" y="260"/>
                    <a:pt x="160" y="282"/>
                    <a:pt x="234" y="321"/>
                  </a:cubicBezTo>
                  <a:cubicBezTo>
                    <a:pt x="227" y="267"/>
                    <a:pt x="212" y="213"/>
                    <a:pt x="191" y="159"/>
                  </a:cubicBezTo>
                  <a:cubicBezTo>
                    <a:pt x="241" y="129"/>
                    <a:pt x="296" y="105"/>
                    <a:pt x="357" y="87"/>
                  </a:cubicBezTo>
                  <a:cubicBezTo>
                    <a:pt x="273" y="43"/>
                    <a:pt x="185" y="14"/>
                    <a:pt x="94" y="0"/>
                  </a:cubicBezTo>
                </a:path>
              </a:pathLst>
            </a:custGeom>
            <a:solidFill>
              <a:srgbClr val="F370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1" name="Freeform 20"/>
            <p:cNvSpPr>
              <a:spLocks/>
            </p:cNvSpPr>
            <p:nvPr/>
          </p:nvSpPr>
          <p:spPr bwMode="auto">
            <a:xfrm>
              <a:off x="7965551" y="3906811"/>
              <a:ext cx="885825" cy="1939925"/>
            </a:xfrm>
            <a:custGeom>
              <a:avLst/>
              <a:gdLst>
                <a:gd name="T0" fmla="*/ 2147483647 w 558"/>
                <a:gd name="T1" fmla="*/ 2147483647 h 1222"/>
                <a:gd name="T2" fmla="*/ 0 w 558"/>
                <a:gd name="T3" fmla="*/ 2147483647 h 1222"/>
                <a:gd name="T4" fmla="*/ 2147483647 w 558"/>
                <a:gd name="T5" fmla="*/ 0 h 1222"/>
                <a:gd name="T6" fmla="*/ 2147483647 w 558"/>
                <a:gd name="T7" fmla="*/ 2147483647 h 1222"/>
                <a:gd name="T8" fmla="*/ 2147483647 w 558"/>
                <a:gd name="T9" fmla="*/ 2147483647 h 1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1222"/>
                <a:gd name="T17" fmla="*/ 558 w 558"/>
                <a:gd name="T18" fmla="*/ 1222 h 1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1222">
                  <a:moveTo>
                    <a:pt x="490" y="1222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558" y="1187"/>
                  </a:lnTo>
                  <a:lnTo>
                    <a:pt x="490" y="1222"/>
                  </a:lnTo>
                  <a:close/>
                </a:path>
              </a:pathLst>
            </a:custGeom>
            <a:solidFill>
              <a:srgbClr val="FCDF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2" name="Freeform 21"/>
            <p:cNvSpPr>
              <a:spLocks/>
            </p:cNvSpPr>
            <p:nvPr/>
          </p:nvSpPr>
          <p:spPr bwMode="auto">
            <a:xfrm>
              <a:off x="7965551" y="3906811"/>
              <a:ext cx="885825" cy="1939925"/>
            </a:xfrm>
            <a:custGeom>
              <a:avLst/>
              <a:gdLst>
                <a:gd name="T0" fmla="*/ 2147483647 w 558"/>
                <a:gd name="T1" fmla="*/ 2147483647 h 1222"/>
                <a:gd name="T2" fmla="*/ 0 w 558"/>
                <a:gd name="T3" fmla="*/ 2147483647 h 1222"/>
                <a:gd name="T4" fmla="*/ 2147483647 w 558"/>
                <a:gd name="T5" fmla="*/ 0 h 1222"/>
                <a:gd name="T6" fmla="*/ 2147483647 w 558"/>
                <a:gd name="T7" fmla="*/ 2147483647 h 1222"/>
                <a:gd name="T8" fmla="*/ 2147483647 w 558"/>
                <a:gd name="T9" fmla="*/ 2147483647 h 1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1222"/>
                <a:gd name="T17" fmla="*/ 558 w 558"/>
                <a:gd name="T18" fmla="*/ 1222 h 1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1222">
                  <a:moveTo>
                    <a:pt x="490" y="1222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558" y="1187"/>
                  </a:lnTo>
                  <a:lnTo>
                    <a:pt x="490" y="122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3" name="Freeform 22"/>
            <p:cNvSpPr>
              <a:spLocks/>
            </p:cNvSpPr>
            <p:nvPr/>
          </p:nvSpPr>
          <p:spPr bwMode="auto">
            <a:xfrm>
              <a:off x="8019526" y="3906811"/>
              <a:ext cx="831850" cy="1911350"/>
            </a:xfrm>
            <a:custGeom>
              <a:avLst/>
              <a:gdLst>
                <a:gd name="T0" fmla="*/ 2147483647 w 524"/>
                <a:gd name="T1" fmla="*/ 2147483647 h 1204"/>
                <a:gd name="T2" fmla="*/ 2147483647 w 524"/>
                <a:gd name="T3" fmla="*/ 2147483647 h 1204"/>
                <a:gd name="T4" fmla="*/ 0 w 524"/>
                <a:gd name="T5" fmla="*/ 2147483647 h 1204"/>
                <a:gd name="T6" fmla="*/ 2147483647 w 524"/>
                <a:gd name="T7" fmla="*/ 0 h 1204"/>
                <a:gd name="T8" fmla="*/ 2147483647 w 524"/>
                <a:gd name="T9" fmla="*/ 2147483647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4"/>
                <a:gd name="T16" fmla="*/ 0 h 1204"/>
                <a:gd name="T17" fmla="*/ 524 w 524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4" h="1204">
                  <a:moveTo>
                    <a:pt x="524" y="1187"/>
                  </a:moveTo>
                  <a:lnTo>
                    <a:pt x="489" y="1204"/>
                  </a:lnTo>
                  <a:lnTo>
                    <a:pt x="0" y="18"/>
                  </a:lnTo>
                  <a:lnTo>
                    <a:pt x="35" y="0"/>
                  </a:lnTo>
                  <a:lnTo>
                    <a:pt x="524" y="1187"/>
                  </a:lnTo>
                  <a:close/>
                </a:path>
              </a:pathLst>
            </a:custGeom>
            <a:solidFill>
              <a:srgbClr val="FFC8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4" name="Freeform 23"/>
            <p:cNvSpPr>
              <a:spLocks/>
            </p:cNvSpPr>
            <p:nvPr/>
          </p:nvSpPr>
          <p:spPr bwMode="auto">
            <a:xfrm>
              <a:off x="7868713" y="3770287"/>
              <a:ext cx="290513" cy="322262"/>
            </a:xfrm>
            <a:custGeom>
              <a:avLst/>
              <a:gdLst>
                <a:gd name="T0" fmla="*/ 2147483647 w 126"/>
                <a:gd name="T1" fmla="*/ 2147483647 h 125"/>
                <a:gd name="T2" fmla="*/ 2147483647 w 126"/>
                <a:gd name="T3" fmla="*/ 2147483647 h 125"/>
                <a:gd name="T4" fmla="*/ 2147483647 w 126"/>
                <a:gd name="T5" fmla="*/ 2147483647 h 125"/>
                <a:gd name="T6" fmla="*/ 2147483647 w 126"/>
                <a:gd name="T7" fmla="*/ 2147483647 h 125"/>
                <a:gd name="T8" fmla="*/ 2147483647 w 126"/>
                <a:gd name="T9" fmla="*/ 2147483647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5"/>
                <a:gd name="T17" fmla="*/ 126 w 126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5">
                  <a:moveTo>
                    <a:pt x="113" y="39"/>
                  </a:moveTo>
                  <a:cubicBezTo>
                    <a:pt x="100" y="12"/>
                    <a:pt x="68" y="0"/>
                    <a:pt x="40" y="12"/>
                  </a:cubicBezTo>
                  <a:cubicBezTo>
                    <a:pt x="12" y="25"/>
                    <a:pt x="0" y="58"/>
                    <a:pt x="13" y="86"/>
                  </a:cubicBezTo>
                  <a:cubicBezTo>
                    <a:pt x="26" y="113"/>
                    <a:pt x="58" y="125"/>
                    <a:pt x="86" y="113"/>
                  </a:cubicBezTo>
                  <a:cubicBezTo>
                    <a:pt x="114" y="100"/>
                    <a:pt x="126" y="67"/>
                    <a:pt x="113" y="39"/>
                  </a:cubicBezTo>
                </a:path>
              </a:pathLst>
            </a:custGeom>
            <a:solidFill>
              <a:srgbClr val="FFC8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5" name="Freeform 24"/>
            <p:cNvSpPr>
              <a:spLocks/>
            </p:cNvSpPr>
            <p:nvPr/>
          </p:nvSpPr>
          <p:spPr bwMode="auto">
            <a:xfrm>
              <a:off x="7894113" y="3829024"/>
              <a:ext cx="130175" cy="144462"/>
            </a:xfrm>
            <a:custGeom>
              <a:avLst/>
              <a:gdLst>
                <a:gd name="T0" fmla="*/ 2147483647 w 56"/>
                <a:gd name="T1" fmla="*/ 2147483647 h 56"/>
                <a:gd name="T2" fmla="*/ 2147483647 w 56"/>
                <a:gd name="T3" fmla="*/ 2147483647 h 56"/>
                <a:gd name="T4" fmla="*/ 2147483647 w 56"/>
                <a:gd name="T5" fmla="*/ 2147483647 h 56"/>
                <a:gd name="T6" fmla="*/ 2147483647 w 56"/>
                <a:gd name="T7" fmla="*/ 2147483647 h 56"/>
                <a:gd name="T8" fmla="*/ 2147483647 w 56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56"/>
                <a:gd name="T17" fmla="*/ 56 w 5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56">
                  <a:moveTo>
                    <a:pt x="51" y="18"/>
                  </a:moveTo>
                  <a:cubicBezTo>
                    <a:pt x="45" y="6"/>
                    <a:pt x="30" y="0"/>
                    <a:pt x="18" y="6"/>
                  </a:cubicBezTo>
                  <a:cubicBezTo>
                    <a:pt x="6" y="12"/>
                    <a:pt x="0" y="26"/>
                    <a:pt x="6" y="39"/>
                  </a:cubicBezTo>
                  <a:cubicBezTo>
                    <a:pt x="12" y="51"/>
                    <a:pt x="26" y="56"/>
                    <a:pt x="39" y="51"/>
                  </a:cubicBezTo>
                  <a:cubicBezTo>
                    <a:pt x="51" y="45"/>
                    <a:pt x="56" y="30"/>
                    <a:pt x="51" y="18"/>
                  </a:cubicBezTo>
                </a:path>
              </a:pathLst>
            </a:custGeom>
            <a:solidFill>
              <a:srgbClr val="FCDF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6" name="Freeform 26"/>
            <p:cNvSpPr>
              <a:spLocks/>
            </p:cNvSpPr>
            <p:nvPr/>
          </p:nvSpPr>
          <p:spPr bwMode="auto">
            <a:xfrm>
              <a:off x="8967263" y="4059211"/>
              <a:ext cx="217488" cy="696912"/>
            </a:xfrm>
            <a:custGeom>
              <a:avLst/>
              <a:gdLst>
                <a:gd name="T0" fmla="*/ 2147483647 w 94"/>
                <a:gd name="T1" fmla="*/ 2147483647 h 270"/>
                <a:gd name="T2" fmla="*/ 2147483647 w 94"/>
                <a:gd name="T3" fmla="*/ 0 h 270"/>
                <a:gd name="T4" fmla="*/ 0 w 94"/>
                <a:gd name="T5" fmla="*/ 2147483647 h 270"/>
                <a:gd name="T6" fmla="*/ 2147483647 w 94"/>
                <a:gd name="T7" fmla="*/ 2147483647 h 270"/>
                <a:gd name="T8" fmla="*/ 2147483647 w 94"/>
                <a:gd name="T9" fmla="*/ 2147483647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270"/>
                <a:gd name="T17" fmla="*/ 94 w 9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270">
                  <a:moveTo>
                    <a:pt x="94" y="9"/>
                  </a:moveTo>
                  <a:cubicBezTo>
                    <a:pt x="69" y="5"/>
                    <a:pt x="43" y="2"/>
                    <a:pt x="18" y="0"/>
                  </a:cubicBezTo>
                  <a:cubicBezTo>
                    <a:pt x="12" y="88"/>
                    <a:pt x="6" y="176"/>
                    <a:pt x="0" y="264"/>
                  </a:cubicBezTo>
                  <a:cubicBezTo>
                    <a:pt x="18" y="265"/>
                    <a:pt x="35" y="267"/>
                    <a:pt x="53" y="270"/>
                  </a:cubicBezTo>
                  <a:cubicBezTo>
                    <a:pt x="66" y="183"/>
                    <a:pt x="80" y="96"/>
                    <a:pt x="94" y="9"/>
                  </a:cubicBezTo>
                </a:path>
              </a:pathLst>
            </a:custGeom>
            <a:solidFill>
              <a:srgbClr val="F15F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7" name="Freeform 27"/>
            <p:cNvSpPr>
              <a:spLocks/>
            </p:cNvSpPr>
            <p:nvPr/>
          </p:nvSpPr>
          <p:spPr bwMode="auto">
            <a:xfrm>
              <a:off x="8024288" y="3930624"/>
              <a:ext cx="1109663" cy="903287"/>
            </a:xfrm>
            <a:custGeom>
              <a:avLst/>
              <a:gdLst>
                <a:gd name="T0" fmla="*/ 2147483647 w 480"/>
                <a:gd name="T1" fmla="*/ 2147483647 h 350"/>
                <a:gd name="T2" fmla="*/ 2147483647 w 480"/>
                <a:gd name="T3" fmla="*/ 2147483647 h 350"/>
                <a:gd name="T4" fmla="*/ 0 w 480"/>
                <a:gd name="T5" fmla="*/ 2147483647 h 350"/>
                <a:gd name="T6" fmla="*/ 2147483647 w 480"/>
                <a:gd name="T7" fmla="*/ 2147483647 h 350"/>
                <a:gd name="T8" fmla="*/ 2147483647 w 480"/>
                <a:gd name="T9" fmla="*/ 2147483647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50"/>
                <a:gd name="T17" fmla="*/ 480 w 480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50">
                  <a:moveTo>
                    <a:pt x="444" y="301"/>
                  </a:moveTo>
                  <a:cubicBezTo>
                    <a:pt x="334" y="287"/>
                    <a:pt x="220" y="303"/>
                    <a:pt x="117" y="350"/>
                  </a:cubicBezTo>
                  <a:cubicBezTo>
                    <a:pt x="78" y="265"/>
                    <a:pt x="39" y="179"/>
                    <a:pt x="0" y="93"/>
                  </a:cubicBezTo>
                  <a:cubicBezTo>
                    <a:pt x="152" y="24"/>
                    <a:pt x="318" y="0"/>
                    <a:pt x="480" y="21"/>
                  </a:cubicBezTo>
                  <a:cubicBezTo>
                    <a:pt x="468" y="114"/>
                    <a:pt x="456" y="207"/>
                    <a:pt x="444" y="301"/>
                  </a:cubicBezTo>
                </a:path>
              </a:pathLst>
            </a:custGeom>
            <a:solidFill>
              <a:srgbClr val="F57F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8" name="Freeform 28"/>
            <p:cNvSpPr>
              <a:spLocks/>
            </p:cNvSpPr>
            <p:nvPr/>
          </p:nvSpPr>
          <p:spPr bwMode="auto">
            <a:xfrm>
              <a:off x="8198913" y="4129061"/>
              <a:ext cx="236538" cy="615950"/>
            </a:xfrm>
            <a:custGeom>
              <a:avLst/>
              <a:gdLst>
                <a:gd name="T0" fmla="*/ 2147483647 w 102"/>
                <a:gd name="T1" fmla="*/ 2147483647 h 239"/>
                <a:gd name="T2" fmla="*/ 2147483647 w 102"/>
                <a:gd name="T3" fmla="*/ 2147483647 h 239"/>
                <a:gd name="T4" fmla="*/ 2147483647 w 102"/>
                <a:gd name="T5" fmla="*/ 2147483647 h 239"/>
                <a:gd name="T6" fmla="*/ 2147483647 w 102"/>
                <a:gd name="T7" fmla="*/ 2147483647 h 239"/>
                <a:gd name="T8" fmla="*/ 2147483647 w 102"/>
                <a:gd name="T9" fmla="*/ 2147483647 h 239"/>
                <a:gd name="T10" fmla="*/ 2147483647 w 102"/>
                <a:gd name="T11" fmla="*/ 2147483647 h 239"/>
                <a:gd name="T12" fmla="*/ 2147483647 w 102"/>
                <a:gd name="T13" fmla="*/ 2147483647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39"/>
                <a:gd name="T23" fmla="*/ 102 w 102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39">
                  <a:moveTo>
                    <a:pt x="98" y="238"/>
                  </a:moveTo>
                  <a:cubicBezTo>
                    <a:pt x="96" y="239"/>
                    <a:pt x="93" y="238"/>
                    <a:pt x="92" y="235"/>
                  </a:cubicBezTo>
                  <a:cubicBezTo>
                    <a:pt x="62" y="160"/>
                    <a:pt x="31" y="84"/>
                    <a:pt x="1" y="9"/>
                  </a:cubicBezTo>
                  <a:cubicBezTo>
                    <a:pt x="0" y="7"/>
                    <a:pt x="3" y="3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ubicBezTo>
                    <a:pt x="44" y="80"/>
                    <a:pt x="73" y="156"/>
                    <a:pt x="101" y="232"/>
                  </a:cubicBezTo>
                  <a:cubicBezTo>
                    <a:pt x="102" y="234"/>
                    <a:pt x="101" y="237"/>
                    <a:pt x="98" y="238"/>
                  </a:cubicBezTo>
                </a:path>
              </a:pathLst>
            </a:custGeom>
            <a:solidFill>
              <a:srgbClr val="F15F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9" name="Freeform 29"/>
            <p:cNvSpPr>
              <a:spLocks/>
            </p:cNvSpPr>
            <p:nvPr/>
          </p:nvSpPr>
          <p:spPr bwMode="auto">
            <a:xfrm>
              <a:off x="7843313" y="3836961"/>
              <a:ext cx="131763" cy="147637"/>
            </a:xfrm>
            <a:custGeom>
              <a:avLst/>
              <a:gdLst>
                <a:gd name="T0" fmla="*/ 2147483647 w 83"/>
                <a:gd name="T1" fmla="*/ 2147483647 h 93"/>
                <a:gd name="T2" fmla="*/ 0 w 83"/>
                <a:gd name="T3" fmla="*/ 2147483647 h 93"/>
                <a:gd name="T4" fmla="*/ 2147483647 w 83"/>
                <a:gd name="T5" fmla="*/ 2147483647 h 93"/>
                <a:gd name="T6" fmla="*/ 2147483647 w 83"/>
                <a:gd name="T7" fmla="*/ 2147483647 h 93"/>
                <a:gd name="T8" fmla="*/ 2147483647 w 83"/>
                <a:gd name="T9" fmla="*/ 2147483647 h 93"/>
                <a:gd name="T10" fmla="*/ 2147483647 w 83"/>
                <a:gd name="T11" fmla="*/ 2147483647 h 93"/>
                <a:gd name="T12" fmla="*/ 2147483647 w 83"/>
                <a:gd name="T13" fmla="*/ 2147483647 h 93"/>
                <a:gd name="T14" fmla="*/ 2147483647 w 83"/>
                <a:gd name="T15" fmla="*/ 2147483647 h 93"/>
                <a:gd name="T16" fmla="*/ 2147483647 w 83"/>
                <a:gd name="T17" fmla="*/ 2147483647 h 93"/>
                <a:gd name="T18" fmla="*/ 2147483647 w 83"/>
                <a:gd name="T19" fmla="*/ 0 h 93"/>
                <a:gd name="T20" fmla="*/ 2147483647 w 83"/>
                <a:gd name="T21" fmla="*/ 2147483647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"/>
                <a:gd name="T34" fmla="*/ 0 h 93"/>
                <a:gd name="T35" fmla="*/ 83 w 83"/>
                <a:gd name="T36" fmla="*/ 93 h 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" h="93">
                  <a:moveTo>
                    <a:pt x="39" y="43"/>
                  </a:moveTo>
                  <a:lnTo>
                    <a:pt x="0" y="52"/>
                  </a:lnTo>
                  <a:lnTo>
                    <a:pt x="41" y="47"/>
                  </a:lnTo>
                  <a:lnTo>
                    <a:pt x="38" y="93"/>
                  </a:lnTo>
                  <a:lnTo>
                    <a:pt x="47" y="49"/>
                  </a:lnTo>
                  <a:lnTo>
                    <a:pt x="83" y="65"/>
                  </a:lnTo>
                  <a:lnTo>
                    <a:pt x="48" y="43"/>
                  </a:lnTo>
                  <a:lnTo>
                    <a:pt x="74" y="8"/>
                  </a:lnTo>
                  <a:lnTo>
                    <a:pt x="45" y="39"/>
                  </a:lnTo>
                  <a:lnTo>
                    <a:pt x="23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0" name="Freeform 31"/>
            <p:cNvSpPr>
              <a:spLocks/>
            </p:cNvSpPr>
            <p:nvPr/>
          </p:nvSpPr>
          <p:spPr bwMode="auto">
            <a:xfrm>
              <a:off x="8974125" y="4071911"/>
              <a:ext cx="217488" cy="684212"/>
            </a:xfrm>
            <a:custGeom>
              <a:avLst/>
              <a:gdLst>
                <a:gd name="T0" fmla="*/ 2147483647 w 94"/>
                <a:gd name="T1" fmla="*/ 0 h 265"/>
                <a:gd name="T2" fmla="*/ 2147483647 w 94"/>
                <a:gd name="T3" fmla="*/ 2147483647 h 265"/>
                <a:gd name="T4" fmla="*/ 2147483647 w 94"/>
                <a:gd name="T5" fmla="*/ 2147483647 h 265"/>
                <a:gd name="T6" fmla="*/ 0 w 94"/>
                <a:gd name="T7" fmla="*/ 2147483647 h 265"/>
                <a:gd name="T8" fmla="*/ 2147483647 w 94"/>
                <a:gd name="T9" fmla="*/ 2147483647 h 265"/>
                <a:gd name="T10" fmla="*/ 2147483647 w 94"/>
                <a:gd name="T11" fmla="*/ 2147483647 h 265"/>
                <a:gd name="T12" fmla="*/ 2147483647 w 94"/>
                <a:gd name="T13" fmla="*/ 0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265"/>
                <a:gd name="T23" fmla="*/ 94 w 94"/>
                <a:gd name="T24" fmla="*/ 265 h 2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265">
                  <a:moveTo>
                    <a:pt x="68" y="0"/>
                  </a:moveTo>
                  <a:cubicBezTo>
                    <a:pt x="57" y="82"/>
                    <a:pt x="47" y="164"/>
                    <a:pt x="36" y="246"/>
                  </a:cubicBezTo>
                  <a:cubicBezTo>
                    <a:pt x="25" y="244"/>
                    <a:pt x="13" y="243"/>
                    <a:pt x="1" y="242"/>
                  </a:cubicBezTo>
                  <a:cubicBezTo>
                    <a:pt x="1" y="248"/>
                    <a:pt x="0" y="253"/>
                    <a:pt x="0" y="259"/>
                  </a:cubicBezTo>
                  <a:cubicBezTo>
                    <a:pt x="18" y="260"/>
                    <a:pt x="35" y="262"/>
                    <a:pt x="53" y="265"/>
                  </a:cubicBezTo>
                  <a:cubicBezTo>
                    <a:pt x="66" y="178"/>
                    <a:pt x="80" y="91"/>
                    <a:pt x="94" y="4"/>
                  </a:cubicBezTo>
                  <a:cubicBezTo>
                    <a:pt x="85" y="2"/>
                    <a:pt x="77" y="1"/>
                    <a:pt x="68" y="0"/>
                  </a:cubicBezTo>
                </a:path>
              </a:pathLst>
            </a:custGeom>
            <a:solidFill>
              <a:srgbClr val="F053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1" name="Freeform 32"/>
            <p:cNvSpPr>
              <a:spLocks/>
            </p:cNvSpPr>
            <p:nvPr/>
          </p:nvSpPr>
          <p:spPr bwMode="auto">
            <a:xfrm>
              <a:off x="8795813" y="3967136"/>
              <a:ext cx="338138" cy="739775"/>
            </a:xfrm>
            <a:custGeom>
              <a:avLst/>
              <a:gdLst>
                <a:gd name="T0" fmla="*/ 2147483647 w 146"/>
                <a:gd name="T1" fmla="*/ 0 h 287"/>
                <a:gd name="T2" fmla="*/ 0 w 146"/>
                <a:gd name="T3" fmla="*/ 0 h 287"/>
                <a:gd name="T4" fmla="*/ 0 w 146"/>
                <a:gd name="T5" fmla="*/ 2147483647 h 287"/>
                <a:gd name="T6" fmla="*/ 2147483647 w 146"/>
                <a:gd name="T7" fmla="*/ 2147483647 h 287"/>
                <a:gd name="T8" fmla="*/ 2147483647 w 146"/>
                <a:gd name="T9" fmla="*/ 2147483647 h 287"/>
                <a:gd name="T10" fmla="*/ 2147483647 w 146"/>
                <a:gd name="T11" fmla="*/ 2147483647 h 287"/>
                <a:gd name="T12" fmla="*/ 2147483647 w 146"/>
                <a:gd name="T13" fmla="*/ 2147483647 h 287"/>
                <a:gd name="T14" fmla="*/ 2147483647 w 146"/>
                <a:gd name="T15" fmla="*/ 2147483647 h 287"/>
                <a:gd name="T16" fmla="*/ 2147483647 w 146"/>
                <a:gd name="T17" fmla="*/ 0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"/>
                <a:gd name="T28" fmla="*/ 0 h 287"/>
                <a:gd name="T29" fmla="*/ 146 w 146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" h="287">
                  <a:moveTo>
                    <a:pt x="34" y="0"/>
                  </a:moveTo>
                  <a:cubicBezTo>
                    <a:pt x="23" y="0"/>
                    <a:pt x="11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1" y="282"/>
                    <a:pt x="23" y="282"/>
                    <a:pt x="34" y="282"/>
                  </a:cubicBezTo>
                  <a:cubicBezTo>
                    <a:pt x="48" y="282"/>
                    <a:pt x="61" y="282"/>
                    <a:pt x="75" y="283"/>
                  </a:cubicBezTo>
                  <a:cubicBezTo>
                    <a:pt x="87" y="284"/>
                    <a:pt x="99" y="285"/>
                    <a:pt x="110" y="287"/>
                  </a:cubicBezTo>
                  <a:cubicBezTo>
                    <a:pt x="121" y="205"/>
                    <a:pt x="131" y="123"/>
                    <a:pt x="142" y="41"/>
                  </a:cubicBezTo>
                  <a:cubicBezTo>
                    <a:pt x="143" y="29"/>
                    <a:pt x="145" y="18"/>
                    <a:pt x="146" y="7"/>
                  </a:cubicBezTo>
                  <a:cubicBezTo>
                    <a:pt x="109" y="2"/>
                    <a:pt x="71" y="0"/>
                    <a:pt x="34" y="0"/>
                  </a:cubicBezTo>
                </a:path>
              </a:pathLst>
            </a:custGeom>
            <a:solidFill>
              <a:srgbClr val="F370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399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488" y="4930775"/>
            <a:ext cx="11652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5768975" y="9018588"/>
            <a:ext cx="12192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Kampania Urzędu Miasta Częstochowy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na rzecz przywrócenia 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Województwa Częstochowskiego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2016</a:t>
            </a:r>
          </a:p>
        </p:txBody>
      </p:sp>
      <p:sp>
        <p:nvSpPr>
          <p:cNvPr id="59" name="Prostokąt 58"/>
          <p:cNvSpPr/>
          <p:nvPr/>
        </p:nvSpPr>
        <p:spPr>
          <a:xfrm>
            <a:off x="5926138" y="1343025"/>
            <a:ext cx="110680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„Jasne, że Województwo Częstochowskie!”</a:t>
            </a:r>
          </a:p>
        </p:txBody>
      </p:sp>
      <p:pic>
        <p:nvPicPr>
          <p:cNvPr id="40970" name="Picture 2" descr="C:\Users\lstacherczak\Desktop\Prezentacja\z19986015Q,Logo-akcji--Jasne--ze-wojewodztwo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5763" y="3352800"/>
            <a:ext cx="4572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lstacherczak\Desktop\Prezentacja\5721e6bac1f3c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74863" y="7145338"/>
            <a:ext cx="17599026" cy="65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b="1" spc="3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b="1" spc="3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5926138" y="1343025"/>
            <a:ext cx="110680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„Jasne, że Województwo Częstochowskie!”</a:t>
            </a:r>
          </a:p>
        </p:txBody>
      </p:sp>
      <p:sp>
        <p:nvSpPr>
          <p:cNvPr id="13" name="Parallelogram 22"/>
          <p:cNvSpPr/>
          <p:nvPr/>
        </p:nvSpPr>
        <p:spPr>
          <a:xfrm flipV="1">
            <a:off x="-1646238" y="3092450"/>
            <a:ext cx="17495838" cy="5068888"/>
          </a:xfrm>
          <a:prstGeom prst="parallelogram">
            <a:avLst>
              <a:gd name="adj" fmla="val 28150"/>
            </a:avLst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5" name="Parallelogram 23"/>
          <p:cNvSpPr/>
          <p:nvPr/>
        </p:nvSpPr>
        <p:spPr>
          <a:xfrm flipV="1">
            <a:off x="-876300" y="3322638"/>
            <a:ext cx="15943263" cy="4260850"/>
          </a:xfrm>
          <a:prstGeom prst="parallelogram">
            <a:avLst>
              <a:gd name="adj" fmla="val 28150"/>
            </a:avLst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pSp>
        <p:nvGrpSpPr>
          <p:cNvPr id="2" name="Group 24"/>
          <p:cNvGrpSpPr/>
          <p:nvPr/>
        </p:nvGrpSpPr>
        <p:grpSpPr>
          <a:xfrm flipH="1">
            <a:off x="13109581" y="4635417"/>
            <a:ext cx="2999288" cy="1961503"/>
            <a:chOff x="4831648" y="4422886"/>
            <a:chExt cx="1860616" cy="13933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Freeform 25"/>
            <p:cNvSpPr/>
            <p:nvPr/>
          </p:nvSpPr>
          <p:spPr>
            <a:xfrm rot="432624">
              <a:off x="4831648" y="5559171"/>
              <a:ext cx="550531" cy="257019"/>
            </a:xfrm>
            <a:custGeom>
              <a:avLst/>
              <a:gdLst>
                <a:gd name="connsiteX0" fmla="*/ 41227 w 550531"/>
                <a:gd name="connsiteY0" fmla="*/ 0 h 257019"/>
                <a:gd name="connsiteX1" fmla="*/ 18051 w 550531"/>
                <a:gd name="connsiteY1" fmla="*/ 111099 h 257019"/>
                <a:gd name="connsiteX2" fmla="*/ 550531 w 550531"/>
                <a:gd name="connsiteY2" fmla="*/ 43733 h 257019"/>
                <a:gd name="connsiteX3" fmla="*/ 518611 w 550531"/>
                <a:gd name="connsiteY3" fmla="*/ 257019 h 257019"/>
                <a:gd name="connsiteX4" fmla="*/ 0 w 550531"/>
                <a:gd name="connsiteY4" fmla="*/ 122075 h 25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531" h="257019">
                  <a:moveTo>
                    <a:pt x="41227" y="0"/>
                  </a:moveTo>
                  <a:lnTo>
                    <a:pt x="18051" y="111099"/>
                  </a:lnTo>
                  <a:lnTo>
                    <a:pt x="550531" y="43733"/>
                  </a:lnTo>
                  <a:lnTo>
                    <a:pt x="518611" y="257019"/>
                  </a:lnTo>
                  <a:lnTo>
                    <a:pt x="0" y="1220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  <p:sp>
          <p:nvSpPr>
            <p:cNvPr id="19" name="Parallelogram 26"/>
            <p:cNvSpPr/>
            <p:nvPr/>
          </p:nvSpPr>
          <p:spPr>
            <a:xfrm>
              <a:off x="4835805" y="4422886"/>
              <a:ext cx="1856459" cy="1215236"/>
            </a:xfrm>
            <a:prstGeom prst="parallelogram">
              <a:avLst>
                <a:gd name="adj" fmla="val 34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</p:grpSp>
      <p:cxnSp>
        <p:nvCxnSpPr>
          <p:cNvPr id="22" name="Straight Connector 38"/>
          <p:cNvCxnSpPr/>
          <p:nvPr/>
        </p:nvCxnSpPr>
        <p:spPr>
          <a:xfrm flipH="1" flipV="1">
            <a:off x="2084388" y="3522663"/>
            <a:ext cx="82550" cy="3703637"/>
          </a:xfrm>
          <a:prstGeom prst="line">
            <a:avLst/>
          </a:prstGeom>
          <a:ln>
            <a:solidFill>
              <a:schemeClr val="bg1">
                <a:alpha val="42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8" name="Prostokąt 39"/>
          <p:cNvSpPr>
            <a:spLocks noChangeArrowheads="1"/>
          </p:cNvSpPr>
          <p:nvPr/>
        </p:nvSpPr>
        <p:spPr bwMode="auto">
          <a:xfrm>
            <a:off x="2354263" y="3573463"/>
            <a:ext cx="10887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400">
                <a:solidFill>
                  <a:schemeClr val="bg1"/>
                </a:solidFill>
                <a:latin typeface="Calibri" pitchFamily="34" charset="0"/>
              </a:rPr>
              <a:t>- Realizację kampanii rozpoczął apel o poparcie inicjatywy przywrócenia Województwa Częstochowskiego i masowa wysyłka listu otwartego do kancelarii pani premier. </a:t>
            </a:r>
          </a:p>
          <a:p>
            <a:pPr algn="just"/>
            <a:r>
              <a:rPr lang="pl-PL" sz="2400">
                <a:solidFill>
                  <a:schemeClr val="bg1"/>
                </a:solidFill>
                <a:latin typeface="Calibri" pitchFamily="34" charset="0"/>
              </a:rPr>
              <a:t>- Do akcji przyłączyła się Młodzieżowa Rada Miasta Częstochowy, a stosowne stanowisko w tej sprawie przyjęła Rada Miasta Częstochowy. </a:t>
            </a:r>
          </a:p>
          <a:p>
            <a:pPr algn="just"/>
            <a:r>
              <a:rPr lang="pl-PL" sz="2400">
                <a:solidFill>
                  <a:schemeClr val="bg1"/>
                </a:solidFill>
                <a:latin typeface="Calibri" pitchFamily="34" charset="0"/>
              </a:rPr>
              <a:t>- Apel był przesyłany mieszkańcom do skrzynek na listy pocztą tradycyjną oraz promowany na miejskich stronach internetowych i na kontach Częstochowy </a:t>
            </a:r>
            <a:br>
              <a:rPr lang="pl-PL" sz="2400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2400">
                <a:solidFill>
                  <a:schemeClr val="bg1"/>
                </a:solidFill>
                <a:latin typeface="Calibri" pitchFamily="34" charset="0"/>
              </a:rPr>
              <a:t>w portalach społecznościowych. </a:t>
            </a:r>
          </a:p>
          <a:p>
            <a:pPr algn="just"/>
            <a:r>
              <a:rPr lang="pl-PL" sz="2400">
                <a:solidFill>
                  <a:schemeClr val="bg1"/>
                </a:solidFill>
                <a:latin typeface="Calibri" pitchFamily="34" charset="0"/>
              </a:rPr>
              <a:t>- Częstochowianie mogli złożyć podpisy pod listem na specjalnych stoiskach </a:t>
            </a:r>
            <a:br>
              <a:rPr lang="pl-PL" sz="2400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2400">
                <a:solidFill>
                  <a:schemeClr val="bg1"/>
                </a:solidFill>
                <a:latin typeface="Calibri" pitchFamily="34" charset="0"/>
              </a:rPr>
              <a:t>w różnych częściach miasta, bądź wysyłać go elektronicznie. </a:t>
            </a:r>
          </a:p>
        </p:txBody>
      </p:sp>
      <p:sp>
        <p:nvSpPr>
          <p:cNvPr id="41999" name="Prostokąt 40"/>
          <p:cNvSpPr>
            <a:spLocks noChangeArrowheads="1"/>
          </p:cNvSpPr>
          <p:nvPr/>
        </p:nvSpPr>
        <p:spPr bwMode="auto">
          <a:xfrm rot="-5400000">
            <a:off x="-165894" y="4960145"/>
            <a:ext cx="3006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chemeClr val="bg1"/>
                </a:solidFill>
                <a:latin typeface="Arial Black" pitchFamily="34" charset="0"/>
              </a:rPr>
              <a:t>DZIAŁANIA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207625" y="6484938"/>
            <a:ext cx="15090775" cy="6469062"/>
            <a:chOff x="5838113" y="2931000"/>
            <a:chExt cx="7932988" cy="3342815"/>
          </a:xfrm>
        </p:grpSpPr>
        <p:sp>
          <p:nvSpPr>
            <p:cNvPr id="44" name="Flowchart: Terminator 25"/>
            <p:cNvSpPr/>
            <p:nvPr/>
          </p:nvSpPr>
          <p:spPr>
            <a:xfrm>
              <a:off x="5838113" y="2931000"/>
              <a:ext cx="7932988" cy="3342815"/>
            </a:xfrm>
            <a:prstGeom prst="flowChartTerminator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  <p:sp>
          <p:nvSpPr>
            <p:cNvPr id="45" name="Flowchart: Terminator 70"/>
            <p:cNvSpPr/>
            <p:nvPr/>
          </p:nvSpPr>
          <p:spPr>
            <a:xfrm>
              <a:off x="6095981" y="3169714"/>
              <a:ext cx="7244505" cy="2865388"/>
            </a:xfrm>
            <a:prstGeom prst="flowChartTerminator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13200063" y="12258675"/>
            <a:ext cx="6394450" cy="249238"/>
            <a:chOff x="3785584" y="3429000"/>
            <a:chExt cx="4636392" cy="723118"/>
          </a:xfrm>
        </p:grpSpPr>
        <p:sp>
          <p:nvSpPr>
            <p:cNvPr id="50" name="Rectangle 63"/>
            <p:cNvSpPr/>
            <p:nvPr/>
          </p:nvSpPr>
          <p:spPr>
            <a:xfrm>
              <a:off x="3785584" y="3429000"/>
              <a:ext cx="772348" cy="723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  <p:sp>
          <p:nvSpPr>
            <p:cNvPr id="51" name="Rectangle 64"/>
            <p:cNvSpPr/>
            <p:nvPr/>
          </p:nvSpPr>
          <p:spPr>
            <a:xfrm>
              <a:off x="4557932" y="3429000"/>
              <a:ext cx="773499" cy="7231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  <p:sp>
          <p:nvSpPr>
            <p:cNvPr id="52" name="Rectangle 65"/>
            <p:cNvSpPr/>
            <p:nvPr/>
          </p:nvSpPr>
          <p:spPr>
            <a:xfrm>
              <a:off x="5331431" y="3429000"/>
              <a:ext cx="772349" cy="7231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  <p:sp>
          <p:nvSpPr>
            <p:cNvPr id="53" name="Rectangle 66"/>
            <p:cNvSpPr/>
            <p:nvPr/>
          </p:nvSpPr>
          <p:spPr>
            <a:xfrm>
              <a:off x="6103780" y="3429000"/>
              <a:ext cx="772348" cy="7231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  <p:sp>
          <p:nvSpPr>
            <p:cNvPr id="54" name="Rectangle 67"/>
            <p:cNvSpPr/>
            <p:nvPr/>
          </p:nvSpPr>
          <p:spPr>
            <a:xfrm>
              <a:off x="6876128" y="3429000"/>
              <a:ext cx="773499" cy="7231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  <p:sp>
          <p:nvSpPr>
            <p:cNvPr id="55" name="Rectangle 68"/>
            <p:cNvSpPr/>
            <p:nvPr/>
          </p:nvSpPr>
          <p:spPr>
            <a:xfrm>
              <a:off x="7649627" y="3429000"/>
              <a:ext cx="772349" cy="7231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</p:grp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0156825" y="8018463"/>
            <a:ext cx="2855913" cy="2843212"/>
            <a:chOff x="5876213" y="3038185"/>
            <a:chExt cx="1347559" cy="1348453"/>
          </a:xfrm>
        </p:grpSpPr>
        <p:sp>
          <p:nvSpPr>
            <p:cNvPr id="58" name="Oval 23"/>
            <p:cNvSpPr/>
            <p:nvPr/>
          </p:nvSpPr>
          <p:spPr>
            <a:xfrm>
              <a:off x="5945876" y="3109711"/>
              <a:ext cx="1208233" cy="1205401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  <p:sp>
          <p:nvSpPr>
            <p:cNvPr id="60" name="Oval 24"/>
            <p:cNvSpPr/>
            <p:nvPr/>
          </p:nvSpPr>
          <p:spPr>
            <a:xfrm>
              <a:off x="5876213" y="3038185"/>
              <a:ext cx="1347559" cy="1348453"/>
            </a:xfrm>
            <a:prstGeom prst="ellipse">
              <a:avLst/>
            </a:prstGeom>
            <a:noFill/>
            <a:ln w="19050">
              <a:solidFill>
                <a:schemeClr val="bg1">
                  <a:alpha val="67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</p:grpSp>
      <p:sp>
        <p:nvSpPr>
          <p:cNvPr id="68" name="Prostokąt 67"/>
          <p:cNvSpPr/>
          <p:nvPr/>
        </p:nvSpPr>
        <p:spPr>
          <a:xfrm>
            <a:off x="12869863" y="7396163"/>
            <a:ext cx="11039475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Do włączenia się w kampanię „wojewódzką” gmina wraz z partnerami zachęcała organizując różnorodne </a:t>
            </a:r>
            <a:r>
              <a:rPr lang="pl-PL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eventy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. Pod hasłem „Jasne, że Częstochowa” odbyły się m.in.: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 Maraton 42-200 Częstochowskie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 Mistrzostwa w </a:t>
            </a:r>
            <a:r>
              <a:rPr lang="pl-PL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Squash’u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"Jasne, że częstochowskie"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 Maraton MTB „Jasne, że Województwo Częstochowskie” - </a:t>
            </a:r>
            <a:r>
              <a:rPr lang="pl-PL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Trek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Demo Challenge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 Pikniki Rodzinne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 Symboliczny marsz 1 maja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- 24. Dni Częstochowy - doroczne święto miasta, które w tym roku zdominowały największe częstochowskie gwiazdy muzyki i młode artystyczne talenty.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 Debaty akademickie – spotkana ekspertów i wszystkich zainteresowanych statusem Częstochowy wśród polskich miast, jej walorami, aktywnością w różnych dziedzinach, demografią, potrzebami i przyszłym rozwojem. (w trackie przygotowań)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/>
            </a:r>
            <a:b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</a:br>
            <a:endParaRPr lang="pl-PL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2004" name="Picture 3" descr="C:\Users\lstacherczak\Desktop\Prezentacja\POL_Częstochowa_CO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71600" y="4859338"/>
            <a:ext cx="94456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5" name="Freeform 214"/>
          <p:cNvSpPr>
            <a:spLocks noEditPoints="1"/>
          </p:cNvSpPr>
          <p:nvPr/>
        </p:nvSpPr>
        <p:spPr bwMode="auto">
          <a:xfrm>
            <a:off x="10852150" y="8577263"/>
            <a:ext cx="1492250" cy="1481137"/>
          </a:xfrm>
          <a:custGeom>
            <a:avLst/>
            <a:gdLst>
              <a:gd name="T0" fmla="*/ 2147483647 w 142"/>
              <a:gd name="T1" fmla="*/ 2147483647 h 154"/>
              <a:gd name="T2" fmla="*/ 2147483647 w 142"/>
              <a:gd name="T3" fmla="*/ 2147483647 h 154"/>
              <a:gd name="T4" fmla="*/ 2147483647 w 142"/>
              <a:gd name="T5" fmla="*/ 2147483647 h 154"/>
              <a:gd name="T6" fmla="*/ 2147483647 w 142"/>
              <a:gd name="T7" fmla="*/ 2147483647 h 154"/>
              <a:gd name="T8" fmla="*/ 2147483647 w 142"/>
              <a:gd name="T9" fmla="*/ 2147483647 h 154"/>
              <a:gd name="T10" fmla="*/ 2147483647 w 142"/>
              <a:gd name="T11" fmla="*/ 2147483647 h 154"/>
              <a:gd name="T12" fmla="*/ 2147483647 w 142"/>
              <a:gd name="T13" fmla="*/ 2147483647 h 154"/>
              <a:gd name="T14" fmla="*/ 2147483647 w 142"/>
              <a:gd name="T15" fmla="*/ 2147483647 h 154"/>
              <a:gd name="T16" fmla="*/ 2147483647 w 142"/>
              <a:gd name="T17" fmla="*/ 2147483647 h 154"/>
              <a:gd name="T18" fmla="*/ 2147483647 w 142"/>
              <a:gd name="T19" fmla="*/ 2147483647 h 154"/>
              <a:gd name="T20" fmla="*/ 2147483647 w 142"/>
              <a:gd name="T21" fmla="*/ 2147483647 h 154"/>
              <a:gd name="T22" fmla="*/ 0 w 142"/>
              <a:gd name="T23" fmla="*/ 2147483647 h 154"/>
              <a:gd name="T24" fmla="*/ 0 w 142"/>
              <a:gd name="T25" fmla="*/ 2147483647 h 154"/>
              <a:gd name="T26" fmla="*/ 2147483647 w 142"/>
              <a:gd name="T27" fmla="*/ 2147483647 h 154"/>
              <a:gd name="T28" fmla="*/ 2147483647 w 142"/>
              <a:gd name="T29" fmla="*/ 2147483647 h 154"/>
              <a:gd name="T30" fmla="*/ 2147483647 w 142"/>
              <a:gd name="T31" fmla="*/ 2147483647 h 154"/>
              <a:gd name="T32" fmla="*/ 2147483647 w 142"/>
              <a:gd name="T33" fmla="*/ 2147483647 h 154"/>
              <a:gd name="T34" fmla="*/ 2147483647 w 142"/>
              <a:gd name="T35" fmla="*/ 2147483647 h 154"/>
              <a:gd name="T36" fmla="*/ 2147483647 w 142"/>
              <a:gd name="T37" fmla="*/ 0 h 154"/>
              <a:gd name="T38" fmla="*/ 2147483647 w 142"/>
              <a:gd name="T39" fmla="*/ 2147483647 h 154"/>
              <a:gd name="T40" fmla="*/ 2147483647 w 142"/>
              <a:gd name="T41" fmla="*/ 2147483647 h 154"/>
              <a:gd name="T42" fmla="*/ 2147483647 w 142"/>
              <a:gd name="T43" fmla="*/ 2147483647 h 154"/>
              <a:gd name="T44" fmla="*/ 2147483647 w 142"/>
              <a:gd name="T45" fmla="*/ 2147483647 h 154"/>
              <a:gd name="T46" fmla="*/ 2147483647 w 142"/>
              <a:gd name="T47" fmla="*/ 2147483647 h 154"/>
              <a:gd name="T48" fmla="*/ 2147483647 w 142"/>
              <a:gd name="T49" fmla="*/ 2147483647 h 154"/>
              <a:gd name="T50" fmla="*/ 2147483647 w 142"/>
              <a:gd name="T51" fmla="*/ 2147483647 h 154"/>
              <a:gd name="T52" fmla="*/ 2147483647 w 142"/>
              <a:gd name="T53" fmla="*/ 2147483647 h 154"/>
              <a:gd name="T54" fmla="*/ 2147483647 w 142"/>
              <a:gd name="T55" fmla="*/ 2147483647 h 154"/>
              <a:gd name="T56" fmla="*/ 2147483647 w 142"/>
              <a:gd name="T57" fmla="*/ 2147483647 h 154"/>
              <a:gd name="T58" fmla="*/ 2147483647 w 142"/>
              <a:gd name="T59" fmla="*/ 2147483647 h 154"/>
              <a:gd name="T60" fmla="*/ 2147483647 w 142"/>
              <a:gd name="T61" fmla="*/ 2147483647 h 154"/>
              <a:gd name="T62" fmla="*/ 2147483647 w 142"/>
              <a:gd name="T63" fmla="*/ 2147483647 h 154"/>
              <a:gd name="T64" fmla="*/ 2147483647 w 142"/>
              <a:gd name="T65" fmla="*/ 2147483647 h 154"/>
              <a:gd name="T66" fmla="*/ 2147483647 w 142"/>
              <a:gd name="T67" fmla="*/ 2147483647 h 154"/>
              <a:gd name="T68" fmla="*/ 2147483647 w 142"/>
              <a:gd name="T69" fmla="*/ 2147483647 h 154"/>
              <a:gd name="T70" fmla="*/ 2147483647 w 142"/>
              <a:gd name="T71" fmla="*/ 2147483647 h 154"/>
              <a:gd name="T72" fmla="*/ 2147483647 w 142"/>
              <a:gd name="T73" fmla="*/ 2147483647 h 154"/>
              <a:gd name="T74" fmla="*/ 2147483647 w 142"/>
              <a:gd name="T75" fmla="*/ 2147483647 h 154"/>
              <a:gd name="T76" fmla="*/ 2147483647 w 142"/>
              <a:gd name="T77" fmla="*/ 2147483647 h 154"/>
              <a:gd name="T78" fmla="*/ 2147483647 w 142"/>
              <a:gd name="T79" fmla="*/ 2147483647 h 154"/>
              <a:gd name="T80" fmla="*/ 2147483647 w 142"/>
              <a:gd name="T81" fmla="*/ 2147483647 h 154"/>
              <a:gd name="T82" fmla="*/ 2147483647 w 142"/>
              <a:gd name="T83" fmla="*/ 2147483647 h 154"/>
              <a:gd name="T84" fmla="*/ 2147483647 w 142"/>
              <a:gd name="T85" fmla="*/ 2147483647 h 154"/>
              <a:gd name="T86" fmla="*/ 2147483647 w 142"/>
              <a:gd name="T87" fmla="*/ 2147483647 h 154"/>
              <a:gd name="T88" fmla="*/ 2147483647 w 142"/>
              <a:gd name="T89" fmla="*/ 2147483647 h 154"/>
              <a:gd name="T90" fmla="*/ 2147483647 w 142"/>
              <a:gd name="T91" fmla="*/ 2147483647 h 154"/>
              <a:gd name="T92" fmla="*/ 2147483647 w 142"/>
              <a:gd name="T93" fmla="*/ 2147483647 h 154"/>
              <a:gd name="T94" fmla="*/ 2147483647 w 142"/>
              <a:gd name="T95" fmla="*/ 2147483647 h 154"/>
              <a:gd name="T96" fmla="*/ 2147483647 w 142"/>
              <a:gd name="T97" fmla="*/ 2147483647 h 154"/>
              <a:gd name="T98" fmla="*/ 2147483647 w 142"/>
              <a:gd name="T99" fmla="*/ 2147483647 h 154"/>
              <a:gd name="T100" fmla="*/ 2147483647 w 142"/>
              <a:gd name="T101" fmla="*/ 2147483647 h 1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2"/>
              <a:gd name="T154" fmla="*/ 0 h 154"/>
              <a:gd name="T155" fmla="*/ 142 w 142"/>
              <a:gd name="T156" fmla="*/ 154 h 15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2" h="154">
                <a:moveTo>
                  <a:pt x="137" y="86"/>
                </a:moveTo>
                <a:cubicBezTo>
                  <a:pt x="138" y="88"/>
                  <a:pt x="138" y="90"/>
                  <a:pt x="138" y="93"/>
                </a:cubicBezTo>
                <a:cubicBezTo>
                  <a:pt x="138" y="97"/>
                  <a:pt x="137" y="102"/>
                  <a:pt x="134" y="106"/>
                </a:cubicBezTo>
                <a:cubicBezTo>
                  <a:pt x="135" y="107"/>
                  <a:pt x="135" y="109"/>
                  <a:pt x="135" y="110"/>
                </a:cubicBezTo>
                <a:cubicBezTo>
                  <a:pt x="135" y="116"/>
                  <a:pt x="133" y="122"/>
                  <a:pt x="129" y="126"/>
                </a:cubicBezTo>
                <a:cubicBezTo>
                  <a:pt x="129" y="144"/>
                  <a:pt x="117" y="154"/>
                  <a:pt x="100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75" y="154"/>
                  <a:pt x="63" y="150"/>
                  <a:pt x="51" y="146"/>
                </a:cubicBezTo>
                <a:cubicBezTo>
                  <a:pt x="48" y="145"/>
                  <a:pt x="41" y="142"/>
                  <a:pt x="38" y="142"/>
                </a:cubicBezTo>
                <a:cubicBezTo>
                  <a:pt x="11" y="142"/>
                  <a:pt x="11" y="142"/>
                  <a:pt x="11" y="142"/>
                </a:cubicBezTo>
                <a:cubicBezTo>
                  <a:pt x="5" y="142"/>
                  <a:pt x="0" y="137"/>
                  <a:pt x="0" y="13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65"/>
                  <a:pt x="5" y="59"/>
                  <a:pt x="11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40" y="57"/>
                  <a:pt x="47" y="49"/>
                  <a:pt x="49" y="45"/>
                </a:cubicBezTo>
                <a:cubicBezTo>
                  <a:pt x="53" y="41"/>
                  <a:pt x="56" y="37"/>
                  <a:pt x="59" y="33"/>
                </a:cubicBezTo>
                <a:cubicBezTo>
                  <a:pt x="65" y="27"/>
                  <a:pt x="62" y="13"/>
                  <a:pt x="71" y="4"/>
                </a:cubicBezTo>
                <a:cubicBezTo>
                  <a:pt x="73" y="2"/>
                  <a:pt x="76" y="0"/>
                  <a:pt x="80" y="0"/>
                </a:cubicBezTo>
                <a:cubicBezTo>
                  <a:pt x="89" y="0"/>
                  <a:pt x="98" y="4"/>
                  <a:pt x="103" y="13"/>
                </a:cubicBezTo>
                <a:cubicBezTo>
                  <a:pt x="106" y="18"/>
                  <a:pt x="106" y="24"/>
                  <a:pt x="106" y="30"/>
                </a:cubicBezTo>
                <a:cubicBezTo>
                  <a:pt x="106" y="36"/>
                  <a:pt x="104" y="42"/>
                  <a:pt x="102" y="48"/>
                </a:cubicBezTo>
                <a:cubicBezTo>
                  <a:pt x="118" y="48"/>
                  <a:pt x="118" y="48"/>
                  <a:pt x="118" y="48"/>
                </a:cubicBezTo>
                <a:cubicBezTo>
                  <a:pt x="131" y="48"/>
                  <a:pt x="142" y="58"/>
                  <a:pt x="142" y="71"/>
                </a:cubicBezTo>
                <a:cubicBezTo>
                  <a:pt x="142" y="77"/>
                  <a:pt x="140" y="82"/>
                  <a:pt x="137" y="86"/>
                </a:cubicBezTo>
                <a:close/>
                <a:moveTo>
                  <a:pt x="17" y="119"/>
                </a:moveTo>
                <a:cubicBezTo>
                  <a:pt x="14" y="119"/>
                  <a:pt x="11" y="121"/>
                  <a:pt x="11" y="124"/>
                </a:cubicBezTo>
                <a:cubicBezTo>
                  <a:pt x="11" y="128"/>
                  <a:pt x="14" y="130"/>
                  <a:pt x="17" y="130"/>
                </a:cubicBezTo>
                <a:cubicBezTo>
                  <a:pt x="21" y="130"/>
                  <a:pt x="23" y="128"/>
                  <a:pt x="23" y="124"/>
                </a:cubicBezTo>
                <a:cubicBezTo>
                  <a:pt x="23" y="121"/>
                  <a:pt x="21" y="119"/>
                  <a:pt x="17" y="119"/>
                </a:cubicBezTo>
                <a:close/>
                <a:moveTo>
                  <a:pt x="118" y="59"/>
                </a:moveTo>
                <a:cubicBezTo>
                  <a:pt x="85" y="59"/>
                  <a:pt x="85" y="59"/>
                  <a:pt x="85" y="59"/>
                </a:cubicBezTo>
                <a:cubicBezTo>
                  <a:pt x="85" y="49"/>
                  <a:pt x="94" y="41"/>
                  <a:pt x="94" y="30"/>
                </a:cubicBezTo>
                <a:cubicBezTo>
                  <a:pt x="94" y="19"/>
                  <a:pt x="92" y="12"/>
                  <a:pt x="80" y="12"/>
                </a:cubicBezTo>
                <a:cubicBezTo>
                  <a:pt x="74" y="18"/>
                  <a:pt x="77" y="32"/>
                  <a:pt x="68" y="42"/>
                </a:cubicBezTo>
                <a:cubicBezTo>
                  <a:pt x="65" y="44"/>
                  <a:pt x="63" y="47"/>
                  <a:pt x="61" y="50"/>
                </a:cubicBezTo>
                <a:cubicBezTo>
                  <a:pt x="56" y="55"/>
                  <a:pt x="45" y="71"/>
                  <a:pt x="38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130"/>
                  <a:pt x="35" y="130"/>
                  <a:pt x="35" y="130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3" y="130"/>
                  <a:pt x="52" y="134"/>
                  <a:pt x="57" y="135"/>
                </a:cubicBezTo>
                <a:cubicBezTo>
                  <a:pt x="67" y="139"/>
                  <a:pt x="77" y="142"/>
                  <a:pt x="88" y="142"/>
                </a:cubicBezTo>
                <a:cubicBezTo>
                  <a:pt x="100" y="142"/>
                  <a:pt x="100" y="142"/>
                  <a:pt x="100" y="142"/>
                </a:cubicBezTo>
                <a:cubicBezTo>
                  <a:pt x="110" y="142"/>
                  <a:pt x="117" y="138"/>
                  <a:pt x="117" y="127"/>
                </a:cubicBezTo>
                <a:cubicBezTo>
                  <a:pt x="117" y="125"/>
                  <a:pt x="117" y="123"/>
                  <a:pt x="117" y="122"/>
                </a:cubicBezTo>
                <a:cubicBezTo>
                  <a:pt x="121" y="120"/>
                  <a:pt x="123" y="114"/>
                  <a:pt x="123" y="110"/>
                </a:cubicBezTo>
                <a:cubicBezTo>
                  <a:pt x="123" y="108"/>
                  <a:pt x="122" y="106"/>
                  <a:pt x="121" y="104"/>
                </a:cubicBezTo>
                <a:cubicBezTo>
                  <a:pt x="124" y="101"/>
                  <a:pt x="126" y="97"/>
                  <a:pt x="126" y="93"/>
                </a:cubicBezTo>
                <a:cubicBezTo>
                  <a:pt x="126" y="90"/>
                  <a:pt x="125" y="85"/>
                  <a:pt x="123" y="83"/>
                </a:cubicBezTo>
                <a:cubicBezTo>
                  <a:pt x="127" y="83"/>
                  <a:pt x="130" y="75"/>
                  <a:pt x="130" y="71"/>
                </a:cubicBezTo>
                <a:cubicBezTo>
                  <a:pt x="130" y="65"/>
                  <a:pt x="124" y="59"/>
                  <a:pt x="118" y="59"/>
                </a:cubicBez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Bebas Neue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Bebas Neue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Bebas Neue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Bebas Neue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9"/>
          <p:cNvCxnSpPr/>
          <p:nvPr/>
        </p:nvCxnSpPr>
        <p:spPr>
          <a:xfrm>
            <a:off x="8458200" y="5688013"/>
            <a:ext cx="6200775" cy="0"/>
          </a:xfrm>
          <a:prstGeom prst="line">
            <a:avLst/>
          </a:prstGeom>
          <a:ln w="50800">
            <a:solidFill>
              <a:srgbClr val="9C58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6"/>
          <p:cNvSpPr txBox="1"/>
          <p:nvPr/>
        </p:nvSpPr>
        <p:spPr>
          <a:xfrm>
            <a:off x="6696075" y="6053138"/>
            <a:ext cx="98615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spc="100" dirty="0">
                <a:solidFill>
                  <a:srgbClr val="9C5820"/>
                </a:solidFill>
                <a:latin typeface="Segoe UI Ligh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  <a:endParaRPr lang="en-US" sz="6600" spc="100" dirty="0">
              <a:solidFill>
                <a:srgbClr val="9C5820"/>
              </a:solidFill>
              <a:latin typeface="Segoe UI Light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4279" name="Picture 2" descr="C:\Users\lstacherczak\Desktop\Krzysztof_Matyjaszczyk_podpis_dlugi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2538" y="9188450"/>
            <a:ext cx="57054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6"/>
          <p:cNvSpPr txBox="1"/>
          <p:nvPr/>
        </p:nvSpPr>
        <p:spPr>
          <a:xfrm>
            <a:off x="11906250" y="8453438"/>
            <a:ext cx="9859963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100" dirty="0">
                <a:solidFill>
                  <a:srgbClr val="9C5820"/>
                </a:solidFill>
                <a:latin typeface="Segoe UI Ligh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Prezydent Miasta Częstochowy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100" dirty="0">
              <a:solidFill>
                <a:srgbClr val="9C5820"/>
              </a:solidFill>
              <a:latin typeface="Segoe UI Light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100" dirty="0">
              <a:solidFill>
                <a:srgbClr val="9C5820"/>
              </a:solidFill>
              <a:latin typeface="Segoe UI Light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100" dirty="0">
              <a:solidFill>
                <a:srgbClr val="9C5820"/>
              </a:solidFill>
              <a:latin typeface="Segoe UI Light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100" dirty="0">
                <a:solidFill>
                  <a:srgbClr val="9C5820"/>
                </a:solidFill>
                <a:latin typeface="Segoe UI Ligh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Krzysztof </a:t>
            </a:r>
            <a:r>
              <a:rPr lang="pl-PL" spc="100" dirty="0" err="1">
                <a:solidFill>
                  <a:srgbClr val="9C5820"/>
                </a:solidFill>
                <a:latin typeface="Segoe UI Light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Matyjaszczyk</a:t>
            </a:r>
            <a:endParaRPr lang="en-US" spc="100" dirty="0">
              <a:solidFill>
                <a:srgbClr val="9C5820"/>
              </a:solidFill>
              <a:latin typeface="Segoe UI Light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4281" name="Picture 2" descr="T:\BP\FOTO\FOTO wg miejsc\2016\PRZYDA SIĘ\Logo Jasne że png\jasne_ze_czest_logo_h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7588" y="3813175"/>
            <a:ext cx="56816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8338" y="2435225"/>
            <a:ext cx="99695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SPECJALNE</a:t>
            </a:r>
            <a:r>
              <a:rPr lang="pl-PL" sz="30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STREFY  EKONOMICZNE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70072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GOSPODARKA</a:t>
            </a:r>
            <a:endParaRPr lang="en-US" sz="66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42913" y="3454400"/>
            <a:ext cx="7805737" cy="7624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cxnSp>
        <p:nvCxnSpPr>
          <p:cNvPr id="17" name="Straight Connector 30"/>
          <p:cNvCxnSpPr/>
          <p:nvPr/>
        </p:nvCxnSpPr>
        <p:spPr>
          <a:xfrm>
            <a:off x="4216400" y="4619625"/>
            <a:ext cx="0" cy="142557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1"/>
          <p:cNvSpPr txBox="1"/>
          <p:nvPr/>
        </p:nvSpPr>
        <p:spPr>
          <a:xfrm>
            <a:off x="3316288" y="4835525"/>
            <a:ext cx="5302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spc="100" dirty="0">
                <a:solidFill>
                  <a:srgbClr val="ED7D31">
                    <a:lumMod val="60000"/>
                    <a:lumOff val="4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6600" spc="100" dirty="0">
              <a:solidFill>
                <a:srgbClr val="ED7D31">
                  <a:lumMod val="60000"/>
                  <a:lumOff val="4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469" name="Rectangle 4"/>
          <p:cNvSpPr>
            <a:spLocks noChangeArrowheads="1"/>
          </p:cNvSpPr>
          <p:nvPr/>
        </p:nvSpPr>
        <p:spPr bwMode="auto">
          <a:xfrm>
            <a:off x="4570413" y="4556125"/>
            <a:ext cx="645001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5400">
                <a:solidFill>
                  <a:srgbClr val="FF0000"/>
                </a:solidFill>
                <a:latin typeface="Arial Black" pitchFamily="34" charset="0"/>
              </a:rPr>
              <a:t>12 NOWYCH</a:t>
            </a:r>
          </a:p>
          <a:p>
            <a:pPr algn="ctr"/>
            <a:r>
              <a:rPr lang="pl-PL" sz="4000">
                <a:solidFill>
                  <a:srgbClr val="843C0C"/>
                </a:solidFill>
                <a:latin typeface="Calibri" pitchFamily="34" charset="0"/>
              </a:rPr>
              <a:t>DUŻYCH PRZEDSIĘBIORCÓW</a:t>
            </a:r>
            <a:endParaRPr lang="pl-PL" sz="400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4" name="Straight Connector 30"/>
          <p:cNvCxnSpPr/>
          <p:nvPr/>
        </p:nvCxnSpPr>
        <p:spPr>
          <a:xfrm>
            <a:off x="4221163" y="6438900"/>
            <a:ext cx="0" cy="142557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1"/>
          <p:cNvSpPr txBox="1"/>
          <p:nvPr/>
        </p:nvSpPr>
        <p:spPr>
          <a:xfrm>
            <a:off x="3321050" y="6654800"/>
            <a:ext cx="5302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spc="100" dirty="0">
                <a:solidFill>
                  <a:srgbClr val="ED7D31">
                    <a:lumMod val="60000"/>
                    <a:lumOff val="4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6600" spc="100" dirty="0">
              <a:solidFill>
                <a:srgbClr val="ED7D31">
                  <a:lumMod val="60000"/>
                  <a:lumOff val="4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472" name="Rectangle 4"/>
          <p:cNvSpPr>
            <a:spLocks noChangeArrowheads="1"/>
          </p:cNvSpPr>
          <p:nvPr/>
        </p:nvSpPr>
        <p:spPr bwMode="auto">
          <a:xfrm>
            <a:off x="4608513" y="6367463"/>
            <a:ext cx="69167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5400">
                <a:solidFill>
                  <a:srgbClr val="FF0000"/>
                </a:solidFill>
                <a:latin typeface="Arial Black" pitchFamily="34" charset="0"/>
              </a:rPr>
              <a:t>117 mln zł</a:t>
            </a:r>
          </a:p>
          <a:p>
            <a:pPr algn="ctr"/>
            <a:r>
              <a:rPr lang="pl-PL" sz="4000">
                <a:solidFill>
                  <a:srgbClr val="843C0C"/>
                </a:solidFill>
                <a:latin typeface="Calibri" pitchFamily="34" charset="0"/>
              </a:rPr>
              <a:t>NAKŁADÓW INWESTYCYJNYCH</a:t>
            </a:r>
          </a:p>
        </p:txBody>
      </p:sp>
      <p:cxnSp>
        <p:nvCxnSpPr>
          <p:cNvPr id="27" name="Straight Connector 30"/>
          <p:cNvCxnSpPr/>
          <p:nvPr/>
        </p:nvCxnSpPr>
        <p:spPr>
          <a:xfrm>
            <a:off x="4221163" y="8234363"/>
            <a:ext cx="0" cy="142557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/>
          <p:nvPr/>
        </p:nvSpPr>
        <p:spPr>
          <a:xfrm>
            <a:off x="3321050" y="8450263"/>
            <a:ext cx="5302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spc="100" dirty="0">
                <a:solidFill>
                  <a:srgbClr val="ED7D31">
                    <a:lumMod val="60000"/>
                    <a:lumOff val="4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6600" spc="100" dirty="0">
              <a:solidFill>
                <a:srgbClr val="ED7D31">
                  <a:lumMod val="60000"/>
                  <a:lumOff val="4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475" name="Rectangle 4"/>
          <p:cNvSpPr>
            <a:spLocks noChangeArrowheads="1"/>
          </p:cNvSpPr>
          <p:nvPr/>
        </p:nvSpPr>
        <p:spPr bwMode="auto">
          <a:xfrm>
            <a:off x="4473575" y="8174038"/>
            <a:ext cx="68580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5400">
                <a:solidFill>
                  <a:srgbClr val="FF0000"/>
                </a:solidFill>
                <a:latin typeface="Arial Black" pitchFamily="34" charset="0"/>
                <a:ea typeface="Open Sans"/>
                <a:cs typeface="Open Sans"/>
              </a:rPr>
              <a:t>617</a:t>
            </a:r>
          </a:p>
          <a:p>
            <a:pPr algn="ctr"/>
            <a:r>
              <a:rPr lang="pl-PL" sz="4000">
                <a:solidFill>
                  <a:srgbClr val="843C0C"/>
                </a:solidFill>
                <a:latin typeface="Calibri" pitchFamily="34" charset="0"/>
                <a:ea typeface="Open Sans"/>
                <a:cs typeface="Open Sans"/>
              </a:rPr>
              <a:t>NOWYCH  MIEJSC PRACY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118856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INWESTYCJE DROGOWE</a:t>
            </a:r>
            <a:endParaRPr lang="en-US" sz="66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0489" name="pole tekstowe 9"/>
          <p:cNvSpPr txBox="1">
            <a:spLocks noChangeArrowheads="1"/>
          </p:cNvSpPr>
          <p:nvPr/>
        </p:nvSpPr>
        <p:spPr bwMode="auto">
          <a:xfrm>
            <a:off x="2220913" y="2628900"/>
            <a:ext cx="16867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lstacherczak\Desktop\Prezentacja\city-road-vector-qF2ZNa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9571" y="2970617"/>
            <a:ext cx="9954079" cy="743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8"/>
          <p:cNvSpPr txBox="1"/>
          <p:nvPr/>
        </p:nvSpPr>
        <p:spPr>
          <a:xfrm>
            <a:off x="11871325" y="4452938"/>
            <a:ext cx="10253663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LATACH </a:t>
            </a:r>
            <a:r>
              <a:rPr lang="pl-PL" sz="6600" spc="100" dirty="0">
                <a:solidFill>
                  <a:srgbClr val="ED7D31">
                    <a:lumMod val="50000"/>
                  </a:srgbClr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– 2016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 inwestycje drogowe przeznaczono prawie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0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800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 mln zł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1250" y="1203325"/>
            <a:ext cx="118856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INWESTYCJE DROGOWE</a:t>
            </a:r>
            <a:endParaRPr lang="en-US" sz="66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6895763" y="1374775"/>
            <a:ext cx="41179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WYBRANE ZADANIA</a:t>
            </a:r>
            <a:endParaRPr lang="en-US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514" name="Picture 1" descr="C:\Users\lstacherczak\Desktop\Prezentacja\city-road-clipart-open-road-clipart-mountain-road-clipart-curved-road-lGsWCp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6875463"/>
            <a:ext cx="256032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53" name="Group 49"/>
          <p:cNvGraphicFramePr>
            <a:graphicFrameLocks noGrp="1"/>
          </p:cNvGraphicFramePr>
          <p:nvPr/>
        </p:nvGraphicFramePr>
        <p:xfrm>
          <a:off x="11029950" y="2890838"/>
          <a:ext cx="10588625" cy="4704398"/>
        </p:xfrm>
        <a:graphic>
          <a:graphicData uri="http://schemas.openxmlformats.org/drawingml/2006/table">
            <a:tbl>
              <a:tblPr/>
              <a:tblGrid>
                <a:gridCol w="8824913"/>
                <a:gridCol w="1763712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PRZEJŚCIE PODZIEMNE POD ALEJĄ WYZWOLENIA 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4,3 mln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SKRZYŻOWANIE UL. ODLEWNIKÓW 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4,2 mln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PRZEDŁUŻENIE UL. RACŁAWICKIEJ 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3,2 mln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UL. KAZIMIERZA 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3,2 mln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MOST NAD KUCELINKĄ + ODWODNIENIE UL. MIROWSKIEJ 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2,9 mln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PRZEBUDOWA ULICY SOBIESKIEGO 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2,8 mln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ROZBUDOWA UL. ZAŁOGI 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4,9 mln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BUDOWA UL. SKRZETUSKIEGO 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2,3 mln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KANALIZACJA UL. SANITARNEJ i HEKTAROWEJ – 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2,0 mln</a:t>
                      </a: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47625" marR="47625" marT="47625" marB="476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1119188" y="2908300"/>
          <a:ext cx="9723664" cy="4697730"/>
        </p:xfrm>
        <a:graphic>
          <a:graphicData uri="http://schemas.openxmlformats.org/drawingml/2006/table">
            <a:tbl>
              <a:tblPr/>
              <a:tblGrid>
                <a:gridCol w="7943850"/>
                <a:gridCol w="1779814"/>
              </a:tblGrid>
              <a:tr h="304800">
                <a:tc>
                  <a:txBody>
                    <a:bodyPr/>
                    <a:lstStyle/>
                    <a:p>
                      <a:pPr rtl="0"/>
                      <a:r>
                        <a:rPr lang="pl-PL" sz="2800" b="1" dirty="0"/>
                        <a:t>WĘZEŁ DK-91 i DK-1 UL. WARSZAWSKA </a:t>
                      </a:r>
                      <a:endParaRPr lang="pl-PL" sz="2800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64 mln</a:t>
                      </a:r>
                      <a:endParaRPr lang="pl-PL" sz="28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rtl="0"/>
                      <a:r>
                        <a:rPr lang="pl-PL" sz="2800" b="1" dirty="0"/>
                        <a:t>PRZEDŁUŻENIE ALEI BOHATERÓW MONTE </a:t>
                      </a:r>
                      <a:r>
                        <a:rPr lang="pl-PL" sz="2800" b="1" dirty="0" smtClean="0"/>
                        <a:t>CASSINO</a:t>
                      </a:r>
                      <a:endParaRPr lang="pl-PL" sz="2800" dirty="0"/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41 mln</a:t>
                      </a:r>
                      <a:endParaRPr lang="pl-PL" sz="28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rtl="0"/>
                      <a:r>
                        <a:rPr lang="pl-PL" sz="2800" b="1" dirty="0"/>
                        <a:t>ULICA NADRZECZNA </a:t>
                      </a:r>
                      <a:endParaRPr lang="pl-PL" sz="2800" dirty="0"/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6,6 mln </a:t>
                      </a:r>
                      <a:endParaRPr lang="pl-PL" sz="28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rtl="0"/>
                      <a:r>
                        <a:rPr lang="pl-PL" sz="2800" b="1"/>
                        <a:t>MAŁOPOLSKA + ODWODNIENIE + OŚWIETL. </a:t>
                      </a:r>
                      <a:endParaRPr lang="pl-PL" sz="2800"/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6,5 mln </a:t>
                      </a:r>
                      <a:endParaRPr lang="pl-PL" sz="28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rtl="0"/>
                      <a:r>
                        <a:rPr lang="pl-PL" sz="2800" b="1"/>
                        <a:t>DROGA NA TERENIE SSE MIELEC </a:t>
                      </a:r>
                      <a:endParaRPr lang="pl-PL" sz="2800"/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 mln</a:t>
                      </a:r>
                      <a:endParaRPr lang="pl-PL" sz="28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rtl="0"/>
                      <a:r>
                        <a:rPr lang="pl-PL" sz="2800" b="1"/>
                        <a:t>PRZEBUDOWA ALEI WYZWOLENIA </a:t>
                      </a:r>
                      <a:endParaRPr lang="pl-PL" sz="2800"/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5,3 mln</a:t>
                      </a:r>
                      <a:endParaRPr lang="pl-PL" sz="28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rtl="0"/>
                      <a:r>
                        <a:rPr lang="pl-PL" sz="2800" b="1"/>
                        <a:t>UL. LEGNICKA Z KANAŁEM DESZCZOWYM </a:t>
                      </a:r>
                      <a:endParaRPr lang="pl-PL" sz="2800"/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4,9 mln</a:t>
                      </a:r>
                      <a:endParaRPr lang="pl-PL" sz="28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rtl="0"/>
                      <a:r>
                        <a:rPr lang="pl-PL" sz="2800" b="1"/>
                        <a:t>BUDOWA UL. ŚW. ROCHA </a:t>
                      </a:r>
                      <a:endParaRPr lang="pl-PL" sz="2800"/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4,8 mln</a:t>
                      </a:r>
                      <a:endParaRPr lang="pl-PL" sz="28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rtl="0"/>
                      <a:r>
                        <a:rPr lang="pl-PL" sz="2800" b="1" dirty="0"/>
                        <a:t>UL. LWOWSKA </a:t>
                      </a:r>
                      <a:endParaRPr lang="pl-PL" sz="2800" dirty="0"/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pl-PL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4,4 mln</a:t>
                      </a:r>
                      <a:endParaRPr lang="pl-PL" sz="28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118856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INNE WAŻNE INWESTYCJE</a:t>
            </a:r>
            <a:endParaRPr lang="en-US" sz="54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2537" name="pole tekstowe 9"/>
          <p:cNvSpPr txBox="1">
            <a:spLocks noChangeArrowheads="1"/>
          </p:cNvSpPr>
          <p:nvPr/>
        </p:nvSpPr>
        <p:spPr bwMode="auto">
          <a:xfrm>
            <a:off x="2220913" y="2628900"/>
            <a:ext cx="16867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6261100" y="7793038"/>
            <a:ext cx="3262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mln zł</a:t>
            </a:r>
            <a:endParaRPr lang="tr-TR" sz="4000" b="1" spc="100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30"/>
          <p:cNvSpPr/>
          <p:nvPr/>
        </p:nvSpPr>
        <p:spPr>
          <a:xfrm>
            <a:off x="6186488" y="4229100"/>
            <a:ext cx="3411537" cy="3411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85"/>
          <p:cNvSpPr txBox="1"/>
          <p:nvPr/>
        </p:nvSpPr>
        <p:spPr>
          <a:xfrm>
            <a:off x="14112875" y="7793038"/>
            <a:ext cx="3262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 tys. zł</a:t>
            </a:r>
            <a:endParaRPr lang="tr-TR" sz="4000" b="1" spc="100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88"/>
          <p:cNvSpPr txBox="1"/>
          <p:nvPr/>
        </p:nvSpPr>
        <p:spPr>
          <a:xfrm>
            <a:off x="10175875" y="7793038"/>
            <a:ext cx="3262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 tys. zł</a:t>
            </a:r>
            <a:endParaRPr lang="tr-TR" sz="4000" spc="100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89"/>
          <p:cNvSpPr/>
          <p:nvPr/>
        </p:nvSpPr>
        <p:spPr>
          <a:xfrm>
            <a:off x="10101263" y="4229100"/>
            <a:ext cx="3409950" cy="3411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43" name="TextBox 93"/>
          <p:cNvSpPr txBox="1">
            <a:spLocks noChangeArrowheads="1"/>
          </p:cNvSpPr>
          <p:nvPr/>
        </p:nvSpPr>
        <p:spPr bwMode="auto">
          <a:xfrm>
            <a:off x="6186488" y="8758238"/>
            <a:ext cx="33369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  <a:t>Nowe oświetlenie</a:t>
            </a:r>
          </a:p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  <a:t>na kilkudziesięciu częstochowskich ulicach</a:t>
            </a:r>
            <a:endParaRPr lang="tr-TR" sz="2800" b="1">
              <a:solidFill>
                <a:srgbClr val="6F3D13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22544" name="TextBox 94"/>
          <p:cNvSpPr txBox="1">
            <a:spLocks noChangeArrowheads="1"/>
          </p:cNvSpPr>
          <p:nvPr/>
        </p:nvSpPr>
        <p:spPr bwMode="auto">
          <a:xfrm>
            <a:off x="14038263" y="8758238"/>
            <a:ext cx="39147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  <a:t>Wymiana 800 punktów oświetlenia ulicznego na energooszczędne  LED</a:t>
            </a:r>
            <a:endParaRPr lang="tr-TR" sz="2800" b="1">
              <a:solidFill>
                <a:srgbClr val="6F3D13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22545" name="TextBox 95"/>
          <p:cNvSpPr txBox="1">
            <a:spLocks noChangeArrowheads="1"/>
          </p:cNvSpPr>
          <p:nvPr/>
        </p:nvSpPr>
        <p:spPr bwMode="auto">
          <a:xfrm>
            <a:off x="10137775" y="8758238"/>
            <a:ext cx="33369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  <a:t>27 nowych wiat przystankowych</a:t>
            </a:r>
            <a:endParaRPr lang="tr-TR" sz="2800" b="1">
              <a:solidFill>
                <a:srgbClr val="6F3D13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21" name="Rectangle 30"/>
          <p:cNvSpPr/>
          <p:nvPr/>
        </p:nvSpPr>
        <p:spPr>
          <a:xfrm>
            <a:off x="14236700" y="4229100"/>
            <a:ext cx="3409950" cy="34115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118856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KULTURA</a:t>
            </a:r>
            <a:endParaRPr lang="en-US" sz="5400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3561" name="pole tekstowe 9"/>
          <p:cNvSpPr txBox="1">
            <a:spLocks noChangeArrowheads="1"/>
          </p:cNvSpPr>
          <p:nvPr/>
        </p:nvSpPr>
        <p:spPr bwMode="auto">
          <a:xfrm>
            <a:off x="2220913" y="2628900"/>
            <a:ext cx="16867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Right Triangle 1"/>
          <p:cNvSpPr/>
          <p:nvPr/>
        </p:nvSpPr>
        <p:spPr>
          <a:xfrm flipH="1">
            <a:off x="0" y="2947988"/>
            <a:ext cx="24384000" cy="10768012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693738" y="2949575"/>
            <a:ext cx="18067337" cy="824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TEATR</a:t>
            </a:r>
            <a:r>
              <a:rPr lang="pl-PL" sz="28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- OPRACOWANO DOKUMENTACJĘ NA ROZBUDOWĘ I NADBUDOWĘ. KOSZT - OK. 40 MLN ZŁ. JEST JUŻ POZWOLENIE NA BUDOWĘ.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IMPREZY</a:t>
            </a:r>
            <a:r>
              <a:rPr lang="pl-PL" sz="28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ALEJE - TU SIĘ DZIEJE, NOC KULTURALNA, FESTIWALE REAGGE ON, RETRO, FESTIWAL KULTURY ALTERNATYWNEJ, FRYTKA OFF, IMPREZY JAZZOWE, HIP HOP ELEMENTS, DNI CZĘSTOCHOWY, DZIEŃ SAMORZĄDU TERYTORIALNEGO, ARTERIA, KLIMATY CZĘSTOCHOWY, CZĘSTOCHOWA W KADRZE i wiele innych.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ZABYTK</a:t>
            </a:r>
            <a:r>
              <a:rPr lang="pl-PL" sz="28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WYPIĘKNIEJĄ ZA MIEJSKIE PIENIĄDZE – 300 TYS. ZŁ.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 ANTENĘ POLSKIEGO RADIA KATOWICE WRÓCIŁ </a:t>
            </a:r>
            <a:r>
              <a:rPr lang="pl-PL" sz="2800" b="1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PROGRAM LOKALNY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 CZESTOCHOWY PRZENIÓSŁ SIĘ </a:t>
            </a:r>
            <a:r>
              <a:rPr lang="pl-PL" sz="2800" b="1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FESTIWAL FILMÓW OPTYMISTYCZNYCH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STREFA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PIELGRZYMA</a:t>
            </a:r>
            <a:r>
              <a:rPr lang="pl-PL" sz="28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STREFA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KIBICA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MURALE</a:t>
            </a:r>
            <a:r>
              <a:rPr lang="pl-PL" sz="28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AUTORSTWA LOKALNYCH TWÓRCÓW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KONKURSY</a:t>
            </a:r>
            <a:r>
              <a:rPr lang="pl-PL" sz="28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NAJBARDZIEJ UKWIECONY BALKON,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NAJŁADNIEJSZA WITRYNAŚWIĄTECZNA,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NAJŁADNIEJSZY OGRÓDEK KAWIARNIANY.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STYPENDIA TWÓRCZE I ARTYSTYCZNE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PARK LISINIEC</a:t>
            </a:r>
            <a:r>
              <a:rPr lang="pl-PL" sz="28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....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3259138" y="2232025"/>
            <a:ext cx="17706975" cy="15875"/>
          </a:xfrm>
          <a:prstGeom prst="line">
            <a:avLst/>
          </a:prstGeom>
          <a:ln w="50800">
            <a:solidFill>
              <a:schemeClr val="accent2">
                <a:lumMod val="7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138" y="2247900"/>
            <a:ext cx="8126412" cy="0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1203325"/>
            <a:ext cx="118856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ZDROWIE </a:t>
            </a:r>
            <a:r>
              <a:rPr lang="pl-PL" sz="4000" spc="100" dirty="0">
                <a:solidFill>
                  <a:srgbClr val="ED7D31">
                    <a:lumMod val="50000"/>
                  </a:srgbClr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(2015 – 2016)</a:t>
            </a:r>
            <a:endParaRPr lang="en-US" sz="4000" spc="100" dirty="0">
              <a:solidFill>
                <a:srgbClr val="ED7D31">
                  <a:lumMod val="50000"/>
                </a:srgbClr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14192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4585" name="pole tekstowe 9"/>
          <p:cNvSpPr txBox="1">
            <a:spLocks noChangeArrowheads="1"/>
          </p:cNvSpPr>
          <p:nvPr/>
        </p:nvSpPr>
        <p:spPr bwMode="auto">
          <a:xfrm>
            <a:off x="2220913" y="2628900"/>
            <a:ext cx="16867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873125" y="6831013"/>
            <a:ext cx="326231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2,8 mln zł</a:t>
            </a:r>
            <a:endParaRPr lang="tr-TR" sz="4000" b="1" spc="100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30"/>
          <p:cNvSpPr/>
          <p:nvPr/>
        </p:nvSpPr>
        <p:spPr>
          <a:xfrm>
            <a:off x="798513" y="3265488"/>
            <a:ext cx="3409950" cy="3411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85"/>
          <p:cNvSpPr txBox="1"/>
          <p:nvPr/>
        </p:nvSpPr>
        <p:spPr>
          <a:xfrm>
            <a:off x="8724900" y="6831013"/>
            <a:ext cx="326231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1,2 mln zł</a:t>
            </a:r>
            <a:endParaRPr lang="tr-TR" sz="4000" b="1" spc="100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86"/>
          <p:cNvSpPr/>
          <p:nvPr/>
        </p:nvSpPr>
        <p:spPr>
          <a:xfrm>
            <a:off x="8650288" y="3265488"/>
            <a:ext cx="3409950" cy="3411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88"/>
          <p:cNvSpPr txBox="1"/>
          <p:nvPr/>
        </p:nvSpPr>
        <p:spPr>
          <a:xfrm>
            <a:off x="4787900" y="6831013"/>
            <a:ext cx="3260725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3,5 mln zł</a:t>
            </a:r>
            <a:endParaRPr lang="tr-TR" sz="4000" spc="100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89"/>
          <p:cNvSpPr/>
          <p:nvPr/>
        </p:nvSpPr>
        <p:spPr>
          <a:xfrm>
            <a:off x="4711700" y="3265488"/>
            <a:ext cx="3411538" cy="3411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592" name="TextBox 93"/>
          <p:cNvSpPr txBox="1">
            <a:spLocks noChangeArrowheads="1"/>
          </p:cNvSpPr>
          <p:nvPr/>
        </p:nvSpPr>
        <p:spPr bwMode="auto">
          <a:xfrm>
            <a:off x="798513" y="7794625"/>
            <a:ext cx="3336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  <a:t>ZAKUP SPRZĘTU MEDYCZNEGO</a:t>
            </a:r>
          </a:p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  <a:t>DLA SZPITALA</a:t>
            </a:r>
          </a:p>
        </p:txBody>
      </p:sp>
      <p:sp>
        <p:nvSpPr>
          <p:cNvPr id="24593" name="TextBox 94"/>
          <p:cNvSpPr txBox="1">
            <a:spLocks noChangeArrowheads="1"/>
          </p:cNvSpPr>
          <p:nvPr/>
        </p:nvSpPr>
        <p:spPr bwMode="auto">
          <a:xfrm>
            <a:off x="8535988" y="7794625"/>
            <a:ext cx="39592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  <a:t>DOFINANSOWANIE  ZAKUPU  7 KARETEK,   </a:t>
            </a:r>
            <a:b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</a:br>
            <a: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  <a:t>I SPRZĘTU MEDYCZNEGO</a:t>
            </a:r>
          </a:p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  <a:t>DLA POGOTOWIA RATUNKOWEGO</a:t>
            </a:r>
            <a:endParaRPr lang="tr-TR" sz="2800" b="1">
              <a:solidFill>
                <a:srgbClr val="6F3D13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24594" name="TextBox 95"/>
          <p:cNvSpPr txBox="1">
            <a:spLocks noChangeArrowheads="1"/>
          </p:cNvSpPr>
          <p:nvPr/>
        </p:nvSpPr>
        <p:spPr bwMode="auto">
          <a:xfrm>
            <a:off x="4748213" y="7794625"/>
            <a:ext cx="33385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  <a:t>REMONTY </a:t>
            </a:r>
            <a:b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</a:br>
            <a: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  <a:t>I MODERNIZACJA  SZPITALA</a:t>
            </a:r>
            <a:endParaRPr lang="tr-TR" sz="2800" b="1">
              <a:solidFill>
                <a:srgbClr val="6F3D13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30" name="TextBox 88"/>
          <p:cNvSpPr txBox="1"/>
          <p:nvPr/>
        </p:nvSpPr>
        <p:spPr>
          <a:xfrm>
            <a:off x="12804775" y="6831013"/>
            <a:ext cx="326231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spc="100" dirty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2,6mln zł</a:t>
            </a:r>
            <a:endParaRPr lang="tr-TR" sz="4000" spc="100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89"/>
          <p:cNvSpPr/>
          <p:nvPr/>
        </p:nvSpPr>
        <p:spPr>
          <a:xfrm>
            <a:off x="12730163" y="3265488"/>
            <a:ext cx="3409950" cy="3411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597" name="TextBox 95"/>
          <p:cNvSpPr txBox="1">
            <a:spLocks noChangeArrowheads="1"/>
          </p:cNvSpPr>
          <p:nvPr/>
        </p:nvSpPr>
        <p:spPr bwMode="auto">
          <a:xfrm>
            <a:off x="12766675" y="7794625"/>
            <a:ext cx="3336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6F3D13"/>
                </a:solidFill>
                <a:latin typeface="Calibri" pitchFamily="34" charset="0"/>
                <a:ea typeface="Open Sans"/>
                <a:cs typeface="Open Sans"/>
              </a:rPr>
              <a:t>PROGRAMY ZDROWOTNE</a:t>
            </a:r>
            <a:endParaRPr lang="tr-TR" sz="2800" b="1">
              <a:solidFill>
                <a:srgbClr val="6F3D13"/>
              </a:solidFill>
              <a:latin typeface="Calibri" pitchFamily="34" charset="0"/>
              <a:ea typeface="Open Sans"/>
              <a:cs typeface="Open Sans"/>
            </a:endParaRPr>
          </a:p>
        </p:txBody>
      </p:sp>
      <p:sp>
        <p:nvSpPr>
          <p:cNvPr id="35" name="Rectangle 18"/>
          <p:cNvSpPr/>
          <p:nvPr/>
        </p:nvSpPr>
        <p:spPr>
          <a:xfrm>
            <a:off x="16817975" y="2847975"/>
            <a:ext cx="6221413" cy="92551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44000" rIns="144000" bIns="14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/>
              <a:t>Szczepienia dzieci przeciwko pneumokokom </a:t>
            </a:r>
            <a:endParaRPr lang="pl-PL" sz="2800" dirty="0"/>
          </a:p>
        </p:txBody>
      </p:sp>
      <p:sp>
        <p:nvSpPr>
          <p:cNvPr id="36" name="Rectangle 20"/>
          <p:cNvSpPr/>
          <p:nvPr/>
        </p:nvSpPr>
        <p:spPr>
          <a:xfrm>
            <a:off x="16817975" y="3927475"/>
            <a:ext cx="6221413" cy="92551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44000" rIns="144000" bIns="144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/>
              <a:t>Szczepienia ochronne przeciw grypie</a:t>
            </a:r>
            <a:endParaRPr lang="pl-PL" sz="2800" dirty="0"/>
          </a:p>
        </p:txBody>
      </p:sp>
      <p:sp>
        <p:nvSpPr>
          <p:cNvPr id="37" name="Rectangle 23"/>
          <p:cNvSpPr/>
          <p:nvPr/>
        </p:nvSpPr>
        <p:spPr>
          <a:xfrm>
            <a:off x="16817975" y="5006975"/>
            <a:ext cx="6221413" cy="92551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44000" rIns="144000" bIns="144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/>
              <a:t>Badania przesiewowe słuchu u dzieci </a:t>
            </a:r>
            <a:endParaRPr lang="pl-PL" sz="2800" dirty="0"/>
          </a:p>
        </p:txBody>
      </p:sp>
      <p:sp>
        <p:nvSpPr>
          <p:cNvPr id="38" name="Rectangle 26"/>
          <p:cNvSpPr/>
          <p:nvPr/>
        </p:nvSpPr>
        <p:spPr>
          <a:xfrm>
            <a:off x="16817975" y="6086475"/>
            <a:ext cx="6221413" cy="92551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44000" rIns="144000" bIns="144000"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/>
              <a:t>Profilaktyka zakażeń wirusem brodawczaka ludzkiego</a:t>
            </a:r>
            <a:endParaRPr lang="pl-PL" sz="2800" dirty="0"/>
          </a:p>
        </p:txBody>
      </p:sp>
      <p:sp>
        <p:nvSpPr>
          <p:cNvPr id="39" name="Rectangle 29"/>
          <p:cNvSpPr/>
          <p:nvPr/>
        </p:nvSpPr>
        <p:spPr>
          <a:xfrm>
            <a:off x="16817975" y="7167563"/>
            <a:ext cx="6221413" cy="9239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44000" rIns="144000" bIns="144000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/>
              <a:t>Rehabilitacja ruchowa dla osób po 65 r. życia </a:t>
            </a:r>
            <a:endParaRPr lang="pl-PL" sz="28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489363" y="3014663"/>
            <a:ext cx="657225" cy="590550"/>
            <a:chOff x="7083476" y="974292"/>
            <a:chExt cx="658086" cy="590516"/>
          </a:xfrm>
        </p:grpSpPr>
        <p:sp>
          <p:nvSpPr>
            <p:cNvPr id="41" name="Rectangle 17"/>
            <p:cNvSpPr/>
            <p:nvPr/>
          </p:nvSpPr>
          <p:spPr>
            <a:xfrm>
              <a:off x="7083476" y="974292"/>
              <a:ext cx="658086" cy="590516"/>
            </a:xfrm>
            <a:prstGeom prst="rect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400" dirty="0">
                <a:latin typeface="FontAwesome" pitchFamily="2" charset="0"/>
              </a:endParaRPr>
            </a:p>
          </p:txBody>
        </p:sp>
        <p:sp>
          <p:nvSpPr>
            <p:cNvPr id="42" name="Freeform 36"/>
            <p:cNvSpPr/>
            <p:nvPr/>
          </p:nvSpPr>
          <p:spPr>
            <a:xfrm>
              <a:off x="7223359" y="1136208"/>
              <a:ext cx="378320" cy="292083"/>
            </a:xfrm>
            <a:custGeom>
              <a:avLst/>
              <a:gdLst/>
              <a:ahLst/>
              <a:cxnLst/>
              <a:rect l="l" t="t" r="r" b="b"/>
              <a:pathLst>
                <a:path w="263638" h="202066">
                  <a:moveTo>
                    <a:pt x="224178" y="0"/>
                  </a:moveTo>
                  <a:cubicBezTo>
                    <a:pt x="228713" y="0"/>
                    <a:pt x="232569" y="1587"/>
                    <a:pt x="235744" y="4762"/>
                  </a:cubicBezTo>
                  <a:lnTo>
                    <a:pt x="258876" y="27894"/>
                  </a:lnTo>
                  <a:cubicBezTo>
                    <a:pt x="262051" y="31069"/>
                    <a:pt x="263638" y="34925"/>
                    <a:pt x="263638" y="39460"/>
                  </a:cubicBezTo>
                  <a:cubicBezTo>
                    <a:pt x="263638" y="43996"/>
                    <a:pt x="262051" y="47852"/>
                    <a:pt x="258876" y="51027"/>
                  </a:cubicBezTo>
                  <a:lnTo>
                    <a:pt x="135731" y="174171"/>
                  </a:lnTo>
                  <a:lnTo>
                    <a:pt x="112599" y="197303"/>
                  </a:lnTo>
                  <a:cubicBezTo>
                    <a:pt x="109424" y="200478"/>
                    <a:pt x="105569" y="202066"/>
                    <a:pt x="101033" y="202066"/>
                  </a:cubicBezTo>
                  <a:cubicBezTo>
                    <a:pt x="96497" y="202066"/>
                    <a:pt x="92642" y="200478"/>
                    <a:pt x="89467" y="197303"/>
                  </a:cubicBezTo>
                  <a:lnTo>
                    <a:pt x="66335" y="174171"/>
                  </a:lnTo>
                  <a:lnTo>
                    <a:pt x="4763" y="112599"/>
                  </a:lnTo>
                  <a:cubicBezTo>
                    <a:pt x="1588" y="109424"/>
                    <a:pt x="0" y="105569"/>
                    <a:pt x="0" y="101033"/>
                  </a:cubicBezTo>
                  <a:cubicBezTo>
                    <a:pt x="0" y="96497"/>
                    <a:pt x="1588" y="92642"/>
                    <a:pt x="4763" y="89467"/>
                  </a:cubicBezTo>
                  <a:lnTo>
                    <a:pt x="27895" y="66335"/>
                  </a:lnTo>
                  <a:cubicBezTo>
                    <a:pt x="31070" y="63160"/>
                    <a:pt x="34925" y="61572"/>
                    <a:pt x="39461" y="61572"/>
                  </a:cubicBezTo>
                  <a:cubicBezTo>
                    <a:pt x="43996" y="61572"/>
                    <a:pt x="47852" y="63160"/>
                    <a:pt x="51027" y="66335"/>
                  </a:cubicBezTo>
                  <a:lnTo>
                    <a:pt x="101033" y="116511"/>
                  </a:lnTo>
                  <a:lnTo>
                    <a:pt x="212612" y="4762"/>
                  </a:lnTo>
                  <a:cubicBezTo>
                    <a:pt x="215787" y="1587"/>
                    <a:pt x="219642" y="0"/>
                    <a:pt x="224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400" dirty="0">
                <a:latin typeface="FontAwesome" pitchFamily="2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489363" y="4095750"/>
            <a:ext cx="657225" cy="590550"/>
            <a:chOff x="7083476" y="2054017"/>
            <a:chExt cx="658086" cy="590516"/>
          </a:xfrm>
        </p:grpSpPr>
        <p:sp>
          <p:nvSpPr>
            <p:cNvPr id="44" name="Rectangle 21"/>
            <p:cNvSpPr/>
            <p:nvPr/>
          </p:nvSpPr>
          <p:spPr>
            <a:xfrm>
              <a:off x="7083476" y="2054017"/>
              <a:ext cx="658086" cy="590516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400" dirty="0">
                <a:latin typeface="FontAwesome" pitchFamily="2" charset="0"/>
              </a:endParaRPr>
            </a:p>
          </p:txBody>
        </p:sp>
        <p:sp>
          <p:nvSpPr>
            <p:cNvPr id="45" name="Freeform 37"/>
            <p:cNvSpPr/>
            <p:nvPr/>
          </p:nvSpPr>
          <p:spPr>
            <a:xfrm>
              <a:off x="7221769" y="2247681"/>
              <a:ext cx="379910" cy="292083"/>
            </a:xfrm>
            <a:custGeom>
              <a:avLst/>
              <a:gdLst/>
              <a:ahLst/>
              <a:cxnLst/>
              <a:rect l="l" t="t" r="r" b="b"/>
              <a:pathLst>
                <a:path w="263638" h="202066">
                  <a:moveTo>
                    <a:pt x="224178" y="0"/>
                  </a:moveTo>
                  <a:cubicBezTo>
                    <a:pt x="228713" y="0"/>
                    <a:pt x="232569" y="1587"/>
                    <a:pt x="235744" y="4762"/>
                  </a:cubicBezTo>
                  <a:lnTo>
                    <a:pt x="258876" y="27894"/>
                  </a:lnTo>
                  <a:cubicBezTo>
                    <a:pt x="262051" y="31069"/>
                    <a:pt x="263638" y="34925"/>
                    <a:pt x="263638" y="39460"/>
                  </a:cubicBezTo>
                  <a:cubicBezTo>
                    <a:pt x="263638" y="43996"/>
                    <a:pt x="262051" y="47852"/>
                    <a:pt x="258876" y="51027"/>
                  </a:cubicBezTo>
                  <a:lnTo>
                    <a:pt x="135731" y="174171"/>
                  </a:lnTo>
                  <a:lnTo>
                    <a:pt x="112599" y="197303"/>
                  </a:lnTo>
                  <a:cubicBezTo>
                    <a:pt x="109424" y="200478"/>
                    <a:pt x="105569" y="202066"/>
                    <a:pt x="101033" y="202066"/>
                  </a:cubicBezTo>
                  <a:cubicBezTo>
                    <a:pt x="96497" y="202066"/>
                    <a:pt x="92642" y="200478"/>
                    <a:pt x="89467" y="197303"/>
                  </a:cubicBezTo>
                  <a:lnTo>
                    <a:pt x="66335" y="174171"/>
                  </a:lnTo>
                  <a:lnTo>
                    <a:pt x="4763" y="112599"/>
                  </a:lnTo>
                  <a:cubicBezTo>
                    <a:pt x="1588" y="109424"/>
                    <a:pt x="0" y="105569"/>
                    <a:pt x="0" y="101033"/>
                  </a:cubicBezTo>
                  <a:cubicBezTo>
                    <a:pt x="0" y="96497"/>
                    <a:pt x="1588" y="92642"/>
                    <a:pt x="4763" y="89467"/>
                  </a:cubicBezTo>
                  <a:lnTo>
                    <a:pt x="27895" y="66335"/>
                  </a:lnTo>
                  <a:cubicBezTo>
                    <a:pt x="31070" y="63160"/>
                    <a:pt x="34925" y="61572"/>
                    <a:pt x="39461" y="61572"/>
                  </a:cubicBezTo>
                  <a:cubicBezTo>
                    <a:pt x="43996" y="61572"/>
                    <a:pt x="47852" y="63160"/>
                    <a:pt x="51027" y="66335"/>
                  </a:cubicBezTo>
                  <a:lnTo>
                    <a:pt x="101033" y="116511"/>
                  </a:lnTo>
                  <a:lnTo>
                    <a:pt x="212612" y="4762"/>
                  </a:lnTo>
                  <a:cubicBezTo>
                    <a:pt x="215787" y="1587"/>
                    <a:pt x="219642" y="0"/>
                    <a:pt x="224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400" dirty="0">
                <a:latin typeface="FontAwesome" pitchFamily="2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6489363" y="6254750"/>
            <a:ext cx="657225" cy="590550"/>
            <a:chOff x="7083476" y="4213467"/>
            <a:chExt cx="658086" cy="590516"/>
          </a:xfrm>
        </p:grpSpPr>
        <p:sp>
          <p:nvSpPr>
            <p:cNvPr id="47" name="Rectangle 27"/>
            <p:cNvSpPr/>
            <p:nvPr/>
          </p:nvSpPr>
          <p:spPr>
            <a:xfrm>
              <a:off x="7083476" y="4213467"/>
              <a:ext cx="658086" cy="590516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400" dirty="0">
                <a:latin typeface="FontAwesome" pitchFamily="2" charset="0"/>
              </a:endParaRPr>
            </a:p>
          </p:txBody>
        </p:sp>
        <p:sp>
          <p:nvSpPr>
            <p:cNvPr id="48" name="Freeform 38"/>
            <p:cNvSpPr/>
            <p:nvPr/>
          </p:nvSpPr>
          <p:spPr>
            <a:xfrm>
              <a:off x="7221769" y="4397606"/>
              <a:ext cx="379910" cy="290496"/>
            </a:xfrm>
            <a:custGeom>
              <a:avLst/>
              <a:gdLst/>
              <a:ahLst/>
              <a:cxnLst/>
              <a:rect l="l" t="t" r="r" b="b"/>
              <a:pathLst>
                <a:path w="263638" h="202066">
                  <a:moveTo>
                    <a:pt x="224178" y="0"/>
                  </a:moveTo>
                  <a:cubicBezTo>
                    <a:pt x="228713" y="0"/>
                    <a:pt x="232569" y="1587"/>
                    <a:pt x="235744" y="4762"/>
                  </a:cubicBezTo>
                  <a:lnTo>
                    <a:pt x="258876" y="27894"/>
                  </a:lnTo>
                  <a:cubicBezTo>
                    <a:pt x="262051" y="31069"/>
                    <a:pt x="263638" y="34925"/>
                    <a:pt x="263638" y="39460"/>
                  </a:cubicBezTo>
                  <a:cubicBezTo>
                    <a:pt x="263638" y="43996"/>
                    <a:pt x="262051" y="47852"/>
                    <a:pt x="258876" y="51027"/>
                  </a:cubicBezTo>
                  <a:lnTo>
                    <a:pt x="135731" y="174171"/>
                  </a:lnTo>
                  <a:lnTo>
                    <a:pt x="112599" y="197303"/>
                  </a:lnTo>
                  <a:cubicBezTo>
                    <a:pt x="109424" y="200478"/>
                    <a:pt x="105569" y="202066"/>
                    <a:pt x="101033" y="202066"/>
                  </a:cubicBezTo>
                  <a:cubicBezTo>
                    <a:pt x="96497" y="202066"/>
                    <a:pt x="92642" y="200478"/>
                    <a:pt x="89467" y="197303"/>
                  </a:cubicBezTo>
                  <a:lnTo>
                    <a:pt x="66335" y="174171"/>
                  </a:lnTo>
                  <a:lnTo>
                    <a:pt x="4763" y="112599"/>
                  </a:lnTo>
                  <a:cubicBezTo>
                    <a:pt x="1588" y="109424"/>
                    <a:pt x="0" y="105569"/>
                    <a:pt x="0" y="101033"/>
                  </a:cubicBezTo>
                  <a:cubicBezTo>
                    <a:pt x="0" y="96497"/>
                    <a:pt x="1588" y="92642"/>
                    <a:pt x="4763" y="89467"/>
                  </a:cubicBezTo>
                  <a:lnTo>
                    <a:pt x="27895" y="66335"/>
                  </a:lnTo>
                  <a:cubicBezTo>
                    <a:pt x="31070" y="63160"/>
                    <a:pt x="34925" y="61572"/>
                    <a:pt x="39461" y="61572"/>
                  </a:cubicBezTo>
                  <a:cubicBezTo>
                    <a:pt x="43996" y="61572"/>
                    <a:pt x="47852" y="63160"/>
                    <a:pt x="51027" y="66335"/>
                  </a:cubicBezTo>
                  <a:lnTo>
                    <a:pt x="101033" y="116511"/>
                  </a:lnTo>
                  <a:lnTo>
                    <a:pt x="212612" y="4762"/>
                  </a:lnTo>
                  <a:cubicBezTo>
                    <a:pt x="215787" y="1587"/>
                    <a:pt x="219642" y="0"/>
                    <a:pt x="224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400" dirty="0">
                <a:latin typeface="FontAwesome" pitchFamily="2" charset="0"/>
              </a:endParaRPr>
            </a:p>
          </p:txBody>
        </p:sp>
      </p:grpSp>
      <p:sp>
        <p:nvSpPr>
          <p:cNvPr id="50" name="Rectangle 24"/>
          <p:cNvSpPr/>
          <p:nvPr/>
        </p:nvSpPr>
        <p:spPr>
          <a:xfrm>
            <a:off x="16489363" y="5175250"/>
            <a:ext cx="657225" cy="59055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latin typeface="FontAwesome" pitchFamily="2" charset="0"/>
            </a:endParaRPr>
          </a:p>
        </p:txBody>
      </p:sp>
      <p:sp>
        <p:nvSpPr>
          <p:cNvPr id="53" name="Rectangle 30"/>
          <p:cNvSpPr/>
          <p:nvPr/>
        </p:nvSpPr>
        <p:spPr>
          <a:xfrm>
            <a:off x="16489363" y="7334250"/>
            <a:ext cx="657225" cy="590550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latin typeface="FontAwesome" pitchFamily="2" charset="0"/>
            </a:endParaRPr>
          </a:p>
        </p:txBody>
      </p:sp>
      <p:sp>
        <p:nvSpPr>
          <p:cNvPr id="56" name="Rectangle 18"/>
          <p:cNvSpPr/>
          <p:nvPr/>
        </p:nvSpPr>
        <p:spPr>
          <a:xfrm>
            <a:off x="16817975" y="8285163"/>
            <a:ext cx="6221413" cy="92551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44000" rIns="144000" bIns="14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/>
              <a:t>Profilaktyka alergii i astmy dla dzieci</a:t>
            </a:r>
            <a:endParaRPr lang="pl-PL" sz="2800" dirty="0"/>
          </a:p>
        </p:txBody>
      </p:sp>
      <p:sp>
        <p:nvSpPr>
          <p:cNvPr id="57" name="Rectangle 20"/>
          <p:cNvSpPr/>
          <p:nvPr/>
        </p:nvSpPr>
        <p:spPr>
          <a:xfrm>
            <a:off x="16817975" y="9364663"/>
            <a:ext cx="6221413" cy="92551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44000" rIns="144000" bIns="144000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/>
              <a:t>Profilaktyka dla osób „Trzeciego </a:t>
            </a:r>
            <a:br>
              <a:rPr lang="pl-PL" sz="2800" i="1" dirty="0"/>
            </a:br>
            <a:r>
              <a:rPr lang="pl-PL" sz="2800" i="1" dirty="0"/>
              <a:t>i Czwartego wieku” </a:t>
            </a:r>
            <a:endParaRPr lang="pl-PL" sz="2800" dirty="0"/>
          </a:p>
        </p:txBody>
      </p:sp>
      <p:sp>
        <p:nvSpPr>
          <p:cNvPr id="58" name="Rectangle 23"/>
          <p:cNvSpPr/>
          <p:nvPr/>
        </p:nvSpPr>
        <p:spPr>
          <a:xfrm>
            <a:off x="16817975" y="10444163"/>
            <a:ext cx="6221413" cy="92551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44000" rIns="144000" bIns="144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/>
              <a:t>Dofinansowanie zabiegu </a:t>
            </a:r>
            <a:r>
              <a:rPr lang="pl-PL" sz="2800" i="1" dirty="0" err="1"/>
              <a:t>in</a:t>
            </a:r>
            <a:r>
              <a:rPr lang="pl-PL" sz="2800" i="1" dirty="0"/>
              <a:t> vitro</a:t>
            </a:r>
            <a:endParaRPr lang="pl-PL" sz="2800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6489363" y="8453438"/>
            <a:ext cx="657225" cy="590550"/>
            <a:chOff x="7083476" y="974292"/>
            <a:chExt cx="658086" cy="590516"/>
          </a:xfrm>
        </p:grpSpPr>
        <p:sp>
          <p:nvSpPr>
            <p:cNvPr id="60" name="Rectangle 17"/>
            <p:cNvSpPr/>
            <p:nvPr/>
          </p:nvSpPr>
          <p:spPr>
            <a:xfrm>
              <a:off x="7083476" y="974292"/>
              <a:ext cx="658086" cy="590516"/>
            </a:xfrm>
            <a:prstGeom prst="rect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400" dirty="0">
                <a:latin typeface="FontAwesome" pitchFamily="2" charset="0"/>
              </a:endParaRPr>
            </a:p>
          </p:txBody>
        </p:sp>
        <p:sp>
          <p:nvSpPr>
            <p:cNvPr id="61" name="Freeform 36"/>
            <p:cNvSpPr/>
            <p:nvPr/>
          </p:nvSpPr>
          <p:spPr>
            <a:xfrm>
              <a:off x="7223359" y="1136208"/>
              <a:ext cx="378320" cy="292083"/>
            </a:xfrm>
            <a:custGeom>
              <a:avLst/>
              <a:gdLst/>
              <a:ahLst/>
              <a:cxnLst/>
              <a:rect l="l" t="t" r="r" b="b"/>
              <a:pathLst>
                <a:path w="263638" h="202066">
                  <a:moveTo>
                    <a:pt x="224178" y="0"/>
                  </a:moveTo>
                  <a:cubicBezTo>
                    <a:pt x="228713" y="0"/>
                    <a:pt x="232569" y="1587"/>
                    <a:pt x="235744" y="4762"/>
                  </a:cubicBezTo>
                  <a:lnTo>
                    <a:pt x="258876" y="27894"/>
                  </a:lnTo>
                  <a:cubicBezTo>
                    <a:pt x="262051" y="31069"/>
                    <a:pt x="263638" y="34925"/>
                    <a:pt x="263638" y="39460"/>
                  </a:cubicBezTo>
                  <a:cubicBezTo>
                    <a:pt x="263638" y="43996"/>
                    <a:pt x="262051" y="47852"/>
                    <a:pt x="258876" y="51027"/>
                  </a:cubicBezTo>
                  <a:lnTo>
                    <a:pt x="135731" y="174171"/>
                  </a:lnTo>
                  <a:lnTo>
                    <a:pt x="112599" y="197303"/>
                  </a:lnTo>
                  <a:cubicBezTo>
                    <a:pt x="109424" y="200478"/>
                    <a:pt x="105569" y="202066"/>
                    <a:pt x="101033" y="202066"/>
                  </a:cubicBezTo>
                  <a:cubicBezTo>
                    <a:pt x="96497" y="202066"/>
                    <a:pt x="92642" y="200478"/>
                    <a:pt x="89467" y="197303"/>
                  </a:cubicBezTo>
                  <a:lnTo>
                    <a:pt x="66335" y="174171"/>
                  </a:lnTo>
                  <a:lnTo>
                    <a:pt x="4763" y="112599"/>
                  </a:lnTo>
                  <a:cubicBezTo>
                    <a:pt x="1588" y="109424"/>
                    <a:pt x="0" y="105569"/>
                    <a:pt x="0" y="101033"/>
                  </a:cubicBezTo>
                  <a:cubicBezTo>
                    <a:pt x="0" y="96497"/>
                    <a:pt x="1588" y="92642"/>
                    <a:pt x="4763" y="89467"/>
                  </a:cubicBezTo>
                  <a:lnTo>
                    <a:pt x="27895" y="66335"/>
                  </a:lnTo>
                  <a:cubicBezTo>
                    <a:pt x="31070" y="63160"/>
                    <a:pt x="34925" y="61572"/>
                    <a:pt x="39461" y="61572"/>
                  </a:cubicBezTo>
                  <a:cubicBezTo>
                    <a:pt x="43996" y="61572"/>
                    <a:pt x="47852" y="63160"/>
                    <a:pt x="51027" y="66335"/>
                  </a:cubicBezTo>
                  <a:lnTo>
                    <a:pt x="101033" y="116511"/>
                  </a:lnTo>
                  <a:lnTo>
                    <a:pt x="212612" y="4762"/>
                  </a:lnTo>
                  <a:cubicBezTo>
                    <a:pt x="215787" y="1587"/>
                    <a:pt x="219642" y="0"/>
                    <a:pt x="224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400" dirty="0">
                <a:latin typeface="FontAwesome" pitchFamily="2" charset="0"/>
              </a:endParaRPr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6489363" y="9532938"/>
            <a:ext cx="657225" cy="590550"/>
            <a:chOff x="7083476" y="2054017"/>
            <a:chExt cx="658086" cy="590516"/>
          </a:xfrm>
        </p:grpSpPr>
        <p:sp>
          <p:nvSpPr>
            <p:cNvPr id="63" name="Rectangle 21"/>
            <p:cNvSpPr/>
            <p:nvPr/>
          </p:nvSpPr>
          <p:spPr>
            <a:xfrm>
              <a:off x="7083476" y="2054017"/>
              <a:ext cx="658086" cy="590516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400" dirty="0">
                <a:latin typeface="FontAwesome" pitchFamily="2" charset="0"/>
              </a:endParaRPr>
            </a:p>
          </p:txBody>
        </p:sp>
        <p:sp>
          <p:nvSpPr>
            <p:cNvPr id="64" name="Freeform 37"/>
            <p:cNvSpPr/>
            <p:nvPr/>
          </p:nvSpPr>
          <p:spPr>
            <a:xfrm>
              <a:off x="7221769" y="2247681"/>
              <a:ext cx="379910" cy="292083"/>
            </a:xfrm>
            <a:custGeom>
              <a:avLst/>
              <a:gdLst/>
              <a:ahLst/>
              <a:cxnLst/>
              <a:rect l="l" t="t" r="r" b="b"/>
              <a:pathLst>
                <a:path w="263638" h="202066">
                  <a:moveTo>
                    <a:pt x="224178" y="0"/>
                  </a:moveTo>
                  <a:cubicBezTo>
                    <a:pt x="228713" y="0"/>
                    <a:pt x="232569" y="1587"/>
                    <a:pt x="235744" y="4762"/>
                  </a:cubicBezTo>
                  <a:lnTo>
                    <a:pt x="258876" y="27894"/>
                  </a:lnTo>
                  <a:cubicBezTo>
                    <a:pt x="262051" y="31069"/>
                    <a:pt x="263638" y="34925"/>
                    <a:pt x="263638" y="39460"/>
                  </a:cubicBezTo>
                  <a:cubicBezTo>
                    <a:pt x="263638" y="43996"/>
                    <a:pt x="262051" y="47852"/>
                    <a:pt x="258876" y="51027"/>
                  </a:cubicBezTo>
                  <a:lnTo>
                    <a:pt x="135731" y="174171"/>
                  </a:lnTo>
                  <a:lnTo>
                    <a:pt x="112599" y="197303"/>
                  </a:lnTo>
                  <a:cubicBezTo>
                    <a:pt x="109424" y="200478"/>
                    <a:pt x="105569" y="202066"/>
                    <a:pt x="101033" y="202066"/>
                  </a:cubicBezTo>
                  <a:cubicBezTo>
                    <a:pt x="96497" y="202066"/>
                    <a:pt x="92642" y="200478"/>
                    <a:pt x="89467" y="197303"/>
                  </a:cubicBezTo>
                  <a:lnTo>
                    <a:pt x="66335" y="174171"/>
                  </a:lnTo>
                  <a:lnTo>
                    <a:pt x="4763" y="112599"/>
                  </a:lnTo>
                  <a:cubicBezTo>
                    <a:pt x="1588" y="109424"/>
                    <a:pt x="0" y="105569"/>
                    <a:pt x="0" y="101033"/>
                  </a:cubicBezTo>
                  <a:cubicBezTo>
                    <a:pt x="0" y="96497"/>
                    <a:pt x="1588" y="92642"/>
                    <a:pt x="4763" y="89467"/>
                  </a:cubicBezTo>
                  <a:lnTo>
                    <a:pt x="27895" y="66335"/>
                  </a:lnTo>
                  <a:cubicBezTo>
                    <a:pt x="31070" y="63160"/>
                    <a:pt x="34925" y="61572"/>
                    <a:pt x="39461" y="61572"/>
                  </a:cubicBezTo>
                  <a:cubicBezTo>
                    <a:pt x="43996" y="61572"/>
                    <a:pt x="47852" y="63160"/>
                    <a:pt x="51027" y="66335"/>
                  </a:cubicBezTo>
                  <a:lnTo>
                    <a:pt x="101033" y="116511"/>
                  </a:lnTo>
                  <a:lnTo>
                    <a:pt x="212612" y="4762"/>
                  </a:lnTo>
                  <a:cubicBezTo>
                    <a:pt x="215787" y="1587"/>
                    <a:pt x="219642" y="0"/>
                    <a:pt x="224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400" dirty="0">
                <a:latin typeface="FontAwesome" pitchFamily="2" charset="0"/>
              </a:endParaRPr>
            </a:p>
          </p:txBody>
        </p:sp>
      </p:grpSp>
      <p:sp>
        <p:nvSpPr>
          <p:cNvPr id="66" name="Rectangle 24"/>
          <p:cNvSpPr/>
          <p:nvPr/>
        </p:nvSpPr>
        <p:spPr>
          <a:xfrm>
            <a:off x="16489363" y="10612438"/>
            <a:ext cx="657225" cy="59055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latin typeface="FontAwesome" pitchFamily="2" charset="0"/>
            </a:endParaRPr>
          </a:p>
        </p:txBody>
      </p:sp>
      <p:sp>
        <p:nvSpPr>
          <p:cNvPr id="68" name="Freeform 37"/>
          <p:cNvSpPr/>
          <p:nvPr/>
        </p:nvSpPr>
        <p:spPr>
          <a:xfrm>
            <a:off x="16665575" y="5307013"/>
            <a:ext cx="379413" cy="290512"/>
          </a:xfrm>
          <a:custGeom>
            <a:avLst/>
            <a:gdLst/>
            <a:ahLst/>
            <a:cxnLst/>
            <a:rect l="l" t="t" r="r" b="b"/>
            <a:pathLst>
              <a:path w="263638" h="202066">
                <a:moveTo>
                  <a:pt x="224178" y="0"/>
                </a:moveTo>
                <a:cubicBezTo>
                  <a:pt x="228713" y="0"/>
                  <a:pt x="232569" y="1587"/>
                  <a:pt x="235744" y="4762"/>
                </a:cubicBezTo>
                <a:lnTo>
                  <a:pt x="258876" y="27894"/>
                </a:lnTo>
                <a:cubicBezTo>
                  <a:pt x="262051" y="31069"/>
                  <a:pt x="263638" y="34925"/>
                  <a:pt x="263638" y="39460"/>
                </a:cubicBezTo>
                <a:cubicBezTo>
                  <a:pt x="263638" y="43996"/>
                  <a:pt x="262051" y="47852"/>
                  <a:pt x="258876" y="51027"/>
                </a:cubicBezTo>
                <a:lnTo>
                  <a:pt x="135731" y="174171"/>
                </a:lnTo>
                <a:lnTo>
                  <a:pt x="112599" y="197303"/>
                </a:lnTo>
                <a:cubicBezTo>
                  <a:pt x="109424" y="200478"/>
                  <a:pt x="105569" y="202066"/>
                  <a:pt x="101033" y="202066"/>
                </a:cubicBezTo>
                <a:cubicBezTo>
                  <a:pt x="96497" y="202066"/>
                  <a:pt x="92642" y="200478"/>
                  <a:pt x="89467" y="197303"/>
                </a:cubicBezTo>
                <a:lnTo>
                  <a:pt x="66335" y="174171"/>
                </a:lnTo>
                <a:lnTo>
                  <a:pt x="4763" y="112599"/>
                </a:lnTo>
                <a:cubicBezTo>
                  <a:pt x="1588" y="109424"/>
                  <a:pt x="0" y="105569"/>
                  <a:pt x="0" y="101033"/>
                </a:cubicBezTo>
                <a:cubicBezTo>
                  <a:pt x="0" y="96497"/>
                  <a:pt x="1588" y="92642"/>
                  <a:pt x="4763" y="89467"/>
                </a:cubicBezTo>
                <a:lnTo>
                  <a:pt x="27895" y="66335"/>
                </a:lnTo>
                <a:cubicBezTo>
                  <a:pt x="31070" y="63160"/>
                  <a:pt x="34925" y="61572"/>
                  <a:pt x="39461" y="61572"/>
                </a:cubicBezTo>
                <a:cubicBezTo>
                  <a:pt x="43996" y="61572"/>
                  <a:pt x="47852" y="63160"/>
                  <a:pt x="51027" y="66335"/>
                </a:cubicBezTo>
                <a:lnTo>
                  <a:pt x="101033" y="116511"/>
                </a:lnTo>
                <a:lnTo>
                  <a:pt x="212612" y="4762"/>
                </a:lnTo>
                <a:cubicBezTo>
                  <a:pt x="215787" y="1587"/>
                  <a:pt x="219642" y="0"/>
                  <a:pt x="2241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latin typeface="FontAwesome" pitchFamily="2" charset="0"/>
            </a:endParaRPr>
          </a:p>
        </p:txBody>
      </p:sp>
      <p:sp>
        <p:nvSpPr>
          <p:cNvPr id="70" name="Freeform 37"/>
          <p:cNvSpPr/>
          <p:nvPr/>
        </p:nvSpPr>
        <p:spPr>
          <a:xfrm>
            <a:off x="16632238" y="7478713"/>
            <a:ext cx="379412" cy="290512"/>
          </a:xfrm>
          <a:custGeom>
            <a:avLst/>
            <a:gdLst/>
            <a:ahLst/>
            <a:cxnLst/>
            <a:rect l="l" t="t" r="r" b="b"/>
            <a:pathLst>
              <a:path w="263638" h="202066">
                <a:moveTo>
                  <a:pt x="224178" y="0"/>
                </a:moveTo>
                <a:cubicBezTo>
                  <a:pt x="228713" y="0"/>
                  <a:pt x="232569" y="1587"/>
                  <a:pt x="235744" y="4762"/>
                </a:cubicBezTo>
                <a:lnTo>
                  <a:pt x="258876" y="27894"/>
                </a:lnTo>
                <a:cubicBezTo>
                  <a:pt x="262051" y="31069"/>
                  <a:pt x="263638" y="34925"/>
                  <a:pt x="263638" y="39460"/>
                </a:cubicBezTo>
                <a:cubicBezTo>
                  <a:pt x="263638" y="43996"/>
                  <a:pt x="262051" y="47852"/>
                  <a:pt x="258876" y="51027"/>
                </a:cubicBezTo>
                <a:lnTo>
                  <a:pt x="135731" y="174171"/>
                </a:lnTo>
                <a:lnTo>
                  <a:pt x="112599" y="197303"/>
                </a:lnTo>
                <a:cubicBezTo>
                  <a:pt x="109424" y="200478"/>
                  <a:pt x="105569" y="202066"/>
                  <a:pt x="101033" y="202066"/>
                </a:cubicBezTo>
                <a:cubicBezTo>
                  <a:pt x="96497" y="202066"/>
                  <a:pt x="92642" y="200478"/>
                  <a:pt x="89467" y="197303"/>
                </a:cubicBezTo>
                <a:lnTo>
                  <a:pt x="66335" y="174171"/>
                </a:lnTo>
                <a:lnTo>
                  <a:pt x="4763" y="112599"/>
                </a:lnTo>
                <a:cubicBezTo>
                  <a:pt x="1588" y="109424"/>
                  <a:pt x="0" y="105569"/>
                  <a:pt x="0" y="101033"/>
                </a:cubicBezTo>
                <a:cubicBezTo>
                  <a:pt x="0" y="96497"/>
                  <a:pt x="1588" y="92642"/>
                  <a:pt x="4763" y="89467"/>
                </a:cubicBezTo>
                <a:lnTo>
                  <a:pt x="27895" y="66335"/>
                </a:lnTo>
                <a:cubicBezTo>
                  <a:pt x="31070" y="63160"/>
                  <a:pt x="34925" y="61572"/>
                  <a:pt x="39461" y="61572"/>
                </a:cubicBezTo>
                <a:cubicBezTo>
                  <a:pt x="43996" y="61572"/>
                  <a:pt x="47852" y="63160"/>
                  <a:pt x="51027" y="66335"/>
                </a:cubicBezTo>
                <a:lnTo>
                  <a:pt x="101033" y="116511"/>
                </a:lnTo>
                <a:lnTo>
                  <a:pt x="212612" y="4762"/>
                </a:lnTo>
                <a:cubicBezTo>
                  <a:pt x="215787" y="1587"/>
                  <a:pt x="219642" y="0"/>
                  <a:pt x="2241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latin typeface="FontAwesome" pitchFamily="2" charset="0"/>
            </a:endParaRPr>
          </a:p>
        </p:txBody>
      </p:sp>
      <p:sp>
        <p:nvSpPr>
          <p:cNvPr id="71" name="Freeform 37"/>
          <p:cNvSpPr/>
          <p:nvPr/>
        </p:nvSpPr>
        <p:spPr>
          <a:xfrm>
            <a:off x="16665575" y="10761663"/>
            <a:ext cx="379413" cy="290512"/>
          </a:xfrm>
          <a:custGeom>
            <a:avLst/>
            <a:gdLst/>
            <a:ahLst/>
            <a:cxnLst/>
            <a:rect l="l" t="t" r="r" b="b"/>
            <a:pathLst>
              <a:path w="263638" h="202066">
                <a:moveTo>
                  <a:pt x="224178" y="0"/>
                </a:moveTo>
                <a:cubicBezTo>
                  <a:pt x="228713" y="0"/>
                  <a:pt x="232569" y="1587"/>
                  <a:pt x="235744" y="4762"/>
                </a:cubicBezTo>
                <a:lnTo>
                  <a:pt x="258876" y="27894"/>
                </a:lnTo>
                <a:cubicBezTo>
                  <a:pt x="262051" y="31069"/>
                  <a:pt x="263638" y="34925"/>
                  <a:pt x="263638" y="39460"/>
                </a:cubicBezTo>
                <a:cubicBezTo>
                  <a:pt x="263638" y="43996"/>
                  <a:pt x="262051" y="47852"/>
                  <a:pt x="258876" y="51027"/>
                </a:cubicBezTo>
                <a:lnTo>
                  <a:pt x="135731" y="174171"/>
                </a:lnTo>
                <a:lnTo>
                  <a:pt x="112599" y="197303"/>
                </a:lnTo>
                <a:cubicBezTo>
                  <a:pt x="109424" y="200478"/>
                  <a:pt x="105569" y="202066"/>
                  <a:pt x="101033" y="202066"/>
                </a:cubicBezTo>
                <a:cubicBezTo>
                  <a:pt x="96497" y="202066"/>
                  <a:pt x="92642" y="200478"/>
                  <a:pt x="89467" y="197303"/>
                </a:cubicBezTo>
                <a:lnTo>
                  <a:pt x="66335" y="174171"/>
                </a:lnTo>
                <a:lnTo>
                  <a:pt x="4763" y="112599"/>
                </a:lnTo>
                <a:cubicBezTo>
                  <a:pt x="1588" y="109424"/>
                  <a:pt x="0" y="105569"/>
                  <a:pt x="0" y="101033"/>
                </a:cubicBezTo>
                <a:cubicBezTo>
                  <a:pt x="0" y="96497"/>
                  <a:pt x="1588" y="92642"/>
                  <a:pt x="4763" y="89467"/>
                </a:cubicBezTo>
                <a:lnTo>
                  <a:pt x="27895" y="66335"/>
                </a:lnTo>
                <a:cubicBezTo>
                  <a:pt x="31070" y="63160"/>
                  <a:pt x="34925" y="61572"/>
                  <a:pt x="39461" y="61572"/>
                </a:cubicBezTo>
                <a:cubicBezTo>
                  <a:pt x="43996" y="61572"/>
                  <a:pt x="47852" y="63160"/>
                  <a:pt x="51027" y="66335"/>
                </a:cubicBezTo>
                <a:lnTo>
                  <a:pt x="101033" y="116511"/>
                </a:lnTo>
                <a:lnTo>
                  <a:pt x="212612" y="4762"/>
                </a:lnTo>
                <a:cubicBezTo>
                  <a:pt x="215787" y="1587"/>
                  <a:pt x="219642" y="0"/>
                  <a:pt x="2241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latin typeface="FontAwesome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56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/>
          <p:nvPr/>
        </p:nvSpPr>
        <p:spPr>
          <a:xfrm>
            <a:off x="0" y="0"/>
            <a:ext cx="24384000" cy="4686299"/>
          </a:xfrm>
          <a:prstGeom prst="rect">
            <a:avLst/>
          </a:prstGeom>
          <a:blipFill dpi="0"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0138" y="12793663"/>
            <a:ext cx="33480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CZĘSTOCHOWA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2190413" y="12771438"/>
            <a:ext cx="22225" cy="504825"/>
          </a:xfrm>
          <a:prstGeom prst="line">
            <a:avLst/>
          </a:prstGeom>
          <a:ln w="508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30113" y="12793663"/>
            <a:ext cx="1500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spc="3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600" spc="3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650" y="2498725"/>
            <a:ext cx="118856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spc="100" dirty="0">
                <a:solidFill>
                  <a:srgbClr val="ED7D31">
                    <a:lumMod val="50000"/>
                  </a:srgb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RODZINA</a:t>
            </a:r>
            <a:endParaRPr lang="en-US" sz="6600" b="1" spc="100" dirty="0">
              <a:solidFill>
                <a:srgbClr val="ED7D31">
                  <a:lumMod val="50000"/>
                </a:srgb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2371725"/>
            <a:ext cx="192088" cy="15287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7D31">
                  <a:lumMod val="50000"/>
                </a:srgbClr>
              </a:solidFill>
            </a:endParaRPr>
          </a:p>
        </p:txBody>
      </p:sp>
      <p:graphicFrame>
        <p:nvGraphicFramePr>
          <p:cNvPr id="25610" name="Chart 5"/>
          <p:cNvGraphicFramePr>
            <a:graphicFrameLocks/>
          </p:cNvGraphicFramePr>
          <p:nvPr/>
        </p:nvGraphicFramePr>
        <p:xfrm>
          <a:off x="3863975" y="5194300"/>
          <a:ext cx="3965575" cy="3917950"/>
        </p:xfrm>
        <a:graphic>
          <a:graphicData uri="http://schemas.openxmlformats.org/presentationml/2006/ole">
            <p:oleObj spid="_x0000_s25610" r:id="rId5" imgW="3962743" imgH="3920068" progId="Excel.Chart.8">
              <p:embed/>
            </p:oleObj>
          </a:graphicData>
        </a:graphic>
      </p:graphicFrame>
      <p:graphicFrame>
        <p:nvGraphicFramePr>
          <p:cNvPr id="25611" name="Chart 18"/>
          <p:cNvGraphicFramePr>
            <a:graphicFrameLocks/>
          </p:cNvGraphicFramePr>
          <p:nvPr/>
        </p:nvGraphicFramePr>
        <p:xfrm>
          <a:off x="8172450" y="5194300"/>
          <a:ext cx="3963988" cy="3917950"/>
        </p:xfrm>
        <a:graphic>
          <a:graphicData uri="http://schemas.openxmlformats.org/presentationml/2006/ole">
            <p:oleObj spid="_x0000_s25611" r:id="rId6" imgW="3962743" imgH="3920068" progId="Excel.Chart.8">
              <p:embed/>
            </p:oleObj>
          </a:graphicData>
        </a:graphic>
      </p:graphicFrame>
      <p:graphicFrame>
        <p:nvGraphicFramePr>
          <p:cNvPr id="25612" name="Chart 20"/>
          <p:cNvGraphicFramePr>
            <a:graphicFrameLocks/>
          </p:cNvGraphicFramePr>
          <p:nvPr/>
        </p:nvGraphicFramePr>
        <p:xfrm>
          <a:off x="12406313" y="5194300"/>
          <a:ext cx="3963987" cy="3917950"/>
        </p:xfrm>
        <a:graphic>
          <a:graphicData uri="http://schemas.openxmlformats.org/presentationml/2006/ole">
            <p:oleObj spid="_x0000_s25612" r:id="rId7" imgW="3968840" imgH="3920068" progId="Excel.Chart.8">
              <p:embed/>
            </p:oleObj>
          </a:graphicData>
        </a:graphic>
      </p:graphicFrame>
      <p:graphicFrame>
        <p:nvGraphicFramePr>
          <p:cNvPr id="25613" name="Chart 21"/>
          <p:cNvGraphicFramePr>
            <a:graphicFrameLocks/>
          </p:cNvGraphicFramePr>
          <p:nvPr/>
        </p:nvGraphicFramePr>
        <p:xfrm>
          <a:off x="16679863" y="5194300"/>
          <a:ext cx="3965575" cy="3917950"/>
        </p:xfrm>
        <a:graphic>
          <a:graphicData uri="http://schemas.openxmlformats.org/presentationml/2006/ole">
            <p:oleObj spid="_x0000_s25613" r:id="rId8" imgW="3968840" imgH="3920068" progId="Excel.Chart.8">
              <p:embed/>
            </p:oleObj>
          </a:graphicData>
        </a:graphic>
      </p:graphicFrame>
      <p:sp>
        <p:nvSpPr>
          <p:cNvPr id="38" name="TextBox 23"/>
          <p:cNvSpPr txBox="1"/>
          <p:nvPr/>
        </p:nvSpPr>
        <p:spPr>
          <a:xfrm>
            <a:off x="4667250" y="6091238"/>
            <a:ext cx="24955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spc="1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r>
              <a:rPr lang="en-US" sz="2400" b="1" spc="1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ASYSTENTÓW  RODZINY</a:t>
            </a:r>
          </a:p>
        </p:txBody>
      </p:sp>
      <p:graphicFrame>
        <p:nvGraphicFramePr>
          <p:cNvPr id="25615" name="Object 15"/>
          <p:cNvGraphicFramePr>
            <a:graphicFrameLocks/>
          </p:cNvGraphicFramePr>
          <p:nvPr/>
        </p:nvGraphicFramePr>
        <p:xfrm>
          <a:off x="5883275" y="8489950"/>
          <a:ext cx="3965575" cy="3917950"/>
        </p:xfrm>
        <a:graphic>
          <a:graphicData uri="http://schemas.openxmlformats.org/presentationml/2006/ole">
            <p:oleObj spid="_x0000_s25615" r:id="rId9" imgW="3968840" imgH="3913971" progId="Excel.Chart.8">
              <p:embed/>
            </p:oleObj>
          </a:graphicData>
        </a:graphic>
      </p:graphicFrame>
      <p:graphicFrame>
        <p:nvGraphicFramePr>
          <p:cNvPr id="25616" name="Object 16"/>
          <p:cNvGraphicFramePr>
            <a:graphicFrameLocks/>
          </p:cNvGraphicFramePr>
          <p:nvPr/>
        </p:nvGraphicFramePr>
        <p:xfrm>
          <a:off x="10191750" y="8489950"/>
          <a:ext cx="3963988" cy="3917950"/>
        </p:xfrm>
        <a:graphic>
          <a:graphicData uri="http://schemas.openxmlformats.org/presentationml/2006/ole">
            <p:oleObj spid="_x0000_s25616" r:id="rId10" imgW="3962743" imgH="3913971" progId="Excel.Chart.8">
              <p:embed/>
            </p:oleObj>
          </a:graphicData>
        </a:graphic>
      </p:graphicFrame>
      <p:graphicFrame>
        <p:nvGraphicFramePr>
          <p:cNvPr id="25617" name="Object 17"/>
          <p:cNvGraphicFramePr>
            <a:graphicFrameLocks/>
          </p:cNvGraphicFramePr>
          <p:nvPr/>
        </p:nvGraphicFramePr>
        <p:xfrm>
          <a:off x="14425613" y="8489950"/>
          <a:ext cx="3963987" cy="3917950"/>
        </p:xfrm>
        <a:graphic>
          <a:graphicData uri="http://schemas.openxmlformats.org/presentationml/2006/ole">
            <p:oleObj spid="_x0000_s25617" r:id="rId11" imgW="3968840" imgH="3913971" progId="Excel.Chart.8">
              <p:embed/>
            </p:oleObj>
          </a:graphicData>
        </a:graphic>
      </p:graphicFrame>
      <p:sp>
        <p:nvSpPr>
          <p:cNvPr id="45" name="TextBox 23"/>
          <p:cNvSpPr txBox="1"/>
          <p:nvPr/>
        </p:nvSpPr>
        <p:spPr>
          <a:xfrm>
            <a:off x="6553200" y="9729788"/>
            <a:ext cx="26289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WSPARCIE  RODZIN  ZASTĘPCZYCH</a:t>
            </a:r>
            <a:endParaRPr lang="pl-PL" sz="2400" b="1" spc="100" dirty="0">
              <a:solidFill>
                <a:srgbClr val="6F3D1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100" dirty="0">
                <a:solidFill>
                  <a:srgbClr val="FF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2,4 mln zł</a:t>
            </a:r>
            <a:endParaRPr lang="en-US" sz="2400" b="1" spc="100" dirty="0">
              <a:solidFill>
                <a:srgbClr val="FF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5619" name="Object 19"/>
          <p:cNvGraphicFramePr>
            <a:graphicFrameLocks/>
          </p:cNvGraphicFramePr>
          <p:nvPr/>
        </p:nvGraphicFramePr>
        <p:xfrm>
          <a:off x="1622425" y="8489950"/>
          <a:ext cx="3965575" cy="3917950"/>
        </p:xfrm>
        <a:graphic>
          <a:graphicData uri="http://schemas.openxmlformats.org/presentationml/2006/ole">
            <p:oleObj spid="_x0000_s25619" r:id="rId12" imgW="3968840" imgH="3913971" progId="Excel.Chart.8">
              <p:embed/>
            </p:oleObj>
          </a:graphicData>
        </a:graphic>
      </p:graphicFrame>
      <p:sp>
        <p:nvSpPr>
          <p:cNvPr id="20" name="TextBox 23"/>
          <p:cNvSpPr txBox="1"/>
          <p:nvPr/>
        </p:nvSpPr>
        <p:spPr>
          <a:xfrm>
            <a:off x="2290763" y="9729788"/>
            <a:ext cx="26289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WSPARCIE  RODZIN</a:t>
            </a:r>
            <a:r>
              <a:rPr lang="pl-PL" sz="2400" b="1" spc="1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lang="en-US" sz="2400" b="1" spc="1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2400" b="1" spc="100" dirty="0">
              <a:solidFill>
                <a:srgbClr val="6F3D1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100" dirty="0">
                <a:solidFill>
                  <a:srgbClr val="6F3D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„JASNE ŻE TAK”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pc="100" dirty="0">
                <a:solidFill>
                  <a:srgbClr val="FF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 mln zł</a:t>
            </a:r>
            <a:endParaRPr lang="en-US" sz="2400" b="1" spc="100" dirty="0">
              <a:solidFill>
                <a:srgbClr val="FF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5621" name="Object 21"/>
          <p:cNvGraphicFramePr>
            <a:graphicFrameLocks/>
          </p:cNvGraphicFramePr>
          <p:nvPr/>
        </p:nvGraphicFramePr>
        <p:xfrm>
          <a:off x="19192875" y="8489950"/>
          <a:ext cx="3965575" cy="3917950"/>
        </p:xfrm>
        <a:graphic>
          <a:graphicData uri="http://schemas.openxmlformats.org/presentationml/2006/ole">
            <p:oleObj spid="_x0000_s25621" r:id="rId13" imgW="3968840" imgH="3913971" progId="Excel.Char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6666</TotalTime>
  <Words>1201</Words>
  <Application>Microsoft Office PowerPoint</Application>
  <PresentationFormat>Niestandardowy</PresentationFormat>
  <Paragraphs>330</Paragraphs>
  <Slides>26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8" baseType="lpstr">
      <vt:lpstr>1_Office Theme</vt:lpstr>
      <vt:lpstr>Wykres programu Microsoft Office Excel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lstacherczak</cp:lastModifiedBy>
  <cp:revision>457</cp:revision>
  <dcterms:created xsi:type="dcterms:W3CDTF">2014-09-26T10:57:37Z</dcterms:created>
  <dcterms:modified xsi:type="dcterms:W3CDTF">2017-04-07T10:02:28Z</dcterms:modified>
</cp:coreProperties>
</file>