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316" r:id="rId2"/>
    <p:sldId id="374" r:id="rId3"/>
    <p:sldId id="375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41" r:id="rId25"/>
    <p:sldId id="353" r:id="rId26"/>
    <p:sldId id="405" r:id="rId27"/>
    <p:sldId id="396" r:id="rId28"/>
    <p:sldId id="397" r:id="rId29"/>
    <p:sldId id="398" r:id="rId30"/>
    <p:sldId id="336" r:id="rId31"/>
    <p:sldId id="338" r:id="rId32"/>
    <p:sldId id="403" r:id="rId33"/>
    <p:sldId id="349" r:id="rId34"/>
    <p:sldId id="399" r:id="rId35"/>
    <p:sldId id="359" r:id="rId36"/>
    <p:sldId id="347" r:id="rId37"/>
    <p:sldId id="361" r:id="rId38"/>
    <p:sldId id="400" r:id="rId39"/>
    <p:sldId id="402" r:id="rId40"/>
  </p:sldIdLst>
  <p:sldSz cx="24384000" cy="13716000"/>
  <p:notesSz cx="6858000" cy="9144000"/>
  <p:defaultTextStyle>
    <a:defPPr>
      <a:defRPr lang="en-US"/>
    </a:defPPr>
    <a:lvl1pPr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914400" indent="-4572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828800" indent="-9144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743200" indent="-13716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3657600" indent="-1828800" algn="l" defTabSz="1828800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2E12"/>
    <a:srgbClr val="507392"/>
    <a:srgbClr val="A24A0E"/>
    <a:srgbClr val="98B53D"/>
    <a:srgbClr val="33A9AF"/>
    <a:srgbClr val="3C59D4"/>
    <a:srgbClr val="0DBF0D"/>
    <a:srgbClr val="63FF2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6323" autoAdjust="0"/>
  </p:normalViewPr>
  <p:slideViewPr>
    <p:cSldViewPr snapToGrid="0">
      <p:cViewPr varScale="1">
        <p:scale>
          <a:sx n="40" d="100"/>
          <a:sy n="40" d="100"/>
        </p:scale>
        <p:origin x="-546" y="-12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117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389645-C228-4670-A30D-2078420F32DC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62ECA4-4433-4B47-A834-CADAC076D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CF214-BAE1-4C41-99A5-2644B6C6D493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C7826-45BC-487B-8839-F82F3D198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AFA1C-E92C-42BE-81B5-DFFFED42B46A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93E2-695D-4215-BC41-D04A45AC5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1A1B-7A89-42B3-8AD5-DFCAB3A5360D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F1925-62DA-4302-A0C4-0CE641551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A8D26-FAE3-4FC9-AE57-49BA2FB364B7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CD180-33F8-4CD5-BB05-A6E29BECC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198CD-7433-4EA5-84C8-59AF7036A361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585F2-67CD-4591-85B2-CBADD3B9B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1F6E0-B235-4DA7-A2B0-B0F7B1FE2729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5355A-DAAE-460F-B119-4FDF7FD9A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1B3EB-7DED-47B3-8AC5-DDA31E78D103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76EBA-601D-408D-ABE1-77BE53B13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97319-2800-44F2-84CF-658F353D5B34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7DD-534F-4FBB-99AB-8AC769DE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A42FD-8E9D-4517-9956-CF904C6E9312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CD75-C1FE-4B64-A766-6D6982C0E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AAE7-D62F-487D-815A-2970013894F7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9E50A-10C6-48B2-9BB9-7227CED0F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rtlCol="0">
            <a:normAutofit/>
          </a:bodyPr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0F862-1791-4BDE-8F9D-3E578E2CFE88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53105-0DF6-4E71-93B8-B9B20780E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312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31200" cy="87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A80EF9-F50B-42BB-B7FD-91FDB98C1925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13185-239F-4404-9647-C0C46F5F8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med">
    <p:fade/>
  </p:transition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 Light" pitchFamily="34" charset="0"/>
        </a:defRPr>
      </a:lvl9pPr>
    </p:titleStyle>
    <p:bodyStyle>
      <a:lvl1pPr marL="457200" indent="-457200"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5.jpeg"/><Relationship Id="rId9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emf"/><Relationship Id="rId7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image" Target="../media/image4.jpe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4.jpe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0" y="0"/>
            <a:ext cx="24384000" cy="4686299"/>
          </a:xfrm>
          <a:prstGeom prst="rect">
            <a:avLst/>
          </a:prstGeom>
          <a:blipFill dpi="0"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36036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SPORT</a:t>
            </a:r>
            <a:endParaRPr lang="en-US" sz="6600" b="1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3476625"/>
            <a:ext cx="192088" cy="15287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0" name="Rectangle 30"/>
          <p:cNvSpPr/>
          <p:nvPr/>
        </p:nvSpPr>
        <p:spPr>
          <a:xfrm>
            <a:off x="7218363" y="6096000"/>
            <a:ext cx="2852737" cy="2998788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SZKOŁY PODSTAWOWE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1, 2, 12, 32, 26, 30, 36</a:t>
            </a:r>
            <a:endParaRPr lang="en-US" sz="28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1" name="Rectangle 26"/>
          <p:cNvSpPr/>
          <p:nvPr/>
        </p:nvSpPr>
        <p:spPr>
          <a:xfrm>
            <a:off x="10628313" y="6096000"/>
            <a:ext cx="6237287" cy="2998788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46" name="Rectangle 27"/>
          <p:cNvSpPr/>
          <p:nvPr/>
        </p:nvSpPr>
        <p:spPr>
          <a:xfrm>
            <a:off x="8904288" y="9507538"/>
            <a:ext cx="2854325" cy="2997200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b="1">
                <a:solidFill>
                  <a:srgbClr val="F2F2F2"/>
                </a:solidFill>
                <a:cs typeface="Arial" charset="0"/>
              </a:rPr>
              <a:t>II LO</a:t>
            </a:r>
          </a:p>
          <a:p>
            <a:pPr algn="ctr">
              <a:defRPr/>
            </a:pPr>
            <a:r>
              <a:rPr lang="pl-PL" sz="2800" b="1">
                <a:solidFill>
                  <a:srgbClr val="F2F2F2"/>
                </a:solidFill>
                <a:cs typeface="Arial" charset="0"/>
              </a:rPr>
              <a:t>ul. Kilińskiego</a:t>
            </a:r>
            <a:endParaRPr lang="en-US" sz="2800" b="1">
              <a:solidFill>
                <a:srgbClr val="F2F2F2"/>
              </a:solidFill>
              <a:cs typeface="Arial" charset="0"/>
            </a:endParaRPr>
          </a:p>
        </p:txBody>
      </p:sp>
      <p:sp>
        <p:nvSpPr>
          <p:cNvPr id="47" name="Rectangle 28"/>
          <p:cNvSpPr/>
          <p:nvPr/>
        </p:nvSpPr>
        <p:spPr>
          <a:xfrm>
            <a:off x="12295188" y="9507538"/>
            <a:ext cx="2852737" cy="2997200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Boisko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przy </a:t>
            </a:r>
            <a:b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800" b="1" dirty="0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ul. </a:t>
            </a:r>
            <a:r>
              <a:rPr lang="pl-PL" sz="2800" b="1" dirty="0" err="1">
                <a:solidFill>
                  <a:prstClr val="white">
                    <a:lumMod val="95000"/>
                  </a:prst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Lourdyjskiej</a:t>
            </a:r>
            <a:endParaRPr lang="tr-TR" sz="2800" b="1" dirty="0">
              <a:solidFill>
                <a:prstClr val="white">
                  <a:lumMod val="95000"/>
                </a:prstClr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" name="Rectangle 31"/>
          <p:cNvSpPr/>
          <p:nvPr/>
        </p:nvSpPr>
        <p:spPr>
          <a:xfrm>
            <a:off x="17419638" y="6096000"/>
            <a:ext cx="2852737" cy="2998788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0" name="Rectangle 34"/>
          <p:cNvSpPr/>
          <p:nvPr/>
        </p:nvSpPr>
        <p:spPr>
          <a:xfrm>
            <a:off x="15695613" y="9507538"/>
            <a:ext cx="2852737" cy="2997200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1" name="Rectangle 38"/>
          <p:cNvSpPr/>
          <p:nvPr/>
        </p:nvSpPr>
        <p:spPr>
          <a:xfrm>
            <a:off x="20805775" y="6096000"/>
            <a:ext cx="2854325" cy="2998788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SP 32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prstClr val="white">
                    <a:lumMod val="95000"/>
                  </a:prstClr>
                </a:solidFill>
              </a:rPr>
              <a:t>ul. Tetmajera</a:t>
            </a:r>
            <a:endParaRPr lang="en-US" sz="28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52" name="Rectangle 39"/>
          <p:cNvSpPr/>
          <p:nvPr/>
        </p:nvSpPr>
        <p:spPr>
          <a:xfrm>
            <a:off x="19130963" y="9507538"/>
            <a:ext cx="2854325" cy="2997200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6642" name="TextBox 41"/>
          <p:cNvSpPr txBox="1">
            <a:spLocks noChangeArrowheads="1"/>
          </p:cNvSpPr>
          <p:nvPr/>
        </p:nvSpPr>
        <p:spPr bwMode="auto">
          <a:xfrm>
            <a:off x="10782300" y="6577013"/>
            <a:ext cx="59483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ZESPOŁY SZKÓŁ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im. Kochanowskiego, ul. Warszawska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im. Prusa, ul. Prusa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ZST, Al. Jana Pawła II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6643" name="TextBox 44"/>
          <p:cNvSpPr txBox="1">
            <a:spLocks noChangeArrowheads="1"/>
          </p:cNvSpPr>
          <p:nvPr/>
        </p:nvSpPr>
        <p:spPr bwMode="auto">
          <a:xfrm>
            <a:off x="17514888" y="7064375"/>
            <a:ext cx="26860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7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GIMNAZJA</a:t>
            </a:r>
          </a:p>
          <a:p>
            <a:pPr algn="ctr"/>
            <a:r>
              <a:rPr lang="pl-PL" sz="27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7, 9, 12, 16, 17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6644" name="TextBox 45"/>
          <p:cNvSpPr txBox="1">
            <a:spLocks noChangeArrowheads="1"/>
          </p:cNvSpPr>
          <p:nvPr/>
        </p:nvSpPr>
        <p:spPr bwMode="auto">
          <a:xfrm>
            <a:off x="15841663" y="10264775"/>
            <a:ext cx="25225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Boisko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przy </a:t>
            </a:r>
            <a:b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</a:br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ul. Krakowskiej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6645" name="TextBox 50"/>
          <p:cNvSpPr txBox="1">
            <a:spLocks noChangeArrowheads="1"/>
          </p:cNvSpPr>
          <p:nvPr/>
        </p:nvSpPr>
        <p:spPr bwMode="auto">
          <a:xfrm>
            <a:off x="19270663" y="10248900"/>
            <a:ext cx="262413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Boisko</a:t>
            </a:r>
          </a:p>
          <a:p>
            <a:pPr algn="ctr"/>
            <a:r>
              <a:rPr lang="pl-PL" sz="2800" b="1">
                <a:solidFill>
                  <a:srgbClr val="F2F2F2"/>
                </a:solidFill>
                <a:latin typeface="Calibri" pitchFamily="34" charset="0"/>
                <a:ea typeface="Open Sans"/>
                <a:cs typeface="Open Sans"/>
              </a:rPr>
              <a:t>przy ul. Limanowskiego</a:t>
            </a:r>
            <a:endParaRPr lang="tr-TR" sz="2800" b="1">
              <a:solidFill>
                <a:srgbClr val="F2F2F2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cxnSp>
        <p:nvCxnSpPr>
          <p:cNvPr id="62" name="Straight Connector 19"/>
          <p:cNvCxnSpPr/>
          <p:nvPr/>
        </p:nvCxnSpPr>
        <p:spPr>
          <a:xfrm>
            <a:off x="476250" y="9688513"/>
            <a:ext cx="6200775" cy="0"/>
          </a:xfrm>
          <a:prstGeom prst="line">
            <a:avLst/>
          </a:prstGeom>
          <a:ln w="50800">
            <a:solidFill>
              <a:srgbClr val="6F3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53"/>
          <p:cNvSpPr/>
          <p:nvPr/>
        </p:nvSpPr>
        <p:spPr>
          <a:xfrm>
            <a:off x="1676400" y="5848350"/>
            <a:ext cx="3584575" cy="3559175"/>
          </a:xfrm>
          <a:prstGeom prst="ellipse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76"/>
          <p:cNvSpPr txBox="1"/>
          <p:nvPr/>
        </p:nvSpPr>
        <p:spPr>
          <a:xfrm>
            <a:off x="-1533525" y="10072688"/>
            <a:ext cx="986155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SZKOLENIE SPORTOWE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DZIECI  I  MŁODZIEŻY</a:t>
            </a:r>
          </a:p>
        </p:txBody>
      </p:sp>
      <p:sp>
        <p:nvSpPr>
          <p:cNvPr id="66" name="TextBox 85"/>
          <p:cNvSpPr txBox="1"/>
          <p:nvPr/>
        </p:nvSpPr>
        <p:spPr>
          <a:xfrm>
            <a:off x="1825625" y="6611938"/>
            <a:ext cx="3262313" cy="2001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</a:t>
            </a:r>
            <a:endParaRPr lang="tr-TR" sz="44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76"/>
          <p:cNvSpPr txBox="1"/>
          <p:nvPr/>
        </p:nvSpPr>
        <p:spPr>
          <a:xfrm>
            <a:off x="9048750" y="5005388"/>
            <a:ext cx="132397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NOWE  BOISKA SPORTOWE (</a:t>
            </a: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 </a:t>
            </a: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 – 440 </a:t>
            </a: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tys. zł</a:t>
            </a:r>
            <a:r>
              <a:rPr lang="pl-PL" sz="40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4000" b="1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084263" y="11407775"/>
            <a:ext cx="4503737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 ostatnich latach środki na ten cel wzrosły prawie o </a:t>
            </a:r>
            <a:r>
              <a:rPr lang="pl-PL" sz="2800" b="1" spc="100" dirty="0">
                <a:solidFill>
                  <a:srgbClr val="9C582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1,4 mln zł</a:t>
            </a:r>
            <a:endParaRPr lang="en-US" sz="2800" b="1" spc="100" dirty="0">
              <a:solidFill>
                <a:srgbClr val="9C582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0" y="0"/>
            <a:ext cx="24384000" cy="4686299"/>
          </a:xfrm>
          <a:prstGeom prst="rect">
            <a:avLst/>
          </a:prstGeom>
          <a:blipFill dpi="0"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36036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SPORT</a:t>
            </a:r>
            <a:endParaRPr lang="en-US" sz="6600" b="1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3476625"/>
            <a:ext cx="192088" cy="15287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60000"/>
                  <a:lumOff val="40000"/>
                </a:srgbClr>
              </a:solidFill>
            </a:endParaRPr>
          </a:p>
        </p:txBody>
      </p:sp>
      <p:graphicFrame>
        <p:nvGraphicFramePr>
          <p:cNvPr id="27658" name="Chart 5"/>
          <p:cNvGraphicFramePr>
            <a:graphicFrameLocks/>
          </p:cNvGraphicFramePr>
          <p:nvPr/>
        </p:nvGraphicFramePr>
        <p:xfrm>
          <a:off x="1616075" y="5537200"/>
          <a:ext cx="3965575" cy="3917950"/>
        </p:xfrm>
        <a:graphic>
          <a:graphicData uri="http://schemas.openxmlformats.org/presentationml/2006/ole">
            <p:oleObj spid="_x0000_s27658" r:id="rId5" imgW="3968840" imgH="3920068" progId="Excel.Sheet.8">
              <p:embed/>
            </p:oleObj>
          </a:graphicData>
        </a:graphic>
      </p:graphicFrame>
      <p:graphicFrame>
        <p:nvGraphicFramePr>
          <p:cNvPr id="27659" name="Chart 18"/>
          <p:cNvGraphicFramePr>
            <a:graphicFrameLocks/>
          </p:cNvGraphicFramePr>
          <p:nvPr/>
        </p:nvGraphicFramePr>
        <p:xfrm>
          <a:off x="5924550" y="5537200"/>
          <a:ext cx="3963988" cy="3917950"/>
        </p:xfrm>
        <a:graphic>
          <a:graphicData uri="http://schemas.openxmlformats.org/presentationml/2006/ole">
            <p:oleObj spid="_x0000_s27659" r:id="rId6" imgW="3962743" imgH="3920068" progId="Excel.Sheet.8">
              <p:embed/>
            </p:oleObj>
          </a:graphicData>
        </a:graphic>
      </p:graphicFrame>
      <p:graphicFrame>
        <p:nvGraphicFramePr>
          <p:cNvPr id="27660" name="Chart 20"/>
          <p:cNvGraphicFramePr>
            <a:graphicFrameLocks/>
          </p:cNvGraphicFramePr>
          <p:nvPr/>
        </p:nvGraphicFramePr>
        <p:xfrm>
          <a:off x="10158413" y="5537200"/>
          <a:ext cx="3963987" cy="3917950"/>
        </p:xfrm>
        <a:graphic>
          <a:graphicData uri="http://schemas.openxmlformats.org/presentationml/2006/ole">
            <p:oleObj spid="_x0000_s27660" r:id="rId7" imgW="3968840" imgH="3920068" progId="Excel.Sheet.8">
              <p:embed/>
            </p:oleObj>
          </a:graphicData>
        </a:graphic>
      </p:graphicFrame>
      <p:graphicFrame>
        <p:nvGraphicFramePr>
          <p:cNvPr id="27661" name="Chart 21"/>
          <p:cNvGraphicFramePr>
            <a:graphicFrameLocks/>
          </p:cNvGraphicFramePr>
          <p:nvPr/>
        </p:nvGraphicFramePr>
        <p:xfrm>
          <a:off x="14431963" y="5537200"/>
          <a:ext cx="3965575" cy="3917950"/>
        </p:xfrm>
        <a:graphic>
          <a:graphicData uri="http://schemas.openxmlformats.org/presentationml/2006/ole">
            <p:oleObj spid="_x0000_s27661" r:id="rId8" imgW="3968840" imgH="3920068" progId="Excel.Sheet.8">
              <p:embed/>
            </p:oleObj>
          </a:graphicData>
        </a:graphic>
      </p:graphicFrame>
      <p:graphicFrame>
        <p:nvGraphicFramePr>
          <p:cNvPr id="27662" name="Object 14"/>
          <p:cNvGraphicFramePr>
            <a:graphicFrameLocks/>
          </p:cNvGraphicFramePr>
          <p:nvPr/>
        </p:nvGraphicFramePr>
        <p:xfrm>
          <a:off x="18792825" y="5518150"/>
          <a:ext cx="3965575" cy="3917950"/>
        </p:xfrm>
        <a:graphic>
          <a:graphicData uri="http://schemas.openxmlformats.org/presentationml/2006/ole">
            <p:oleObj spid="_x0000_s27662" r:id="rId9" imgW="3962743" imgH="3920068" progId="Excel.Sheet.8">
              <p:embed/>
            </p:oleObj>
          </a:graphicData>
        </a:graphic>
      </p:graphicFrame>
      <p:sp>
        <p:nvSpPr>
          <p:cNvPr id="36" name="Prostokąt 35"/>
          <p:cNvSpPr/>
          <p:nvPr/>
        </p:nvSpPr>
        <p:spPr>
          <a:xfrm>
            <a:off x="2324100" y="6400800"/>
            <a:ext cx="247650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</a:t>
            </a:r>
            <a:endParaRPr lang="tr-TR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10591800" y="6272213"/>
            <a:ext cx="28765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mln zł</a:t>
            </a:r>
            <a:endParaRPr lang="tr-TR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Prostokąt 41"/>
          <p:cNvSpPr/>
          <p:nvPr/>
        </p:nvSpPr>
        <p:spPr>
          <a:xfrm>
            <a:off x="15125700" y="6534150"/>
            <a:ext cx="2571750" cy="1878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tys. zł</a:t>
            </a:r>
            <a:endParaRPr lang="tr-TR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19354800" y="6462713"/>
            <a:ext cx="2876550" cy="1600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2015 rok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pl-PL" sz="66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pl-PL" sz="66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pl-PL" sz="66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km</a:t>
            </a:r>
          </a:p>
        </p:txBody>
      </p:sp>
      <p:sp>
        <p:nvSpPr>
          <p:cNvPr id="27676" name="TextBox 100"/>
          <p:cNvSpPr txBox="1">
            <a:spLocks noChangeArrowheads="1"/>
          </p:cNvSpPr>
          <p:nvPr/>
        </p:nvSpPr>
        <p:spPr bwMode="auto">
          <a:xfrm>
            <a:off x="2097088" y="9582150"/>
            <a:ext cx="28559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SALA GIMNASTYCZNA  PRZY  ZESPOLE SZKÓŁ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BIEGAŃSKIEGO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77" name="TextBox 100"/>
          <p:cNvSpPr txBox="1">
            <a:spLocks noChangeArrowheads="1"/>
          </p:cNvSpPr>
          <p:nvPr/>
        </p:nvSpPr>
        <p:spPr bwMode="auto">
          <a:xfrm>
            <a:off x="6516688" y="9582150"/>
            <a:ext cx="28559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HALA SPORTOWA  W IV LO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IM. HENRYKA SIENKIEWICZA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78" name="TextBox 100"/>
          <p:cNvSpPr txBox="1">
            <a:spLocks noChangeArrowheads="1"/>
          </p:cNvSpPr>
          <p:nvPr/>
        </p:nvSpPr>
        <p:spPr bwMode="auto">
          <a:xfrm>
            <a:off x="10764838" y="9582150"/>
            <a:ext cx="28559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BASEN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PRZY  IV LO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(ZAKOŃCZENIE ROK 2016)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79" name="TextBox 100"/>
          <p:cNvSpPr txBox="1">
            <a:spLocks noChangeArrowheads="1"/>
          </p:cNvSpPr>
          <p:nvPr/>
        </p:nvSpPr>
        <p:spPr bwMode="auto">
          <a:xfrm>
            <a:off x="14993938" y="9582150"/>
            <a:ext cx="2855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PLACE  ZABAW  DLA DZIECI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  <p:sp>
        <p:nvSpPr>
          <p:cNvPr id="27680" name="TextBox 100"/>
          <p:cNvSpPr txBox="1">
            <a:spLocks noChangeArrowheads="1"/>
          </p:cNvSpPr>
          <p:nvPr/>
        </p:nvSpPr>
        <p:spPr bwMode="auto">
          <a:xfrm>
            <a:off x="19394488" y="9582150"/>
            <a:ext cx="28559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</a:rPr>
              <a:t>ŚCIEŻKI  ROWEROWE</a:t>
            </a:r>
            <a:endParaRPr lang="es-HN" sz="2800" b="1">
              <a:solidFill>
                <a:srgbClr val="6F3D13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3738225"/>
          </a:xfrm>
          <a:prstGeom prst="rect">
            <a:avLst/>
          </a:pr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818313" y="6335713"/>
            <a:ext cx="10785475" cy="254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94588" y="6929438"/>
            <a:ext cx="9421812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SUBWENCJA Z BUDŻETU PAŃSTWA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NA 1 UCZNIA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500" spc="100" dirty="0">
                <a:solidFill>
                  <a:srgbClr val="FFC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7.600 zł</a:t>
            </a:r>
            <a:endParaRPr lang="pl-PL" sz="4500" spc="100" dirty="0">
              <a:solidFill>
                <a:prstClr val="white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500" spc="1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5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FAKTYCZNY KOSZT KSZTAŁCENIA 1 UCZNIA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000" spc="100" dirty="0">
                <a:solidFill>
                  <a:srgbClr val="FFC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10.000 zł</a:t>
            </a:r>
            <a:endParaRPr lang="en-US" sz="8000" spc="100" dirty="0">
              <a:solidFill>
                <a:srgbClr val="FFC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59188" y="2682875"/>
            <a:ext cx="17133887" cy="3692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WYDATKI NA EDUKACJĘ TO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7200" spc="100" dirty="0">
                <a:solidFill>
                  <a:srgbClr val="FFC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36 %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9600" spc="1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CAŁEGO BUDŻETU</a:t>
            </a:r>
            <a:endParaRPr lang="en-US" sz="9600" spc="1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prstClr val="white"/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prstClr val="white"/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prstClr val="white"/>
                </a:solidFill>
                <a:latin typeface="Calibri Light"/>
                <a:ea typeface="Open Sans" panose="020B0606030504020204" pitchFamily="34" charset="0"/>
                <a:cs typeface="Open Sans" panose="020B0606030504020204" pitchFamily="34" charset="0"/>
              </a:rPr>
              <a:t>EDUKACJA</a:t>
            </a:r>
            <a:endParaRPr lang="en-US" sz="5400" spc="100" dirty="0">
              <a:solidFill>
                <a:prstClr val="white"/>
              </a:solidFill>
              <a:latin typeface="Calibri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8685" name="pole tekstowe 27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686" name="Prostokąt 13"/>
          <p:cNvSpPr>
            <a:spLocks noChangeArrowheads="1"/>
          </p:cNvSpPr>
          <p:nvPr/>
        </p:nvSpPr>
        <p:spPr bwMode="auto">
          <a:xfrm rot="-368885">
            <a:off x="12709525" y="7596188"/>
            <a:ext cx="1219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solidFill>
                  <a:srgbClr val="C00000"/>
                </a:solidFill>
                <a:latin typeface="Arial Black" pitchFamily="34" charset="0"/>
              </a:rPr>
              <a:t>DOPŁATA DO SUBWENCJI </a:t>
            </a:r>
            <a:endParaRPr lang="pl-PL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pl-PL" b="1">
                <a:solidFill>
                  <a:srgbClr val="C00000"/>
                </a:solidFill>
                <a:latin typeface="Arial Black" pitchFamily="34" charset="0"/>
              </a:rPr>
              <a:t>w ciągu 2 lat</a:t>
            </a:r>
            <a:endParaRPr lang="pl-PL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28687" name="Picture 1" descr="C:\Users\lstacherczak\Desktop\Prezentacja\stamp-sold-sign-clipart_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54438" y="8331200"/>
            <a:ext cx="6348412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TextBox 18"/>
          <p:cNvSpPr txBox="1">
            <a:spLocks noChangeArrowheads="1"/>
          </p:cNvSpPr>
          <p:nvPr/>
        </p:nvSpPr>
        <p:spPr bwMode="auto">
          <a:xfrm rot="-377469">
            <a:off x="17245013" y="9218613"/>
            <a:ext cx="47307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8000" b="1" u="sng">
                <a:solidFill>
                  <a:srgbClr val="C00000"/>
                </a:solidFill>
                <a:latin typeface="Arial Black" pitchFamily="34" charset="0"/>
              </a:rPr>
              <a:t>112</a:t>
            </a:r>
            <a:r>
              <a:rPr lang="pl-PL" sz="5400" b="1" u="sng">
                <a:solidFill>
                  <a:srgbClr val="C00000"/>
                </a:solidFill>
                <a:latin typeface="Arial Black" pitchFamily="34" charset="0"/>
              </a:rPr>
              <a:t> mln zł</a:t>
            </a:r>
            <a:endParaRPr lang="pl-PL" sz="540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EDUKACJA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705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Right Triangle 1"/>
          <p:cNvSpPr/>
          <p:nvPr/>
        </p:nvSpPr>
        <p:spPr>
          <a:xfrm flipH="1">
            <a:off x="0" y="2947988"/>
            <a:ext cx="24384000" cy="10768012"/>
          </a:xfrm>
          <a:prstGeom prst="rt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3168650" y="247967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AKADEMICKA CZĘSTOCHOWA</a:t>
            </a:r>
            <a:endParaRPr lang="en-US" sz="5400" b="1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708" name="Prostokąt 14"/>
          <p:cNvSpPr>
            <a:spLocks noChangeArrowheads="1"/>
          </p:cNvSpPr>
          <p:nvPr/>
        </p:nvSpPr>
        <p:spPr bwMode="auto">
          <a:xfrm>
            <a:off x="1028700" y="3646488"/>
            <a:ext cx="20212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 b="1">
                <a:solidFill>
                  <a:srgbClr val="FF0000"/>
                </a:solidFill>
                <a:latin typeface="Arial Black" pitchFamily="34" charset="0"/>
              </a:rPr>
              <a:t>500 tys. zł - </a:t>
            </a:r>
            <a:r>
              <a:rPr lang="pl-PL" b="1">
                <a:latin typeface="Calibri" pitchFamily="34" charset="0"/>
              </a:rPr>
              <a:t>DOFINANSOWANIE  ZAKUPÓW  W  POLITECHNICE  CZĘSTOCHOWSKIEJ  ORAZ  AKADEMII  IM. JANA DŁUGOSZA</a:t>
            </a:r>
            <a:r>
              <a:rPr lang="pl-PL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9709" name="Prostokąt 16"/>
          <p:cNvSpPr>
            <a:spLocks noChangeArrowheads="1"/>
          </p:cNvSpPr>
          <p:nvPr/>
        </p:nvSpPr>
        <p:spPr bwMode="auto">
          <a:xfrm>
            <a:off x="995363" y="5502275"/>
            <a:ext cx="1293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400">
                <a:solidFill>
                  <a:srgbClr val="FF0000"/>
                </a:solidFill>
                <a:latin typeface="Arial Black" pitchFamily="34" charset="0"/>
              </a:rPr>
              <a:t>57 tys. zł - </a:t>
            </a:r>
            <a:r>
              <a:rPr lang="pl-PL" b="1">
                <a:latin typeface="Calibri" pitchFamily="34" charset="0"/>
              </a:rPr>
              <a:t>NAGRODY</a:t>
            </a:r>
            <a:r>
              <a:rPr lang="pl-PL" b="1">
                <a:solidFill>
                  <a:srgbClr val="000000"/>
                </a:solidFill>
                <a:latin typeface="Calibri" pitchFamily="34" charset="0"/>
              </a:rPr>
              <a:t>  ZA  NAJLEPSZĄ  PRACĘ INŻYNIERSKĄ, LICENCJACKĄ, MAGISTERSKĄ LUB DOKTORSKĄ ZWIĄZANĄ  </a:t>
            </a:r>
            <a:br>
              <a:rPr lang="pl-PL" b="1">
                <a:solidFill>
                  <a:srgbClr val="000000"/>
                </a:solidFill>
                <a:latin typeface="Calibri" pitchFamily="34" charset="0"/>
              </a:rPr>
            </a:br>
            <a:r>
              <a:rPr lang="pl-PL" b="1">
                <a:solidFill>
                  <a:srgbClr val="000000"/>
                </a:solidFill>
                <a:latin typeface="Calibri" pitchFamily="34" charset="0"/>
              </a:rPr>
              <a:t>Z PROMOCJĄ CZĘSTOCHOWY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EDUKACJA</a:t>
            </a: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48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(inwestycje)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26" name="Picture 2" descr="C:\Users\lstacherczak\Desktop\PREZENTACJA\slide9-multimedia-authoring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7250" y="4286250"/>
            <a:ext cx="6724650" cy="672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4" name="Straight Connector 17"/>
          <p:cNvCxnSpPr/>
          <p:nvPr/>
        </p:nvCxnSpPr>
        <p:spPr>
          <a:xfrm flipV="1">
            <a:off x="6572250" y="4405313"/>
            <a:ext cx="19050" cy="9310687"/>
          </a:xfrm>
          <a:prstGeom prst="line">
            <a:avLst/>
          </a:prstGeom>
          <a:ln w="50800">
            <a:solidFill>
              <a:srgbClr val="6F3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1" name="Rectangle 1"/>
          <p:cNvSpPr>
            <a:spLocks noChangeArrowheads="1"/>
          </p:cNvSpPr>
          <p:nvPr/>
        </p:nvSpPr>
        <p:spPr bwMode="auto">
          <a:xfrm>
            <a:off x="8126413" y="3641725"/>
            <a:ext cx="4781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44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Koszt -  12 mln zł</a:t>
            </a:r>
            <a:endParaRPr lang="tr-TR" sz="44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30732" name="TextBox 38"/>
          <p:cNvSpPr txBox="1">
            <a:spLocks noChangeArrowheads="1"/>
          </p:cNvSpPr>
          <p:nvPr/>
        </p:nvSpPr>
        <p:spPr bwMode="auto">
          <a:xfrm>
            <a:off x="558800" y="3746500"/>
            <a:ext cx="4572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 u="sng">
                <a:latin typeface="Calibri" pitchFamily="34" charset="0"/>
              </a:rPr>
              <a:t>BASEN</a:t>
            </a:r>
            <a:r>
              <a:rPr lang="pl-PL" sz="3200" b="1">
                <a:latin typeface="Calibri" pitchFamily="34" charset="0"/>
              </a:rPr>
              <a:t>   PRZY  IV LO </a:t>
            </a:r>
            <a:br>
              <a:rPr lang="pl-PL" sz="3200" b="1">
                <a:latin typeface="Calibri" pitchFamily="34" charset="0"/>
              </a:rPr>
            </a:br>
            <a:r>
              <a:rPr lang="pl-PL" sz="3200" b="1">
                <a:latin typeface="Calibri" pitchFamily="34" charset="0"/>
              </a:rPr>
              <a:t>im. H. SIENKIEWICZA          </a:t>
            </a:r>
            <a:endParaRPr lang="pl-PL" sz="3200">
              <a:latin typeface="Calibri" pitchFamily="34" charset="0"/>
            </a:endParaRPr>
          </a:p>
        </p:txBody>
      </p:sp>
      <p:sp>
        <p:nvSpPr>
          <p:cNvPr id="30733" name="Rectangle 39"/>
          <p:cNvSpPr>
            <a:spLocks noChangeArrowheads="1"/>
          </p:cNvSpPr>
          <p:nvPr/>
        </p:nvSpPr>
        <p:spPr bwMode="auto">
          <a:xfrm>
            <a:off x="579438" y="6588125"/>
            <a:ext cx="47815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Program obejmuje</a:t>
            </a:r>
          </a:p>
          <a:p>
            <a:pPr algn="ctr"/>
            <a:r>
              <a:rPr lang="pl-PL" sz="32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11 największych placówek oświatowych w mieście.</a:t>
            </a:r>
          </a:p>
          <a:p>
            <a:pPr algn="ctr"/>
            <a:r>
              <a:rPr lang="pl-PL" sz="32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Koszt – </a:t>
            </a:r>
            <a:r>
              <a:rPr lang="pl-PL" sz="32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40 mln zł</a:t>
            </a:r>
            <a:endParaRPr lang="tr-TR" sz="32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2" name="TextBox 40"/>
          <p:cNvSpPr txBox="1"/>
          <p:nvPr/>
        </p:nvSpPr>
        <p:spPr>
          <a:xfrm>
            <a:off x="7802563" y="6657975"/>
            <a:ext cx="53609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TERMOMODERNIZACJA OBIEKTÓW OŚWIATOWYCH</a:t>
            </a:r>
            <a:endParaRPr lang="en-US" sz="3200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val 28"/>
          <p:cNvSpPr/>
          <p:nvPr/>
        </p:nvSpPr>
        <p:spPr>
          <a:xfrm>
            <a:off x="5578475" y="3479800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4"/>
          <p:cNvSpPr/>
          <p:nvPr/>
        </p:nvSpPr>
        <p:spPr>
          <a:xfrm>
            <a:off x="5580063" y="968692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595938" y="658177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73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0" y="4013200"/>
            <a:ext cx="10017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9" name="Picture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7113" y="10207625"/>
            <a:ext cx="9350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6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1238" y="7069138"/>
            <a:ext cx="100012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Rectangle 39"/>
          <p:cNvSpPr>
            <a:spLocks noChangeArrowheads="1"/>
          </p:cNvSpPr>
          <p:nvPr/>
        </p:nvSpPr>
        <p:spPr bwMode="auto">
          <a:xfrm>
            <a:off x="579438" y="10360025"/>
            <a:ext cx="478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3,8 mln zł</a:t>
            </a:r>
            <a:endParaRPr lang="tr-TR" sz="32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7" name="TextBox 40"/>
          <p:cNvSpPr txBox="1"/>
          <p:nvPr/>
        </p:nvSpPr>
        <p:spPr>
          <a:xfrm>
            <a:off x="7639050" y="9923463"/>
            <a:ext cx="536098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ROZPOCZĘCIE PRZEBUDOWY budynku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 im. Słowackiego</a:t>
            </a:r>
            <a:endParaRPr lang="en-US" sz="3200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EDUKACJA   </a:t>
            </a: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48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(inwestycje)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26" name="Picture 2" descr="C:\Users\lstacherczak\Desktop\PREZENTACJA\slide9-multimedia-authoring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7250" y="4286250"/>
            <a:ext cx="6724650" cy="672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4" name="Straight Connector 17"/>
          <p:cNvCxnSpPr/>
          <p:nvPr/>
        </p:nvCxnSpPr>
        <p:spPr>
          <a:xfrm flipV="1">
            <a:off x="6580188" y="0"/>
            <a:ext cx="20637" cy="11299825"/>
          </a:xfrm>
          <a:prstGeom prst="line">
            <a:avLst/>
          </a:prstGeom>
          <a:ln w="50800">
            <a:solidFill>
              <a:srgbClr val="6F3D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3" name="Rectangle 1"/>
          <p:cNvSpPr>
            <a:spLocks noChangeArrowheads="1"/>
          </p:cNvSpPr>
          <p:nvPr/>
        </p:nvSpPr>
        <p:spPr bwMode="auto">
          <a:xfrm>
            <a:off x="8126413" y="3641725"/>
            <a:ext cx="47815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44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1,3 mln zł</a:t>
            </a:r>
            <a:endParaRPr lang="tr-TR" sz="44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0" name="TextBox 38"/>
          <p:cNvSpPr txBox="1"/>
          <p:nvPr/>
        </p:nvSpPr>
        <p:spPr>
          <a:xfrm>
            <a:off x="558800" y="3746500"/>
            <a:ext cx="45720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TERMOMODERNIZACJA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4 PRZEDSZKOLI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755" name="Rectangle 39"/>
          <p:cNvSpPr>
            <a:spLocks noChangeArrowheads="1"/>
          </p:cNvSpPr>
          <p:nvPr/>
        </p:nvSpPr>
        <p:spPr bwMode="auto">
          <a:xfrm>
            <a:off x="579438" y="7175500"/>
            <a:ext cx="47815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1">
                <a:solidFill>
                  <a:srgbClr val="FF0000"/>
                </a:solidFill>
                <a:latin typeface="Calibri" pitchFamily="34" charset="0"/>
                <a:ea typeface="Open Sans"/>
                <a:cs typeface="Open Sans"/>
              </a:rPr>
              <a:t>2,5 mln zł</a:t>
            </a:r>
            <a:endParaRPr lang="tr-TR" sz="3200" b="1">
              <a:solidFill>
                <a:srgbClr val="FF0000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2" name="TextBox 40"/>
          <p:cNvSpPr txBox="1"/>
          <p:nvPr/>
        </p:nvSpPr>
        <p:spPr>
          <a:xfrm>
            <a:off x="7605713" y="7000875"/>
            <a:ext cx="53625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9C582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REMONTY w szkołach</a:t>
            </a:r>
            <a:endParaRPr lang="en-US" sz="3200" spc="100" dirty="0">
              <a:solidFill>
                <a:srgbClr val="9C582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757" name="Rectangle 21"/>
          <p:cNvSpPr>
            <a:spLocks noChangeArrowheads="1"/>
          </p:cNvSpPr>
          <p:nvPr/>
        </p:nvSpPr>
        <p:spPr bwMode="auto">
          <a:xfrm>
            <a:off x="7859713" y="9344025"/>
            <a:ext cx="6256337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 b="1">
                <a:solidFill>
                  <a:srgbClr val="767171"/>
                </a:solidFill>
                <a:latin typeface="Calibri" pitchFamily="34" charset="0"/>
                <a:ea typeface="Open Sans"/>
                <a:cs typeface="Open Sans"/>
              </a:rPr>
              <a:t>BEZPŁATNY JĘZYK ANGIELSKI, RYTMIKA, TANIEC, NAGRODY DLA UCZNIÓW SZCZEGÓLNIE UZDOLNIONYCH, KLASY WIELOZAWODOWE, NAUKA ZAWODU WE WSPÓŁPRACY Z POTENCJALNYM PRACODAWCĄ, JEDNOLITY SYSTEM DORADZTWA ZAWODOWEGO.</a:t>
            </a:r>
            <a:endParaRPr lang="tr-TR" sz="2800" b="1">
              <a:solidFill>
                <a:srgbClr val="767171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46" name="TextBox 22"/>
          <p:cNvSpPr txBox="1"/>
          <p:nvPr/>
        </p:nvSpPr>
        <p:spPr>
          <a:xfrm>
            <a:off x="368300" y="10363200"/>
            <a:ext cx="45720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spc="1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PONADTO</a:t>
            </a:r>
            <a:endParaRPr lang="en-US" sz="3200" b="1" spc="100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Oval 28"/>
          <p:cNvSpPr/>
          <p:nvPr/>
        </p:nvSpPr>
        <p:spPr>
          <a:xfrm>
            <a:off x="5578475" y="3479800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 54"/>
          <p:cNvSpPr/>
          <p:nvPr/>
        </p:nvSpPr>
        <p:spPr>
          <a:xfrm>
            <a:off x="5580063" y="968692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595938" y="6581775"/>
            <a:ext cx="1990725" cy="1990725"/>
          </a:xfrm>
          <a:prstGeom prst="ellipse">
            <a:avLst/>
          </a:prstGeom>
          <a:solidFill>
            <a:srgbClr val="6F3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1762" name="Picture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7113" y="10207625"/>
            <a:ext cx="935037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6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1238" y="7069138"/>
            <a:ext cx="100012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4" name="Picture 6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125" y="3906838"/>
            <a:ext cx="1001713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10287000" y="0"/>
            <a:ext cx="14097000" cy="13716000"/>
          </a:xfrm>
          <a:prstGeom prst="rect">
            <a:avLst/>
          </a:prstGeom>
          <a:blipFill dpi="0" rotWithShape="1">
            <a:blip r:embed="rId3" cstate="print">
              <a:alphaModFix amt="73000"/>
            </a:blip>
            <a:srcRect/>
            <a:stretch>
              <a:fillRect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 SENIOROM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 WDZIĘCZNOŚCI I SZACUNKU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Oval 29"/>
          <p:cNvSpPr/>
          <p:nvPr/>
        </p:nvSpPr>
        <p:spPr>
          <a:xfrm>
            <a:off x="1092200" y="8943975"/>
            <a:ext cx="1990725" cy="1990725"/>
          </a:xfrm>
          <a:prstGeom prst="ellipse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52"/>
          <p:cNvSpPr/>
          <p:nvPr/>
        </p:nvSpPr>
        <p:spPr>
          <a:xfrm>
            <a:off x="1098550" y="4121150"/>
            <a:ext cx="1990725" cy="1990725"/>
          </a:xfrm>
          <a:prstGeom prst="ellipse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63"/>
          <p:cNvSpPr/>
          <p:nvPr/>
        </p:nvSpPr>
        <p:spPr>
          <a:xfrm>
            <a:off x="1096963" y="6537325"/>
            <a:ext cx="1990725" cy="1990725"/>
          </a:xfrm>
          <a:prstGeom prst="ellipse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278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2738" y="4635500"/>
            <a:ext cx="928687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00" y="9509125"/>
            <a:ext cx="1012825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7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84325" y="7151688"/>
            <a:ext cx="10144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5" name="Prostokąt 40"/>
          <p:cNvSpPr>
            <a:spLocks noChangeArrowheads="1"/>
          </p:cNvSpPr>
          <p:nvPr/>
        </p:nvSpPr>
        <p:spPr bwMode="auto">
          <a:xfrm>
            <a:off x="3519488" y="4521200"/>
            <a:ext cx="5561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Prowadzimy szeroki program</a:t>
            </a:r>
          </a:p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aktywizacji seniorów </a:t>
            </a:r>
          </a:p>
        </p:txBody>
      </p:sp>
      <p:sp>
        <p:nvSpPr>
          <p:cNvPr id="32786" name="Prostokąt 41"/>
          <p:cNvSpPr>
            <a:spLocks noChangeArrowheads="1"/>
          </p:cNvSpPr>
          <p:nvPr/>
        </p:nvSpPr>
        <p:spPr bwMode="auto">
          <a:xfrm>
            <a:off x="3422650" y="6932613"/>
            <a:ext cx="6270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Promujemy aktywność ruchową</a:t>
            </a:r>
          </a:p>
          <a:p>
            <a:r>
              <a:rPr lang="pl-PL">
                <a:solidFill>
                  <a:srgbClr val="6F3D13"/>
                </a:solidFill>
                <a:latin typeface="Calibri" pitchFamily="34" charset="0"/>
              </a:rPr>
              <a:t>wśród osób starszych</a:t>
            </a:r>
          </a:p>
        </p:txBody>
      </p:sp>
      <p:sp>
        <p:nvSpPr>
          <p:cNvPr id="32787" name="Prostokąt 42"/>
          <p:cNvSpPr>
            <a:spLocks noChangeArrowheads="1"/>
          </p:cNvSpPr>
          <p:nvPr/>
        </p:nvSpPr>
        <p:spPr bwMode="auto">
          <a:xfrm>
            <a:off x="3422650" y="8894763"/>
            <a:ext cx="6284913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Staramy się ograniczyć koszty</a:t>
            </a:r>
          </a:p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życia seniorów,</a:t>
            </a:r>
          </a:p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a ich codzienność jak najbardziej</a:t>
            </a:r>
          </a:p>
          <a:p>
            <a:pPr algn="ctr"/>
            <a:r>
              <a:rPr lang="pl-PL" sz="3400">
                <a:solidFill>
                  <a:srgbClr val="6F3D13"/>
                </a:solidFill>
                <a:latin typeface="Calibri" pitchFamily="34" charset="0"/>
              </a:rPr>
              <a:t>uprzyjemnić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 SENIOROM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14197013" y="1455738"/>
            <a:ext cx="6753225" cy="554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DZIAŁANIA NA RZECZ OSÓB STARSZYCH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802" name="Prostokąt 23"/>
          <p:cNvSpPr>
            <a:spLocks noChangeArrowheads="1"/>
          </p:cNvSpPr>
          <p:nvPr/>
        </p:nvSpPr>
        <p:spPr bwMode="auto">
          <a:xfrm>
            <a:off x="10618788" y="2924175"/>
            <a:ext cx="12192000" cy="926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MIEJSKA RADA SENIORÓW…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2 NOWE DOMY DZIENNEGO POBYTU „SENIOR-WIGOR”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„KAWIARENKA DLA SENIORA” - 2 900 KUPONÓW (2015-16)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OD 1 STYCZNIA 2015 r. - BEZPŁATNE PRZEJAZDY MPK DLA OSÓ POWYŻEJ 70 ROKU ŻYCIA....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RABATOWE KARTY "CZĘSTOCHOWSKI SENIOR" DLA 8 TYS. OSÓB 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PLACE REKREACJI RUCHOWEJ DLA SENIORÓW (JUŻ 25)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LETNIE SPOTKANIA PLENEROWE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"POGODNA JESIEŃ - STARZEJ SIĘ ZDROWO"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BALE: ANDRZEJKOWY, WALENTYNKOWY, SOBÓTKOWY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WYCIECZKI DLA SENIORÓW,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SENIORIADA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REHABILITACJA I WSPIERANIE AKTYWNOŚCI RUCHOWEJ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PROGRAM "TRZECIEGO I CZWARTEGO WIEKU" ..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pl-PL" sz="2400">
                <a:solidFill>
                  <a:srgbClr val="6C2E12"/>
                </a:solidFill>
                <a:latin typeface="Calibri" pitchFamily="34" charset="0"/>
              </a:rPr>
              <a:t>PRZEGLĄD CHÓRÓW TRZECIEGO WIEKU</a:t>
            </a:r>
          </a:p>
        </p:txBody>
      </p:sp>
      <p:pic>
        <p:nvPicPr>
          <p:cNvPr id="2050" name="Picture 2" descr="C:\Users\lstacherczak\Desktop\Prezentacja\fotolia_52141995_subscription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799" y="3784108"/>
            <a:ext cx="8479971" cy="5647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 SENIOROM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 WDZIĘCZNOŚCI I SZACUNKU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826" name="Prostokąt 23"/>
          <p:cNvSpPr>
            <a:spLocks noChangeArrowheads="1"/>
          </p:cNvSpPr>
          <p:nvPr/>
        </p:nvSpPr>
        <p:spPr bwMode="auto">
          <a:xfrm>
            <a:off x="6176963" y="10045700"/>
            <a:ext cx="1219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solidFill>
                  <a:srgbClr val="6C2E12"/>
                </a:solidFill>
                <a:latin typeface="Calibri" pitchFamily="34" charset="0"/>
              </a:rPr>
              <a:t>CZĘSTOCHOWA POSIADA CERTYFIKAT</a:t>
            </a:r>
            <a:endParaRPr lang="pl-PL">
              <a:solidFill>
                <a:srgbClr val="6C2E12"/>
              </a:solidFill>
              <a:latin typeface="Calibri" pitchFamily="34" charset="0"/>
            </a:endParaRPr>
          </a:p>
          <a:p>
            <a:pPr algn="ctr"/>
            <a:r>
              <a:rPr lang="pl-PL" u="sng">
                <a:solidFill>
                  <a:srgbClr val="6C2E12"/>
                </a:solidFill>
                <a:latin typeface="Arial Black" pitchFamily="34" charset="0"/>
              </a:rPr>
              <a:t>„</a:t>
            </a:r>
            <a:r>
              <a:rPr lang="pl-PL" b="1" u="sng">
                <a:solidFill>
                  <a:srgbClr val="6C2E12"/>
                </a:solidFill>
                <a:latin typeface="Arial Black" pitchFamily="34" charset="0"/>
              </a:rPr>
              <a:t>GMINA PRZYJAZNA SENIOROM”</a:t>
            </a:r>
            <a:r>
              <a:rPr lang="pl-PL" u="sng">
                <a:solidFill>
                  <a:srgbClr val="6C2E12"/>
                </a:solidFill>
                <a:latin typeface="Arial Black" pitchFamily="34" charset="0"/>
              </a:rPr>
              <a:t> </a:t>
            </a:r>
            <a:endParaRPr lang="pl-PL">
              <a:solidFill>
                <a:srgbClr val="6C2E12"/>
              </a:solidFill>
              <a:latin typeface="Arial Black" pitchFamily="34" charset="0"/>
            </a:endParaRPr>
          </a:p>
        </p:txBody>
      </p:sp>
      <p:pic>
        <p:nvPicPr>
          <p:cNvPr id="34827" name="Picture 2" descr="C:\Users\lstacherczak\Desktop\Prezentacja\Seniorz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1663" y="4370388"/>
            <a:ext cx="12496800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  EUROPEJSKIE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35849" name="Picture 1"/>
          <p:cNvPicPr>
            <a:picLocks noChangeAspect="1"/>
          </p:cNvPicPr>
          <p:nvPr/>
        </p:nvPicPr>
        <p:blipFill>
          <a:blip r:embed="rId3">
            <a:lum bright="36000" contrast="-66000"/>
          </a:blip>
          <a:srcRect/>
          <a:stretch>
            <a:fillRect/>
          </a:stretch>
        </p:blipFill>
        <p:spPr bwMode="auto">
          <a:xfrm>
            <a:off x="7762875" y="3530600"/>
            <a:ext cx="15781338" cy="89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Prostokąt 25"/>
          <p:cNvSpPr>
            <a:spLocks noChangeArrowheads="1"/>
          </p:cNvSpPr>
          <p:nvPr/>
        </p:nvSpPr>
        <p:spPr bwMode="auto">
          <a:xfrm>
            <a:off x="2571750" y="2609850"/>
            <a:ext cx="19392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9C5820"/>
                </a:solidFill>
                <a:latin typeface="Calibri" pitchFamily="34" charset="0"/>
              </a:rPr>
              <a:t>Częstochowa pełni rolę </a:t>
            </a:r>
            <a:r>
              <a:rPr lang="pl-PL">
                <a:solidFill>
                  <a:srgbClr val="FF0000"/>
                </a:solidFill>
                <a:latin typeface="Calibri" pitchFamily="34" charset="0"/>
              </a:rPr>
              <a:t>INSTYTUCJI POŚREDNICZĄCEJ </a:t>
            </a:r>
            <a:r>
              <a:rPr lang="pl-PL">
                <a:solidFill>
                  <a:srgbClr val="9C5820"/>
                </a:solidFill>
                <a:latin typeface="Calibri" pitchFamily="34" charset="0"/>
              </a:rPr>
              <a:t>w ramach perspektywy finansowej 2014-2020. Pierwsze konkursy dopiero startują…</a:t>
            </a:r>
          </a:p>
        </p:txBody>
      </p:sp>
      <p:sp>
        <p:nvSpPr>
          <p:cNvPr id="35851" name="Prostokąt 26"/>
          <p:cNvSpPr>
            <a:spLocks noChangeArrowheads="1"/>
          </p:cNvSpPr>
          <p:nvPr/>
        </p:nvSpPr>
        <p:spPr bwMode="auto">
          <a:xfrm>
            <a:off x="4705350" y="4208463"/>
            <a:ext cx="1362075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9600" b="1">
                <a:solidFill>
                  <a:srgbClr val="FF0000"/>
                </a:solidFill>
                <a:latin typeface="Arial Black" pitchFamily="34" charset="0"/>
                <a:ea typeface="FangSong" pitchFamily="49" charset="-122"/>
              </a:rPr>
              <a:t>104</a:t>
            </a:r>
            <a:r>
              <a:rPr lang="pl-PL" sz="4800" b="1">
                <a:solidFill>
                  <a:srgbClr val="FF0000"/>
                </a:solidFill>
                <a:latin typeface="Arial Black" pitchFamily="34" charset="0"/>
                <a:ea typeface="FangSong" pitchFamily="49" charset="-122"/>
              </a:rPr>
              <a:t> MLN EURO</a:t>
            </a:r>
          </a:p>
          <a:p>
            <a:pPr algn="ctr"/>
            <a:r>
              <a:rPr lang="pl-PL" sz="4800" b="1">
                <a:solidFill>
                  <a:srgbClr val="9C5820"/>
                </a:solidFill>
                <a:latin typeface="Calibri" pitchFamily="34" charset="0"/>
                <a:ea typeface="FangSong" pitchFamily="49" charset="-122"/>
              </a:rPr>
              <a:t>NA REGIONALNE INWESTYCJE TERYTORIALNE:</a:t>
            </a:r>
          </a:p>
        </p:txBody>
      </p:sp>
      <p:sp>
        <p:nvSpPr>
          <p:cNvPr id="35852" name="Prostokąt 27"/>
          <p:cNvSpPr>
            <a:spLocks noChangeArrowheads="1"/>
          </p:cNvSpPr>
          <p:nvPr/>
        </p:nvSpPr>
        <p:spPr bwMode="auto">
          <a:xfrm>
            <a:off x="2955925" y="6651625"/>
            <a:ext cx="172593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solidFill>
                  <a:srgbClr val="6F3D13"/>
                </a:solidFill>
                <a:latin typeface="Calibri" pitchFamily="34" charset="0"/>
              </a:rPr>
              <a:t>TABOR AUTOBUSOWY, MODERNIZACJA MIESZKAŃ SOCJALNYCH, TERMOMODERNIZACJA OBIEKTÓW UŻYTECZNOŚCI PUBLICZNEJ, WYMIANA OŚWIETLENIA ULICZNEGO, SZKOLNICTWO ZAWODOWE, ODNAWIALNE ŹRÓDŁA ENERGII, ROZWÓJ USŁUG SOCJALNYCH</a:t>
            </a:r>
          </a:p>
        </p:txBody>
      </p:sp>
      <p:sp>
        <p:nvSpPr>
          <p:cNvPr id="35853" name="Prostokąt 28"/>
          <p:cNvSpPr>
            <a:spLocks noChangeArrowheads="1"/>
          </p:cNvSpPr>
          <p:nvPr/>
        </p:nvSpPr>
        <p:spPr bwMode="auto">
          <a:xfrm>
            <a:off x="2873375" y="8997950"/>
            <a:ext cx="18059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>
                <a:solidFill>
                  <a:srgbClr val="6F3D13"/>
                </a:solidFill>
                <a:latin typeface="Calibri" pitchFamily="34" charset="0"/>
              </a:rPr>
              <a:t>ZŁOŻYLIŚMY KOLEJNE PROJEKTY Z ZAKRESU: </a:t>
            </a:r>
            <a:r>
              <a:rPr lang="pl-PL" sz="3200">
                <a:solidFill>
                  <a:srgbClr val="6F3D13"/>
                </a:solidFill>
                <a:latin typeface="Calibri" pitchFamily="34" charset="0"/>
              </a:rPr>
              <a:t>DK-1, MODERNIZACJI BUDYNKÓW OŚWIATOWYCH </a:t>
            </a:r>
            <a:br>
              <a:rPr lang="pl-PL" sz="3200">
                <a:solidFill>
                  <a:srgbClr val="6F3D13"/>
                </a:solidFill>
                <a:latin typeface="Calibri" pitchFamily="34" charset="0"/>
              </a:rPr>
            </a:br>
            <a:r>
              <a:rPr lang="pl-PL" sz="3200">
                <a:solidFill>
                  <a:srgbClr val="6F3D13"/>
                </a:solidFill>
                <a:latin typeface="Calibri" pitchFamily="34" charset="0"/>
              </a:rPr>
              <a:t>I SPORTOWYCH</a:t>
            </a:r>
          </a:p>
        </p:txBody>
      </p:sp>
      <p:sp>
        <p:nvSpPr>
          <p:cNvPr id="35854" name="Prostokąt 14"/>
          <p:cNvSpPr>
            <a:spLocks noChangeArrowheads="1"/>
          </p:cNvSpPr>
          <p:nvPr/>
        </p:nvSpPr>
        <p:spPr bwMode="auto">
          <a:xfrm>
            <a:off x="2873375" y="10402888"/>
            <a:ext cx="180594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u="sng">
                <a:solidFill>
                  <a:srgbClr val="6C2E12"/>
                </a:solidFill>
                <a:latin typeface="Calibri" pitchFamily="34" charset="0"/>
              </a:rPr>
              <a:t>W OPRACOWANIU SĄ KOLEJNE PROJEKTY M.IN NA</a:t>
            </a:r>
            <a:r>
              <a:rPr lang="pl-PL" sz="3200" u="sng">
                <a:solidFill>
                  <a:srgbClr val="6C2E12"/>
                </a:solidFill>
                <a:latin typeface="Calibri" pitchFamily="34" charset="0"/>
              </a:rPr>
              <a:t>:</a:t>
            </a:r>
            <a:r>
              <a:rPr lang="pl-PL" sz="3200">
                <a:solidFill>
                  <a:srgbClr val="6C2E12"/>
                </a:solidFill>
                <a:latin typeface="Calibri" pitchFamily="34" charset="0"/>
              </a:rPr>
              <a:t> ZAKUP TABORU AUTOBUSOWEGO, ROZBUDOWĘ INFRASTRUKTURY SOCJALNEJ, BUDOWĘ CENTRÓW PRZESIADKOWYCH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KOMPLETNA OFERTA DLA PRZEDSIĘBIORCZOŚCI</a:t>
            </a:r>
            <a:endParaRPr lang="en-US" sz="3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7007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GOSPODARKA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2913" y="3454400"/>
            <a:ext cx="7805737" cy="76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cxnSp>
        <p:nvCxnSpPr>
          <p:cNvPr id="17" name="Straight Connector 30"/>
          <p:cNvCxnSpPr/>
          <p:nvPr/>
        </p:nvCxnSpPr>
        <p:spPr>
          <a:xfrm>
            <a:off x="4216400" y="388620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/>
          <p:cNvSpPr txBox="1"/>
          <p:nvPr/>
        </p:nvSpPr>
        <p:spPr>
          <a:xfrm>
            <a:off x="3316288" y="410210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45" name="Rectangle 4"/>
          <p:cNvSpPr>
            <a:spLocks noChangeArrowheads="1"/>
          </p:cNvSpPr>
          <p:nvPr/>
        </p:nvSpPr>
        <p:spPr bwMode="auto">
          <a:xfrm>
            <a:off x="4570413" y="4033838"/>
            <a:ext cx="6450012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PLANY  ZAGOSPODAROWANIA  PRZESTRZENNEGO</a:t>
            </a:r>
          </a:p>
        </p:txBody>
      </p:sp>
      <p:cxnSp>
        <p:nvCxnSpPr>
          <p:cNvPr id="24" name="Straight Connector 30"/>
          <p:cNvCxnSpPr/>
          <p:nvPr/>
        </p:nvCxnSpPr>
        <p:spPr>
          <a:xfrm>
            <a:off x="4221163" y="5703888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1"/>
          <p:cNvSpPr txBox="1"/>
          <p:nvPr/>
        </p:nvSpPr>
        <p:spPr>
          <a:xfrm>
            <a:off x="3321050" y="5919788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48" name="Rectangle 4"/>
          <p:cNvSpPr>
            <a:spLocks noChangeArrowheads="1"/>
          </p:cNvSpPr>
          <p:nvPr/>
        </p:nvSpPr>
        <p:spPr bwMode="auto">
          <a:xfrm>
            <a:off x="4608513" y="5780088"/>
            <a:ext cx="64500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PROGRAM  WSPIERANIA  PRZEDSIĘBIORCZOŚCI</a:t>
            </a:r>
          </a:p>
          <a:p>
            <a:pPr algn="ctr"/>
            <a:endParaRPr lang="tr-TR" sz="4000">
              <a:solidFill>
                <a:srgbClr val="843C0C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cxnSp>
        <p:nvCxnSpPr>
          <p:cNvPr id="27" name="Straight Connector 30"/>
          <p:cNvCxnSpPr/>
          <p:nvPr/>
        </p:nvCxnSpPr>
        <p:spPr>
          <a:xfrm>
            <a:off x="4221163" y="749935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/>
          <p:nvPr/>
        </p:nvSpPr>
        <p:spPr>
          <a:xfrm>
            <a:off x="3321050" y="771525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51" name="Rectangle 4"/>
          <p:cNvSpPr>
            <a:spLocks noChangeArrowheads="1"/>
          </p:cNvSpPr>
          <p:nvPr/>
        </p:nvSpPr>
        <p:spPr bwMode="auto">
          <a:xfrm>
            <a:off x="4572000" y="7593013"/>
            <a:ext cx="58626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SPECJALNE  STREFY  EKONOMICZNE</a:t>
            </a:r>
          </a:p>
          <a:p>
            <a:endParaRPr lang="tr-TR" sz="4000">
              <a:solidFill>
                <a:srgbClr val="843C0C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221163" y="921385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321050" y="942975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54" name="Rectangle 4"/>
          <p:cNvSpPr>
            <a:spLocks noChangeArrowheads="1"/>
          </p:cNvSpPr>
          <p:nvPr/>
        </p:nvSpPr>
        <p:spPr bwMode="auto">
          <a:xfrm>
            <a:off x="4592638" y="9307513"/>
            <a:ext cx="64500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ULGI  PODATKOWE DLA PRZEDSIĘBIORCÓW</a:t>
            </a:r>
          </a:p>
          <a:p>
            <a:pPr algn="ctr"/>
            <a:endParaRPr lang="tr-TR" sz="4000">
              <a:solidFill>
                <a:srgbClr val="843C0C"/>
              </a:solidFill>
              <a:latin typeface="Calibri" pitchFamily="34" charset="0"/>
              <a:ea typeface="Open Sans"/>
              <a:cs typeface="Open San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FUNDUSZE  EUROPEJSKIE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36873" name="Picture 1"/>
          <p:cNvPicPr>
            <a:picLocks noChangeAspect="1"/>
          </p:cNvPicPr>
          <p:nvPr/>
        </p:nvPicPr>
        <p:blipFill>
          <a:blip r:embed="rId3">
            <a:lum bright="36000" contrast="-66000"/>
          </a:blip>
          <a:srcRect/>
          <a:stretch>
            <a:fillRect/>
          </a:stretch>
        </p:blipFill>
        <p:spPr bwMode="auto">
          <a:xfrm>
            <a:off x="7762875" y="3530600"/>
            <a:ext cx="15781338" cy="89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4" name="Prostokąt 25"/>
          <p:cNvSpPr>
            <a:spLocks noChangeArrowheads="1"/>
          </p:cNvSpPr>
          <p:nvPr/>
        </p:nvSpPr>
        <p:spPr bwMode="auto">
          <a:xfrm>
            <a:off x="2857500" y="2609850"/>
            <a:ext cx="19107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 u="sng">
                <a:solidFill>
                  <a:srgbClr val="9C5820"/>
                </a:solidFill>
                <a:latin typeface="Calibri" pitchFamily="34" charset="0"/>
              </a:rPr>
              <a:t>KOLEJNE PROJEKTY</a:t>
            </a:r>
            <a:r>
              <a:rPr lang="pl-PL" sz="3200">
                <a:solidFill>
                  <a:srgbClr val="9C582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36875" name="Picture 2" descr="C:\Users\lstacherczak\Desktop\PREZENTACJA\bus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6550" y="34671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3" descr="C:\Users\lstacherczak\Desktop\PREZENTACJA\MEchanik_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6550" y="70866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4" descr="C:\Users\lstacherczak\Desktop\PREZENTACJA\Oswietlenie_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6550" y="897255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5" descr="C:\Users\lstacherczak\Desktop\PREZENTACJA\Socjal_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6550" y="5257800"/>
            <a:ext cx="139065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9" name="Prostokąt 20"/>
          <p:cNvSpPr>
            <a:spLocks noChangeArrowheads="1"/>
          </p:cNvSpPr>
          <p:nvPr/>
        </p:nvSpPr>
        <p:spPr bwMode="auto">
          <a:xfrm>
            <a:off x="4678363" y="3771900"/>
            <a:ext cx="67230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ZAKUP TABORU AUTOBUSOWEGO</a:t>
            </a:r>
          </a:p>
        </p:txBody>
      </p:sp>
      <p:sp>
        <p:nvSpPr>
          <p:cNvPr id="36880" name="Prostokąt 21"/>
          <p:cNvSpPr>
            <a:spLocks noChangeArrowheads="1"/>
          </p:cNvSpPr>
          <p:nvPr/>
        </p:nvSpPr>
        <p:spPr bwMode="auto">
          <a:xfrm>
            <a:off x="4678363" y="5581650"/>
            <a:ext cx="8512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ROZBUDOWA INFRASTRUKTURY SOCJALNEJ</a:t>
            </a:r>
          </a:p>
        </p:txBody>
      </p:sp>
      <p:sp>
        <p:nvSpPr>
          <p:cNvPr id="36881" name="Prostokąt 23"/>
          <p:cNvSpPr>
            <a:spLocks noChangeArrowheads="1"/>
          </p:cNvSpPr>
          <p:nvPr/>
        </p:nvSpPr>
        <p:spPr bwMode="auto">
          <a:xfrm>
            <a:off x="4678363" y="7429500"/>
            <a:ext cx="7853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ROZWÓJ SZKOLNICTWA ZAWODOWEGO</a:t>
            </a:r>
          </a:p>
        </p:txBody>
      </p:sp>
      <p:sp>
        <p:nvSpPr>
          <p:cNvPr id="36882" name="Prostokąt 29"/>
          <p:cNvSpPr>
            <a:spLocks noChangeArrowheads="1"/>
          </p:cNvSpPr>
          <p:nvPr/>
        </p:nvSpPr>
        <p:spPr bwMode="auto">
          <a:xfrm>
            <a:off x="4678363" y="9277350"/>
            <a:ext cx="72548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9C5820"/>
                </a:solidFill>
                <a:latin typeface="Calibri" pitchFamily="34" charset="0"/>
              </a:rPr>
              <a:t>WYMIANA OŚWIETLENIA ULICZNEGO</a:t>
            </a:r>
          </a:p>
        </p:txBody>
      </p:sp>
      <p:pic>
        <p:nvPicPr>
          <p:cNvPr id="36883" name="Picture 6" descr="C:\Users\lstacherczak\Desktop\PREZENTACJA\Droga_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296900" y="4610100"/>
            <a:ext cx="329565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4" name="Prostokąt 30"/>
          <p:cNvSpPr>
            <a:spLocks noChangeArrowheads="1"/>
          </p:cNvSpPr>
          <p:nvPr/>
        </p:nvSpPr>
        <p:spPr bwMode="auto">
          <a:xfrm>
            <a:off x="16835438" y="4833938"/>
            <a:ext cx="666115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PRZEBUDOWA  DROGI  WOJEWÓDZKIEJ NR 908 Z PRZEDŁUŻENIEM ULICY BOHATERÓW MONTE CASSINO DO UL. DŹBOWSKIEJ,</a:t>
            </a:r>
            <a:b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</a:br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CZY PRZEBUDOWA GŁÓWNEJ </a:t>
            </a:r>
            <a:b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</a:br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I PRZEJAZDOWEJ (CZYLI SKOMUNIKOWANIE MIASTA </a:t>
            </a:r>
            <a:b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</a:br>
            <a:r>
              <a:rPr lang="pl-PL" sz="2800" b="1">
                <a:solidFill>
                  <a:srgbClr val="9C5820"/>
                </a:solidFill>
                <a:latin typeface="Calibri" pitchFamily="34" charset="0"/>
                <a:cs typeface="Arabic Typesetting" pitchFamily="66" charset="-78"/>
              </a:rPr>
              <a:t>Z WĘZŁAMI AUTOSTRADOWYMI)</a:t>
            </a:r>
          </a:p>
        </p:txBody>
      </p:sp>
      <p:sp>
        <p:nvSpPr>
          <p:cNvPr id="36885" name="Prostokąt 31"/>
          <p:cNvSpPr>
            <a:spLocks noChangeArrowheads="1"/>
          </p:cNvSpPr>
          <p:nvPr/>
        </p:nvSpPr>
        <p:spPr bwMode="auto">
          <a:xfrm>
            <a:off x="16837025" y="4362450"/>
            <a:ext cx="22447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700" b="1">
                <a:solidFill>
                  <a:srgbClr val="002060"/>
                </a:solidFill>
                <a:latin typeface="Calibri" pitchFamily="34" charset="0"/>
              </a:rPr>
              <a:t>W REALIZACJI: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BEZROBOCIE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6189663" y="2673350"/>
            <a:ext cx="114935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NAJNIŻSZE OD </a:t>
            </a:r>
            <a:r>
              <a:rPr lang="pl-PL" sz="9600" spc="100" dirty="0">
                <a:solidFill>
                  <a:srgbClr val="C0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LAT!</a:t>
            </a:r>
            <a:endParaRPr lang="en-US" sz="9600" spc="100" dirty="0">
              <a:solidFill>
                <a:srgbClr val="C0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9" name="Tabela 28"/>
          <p:cNvGraphicFramePr>
            <a:graphicFrameLocks noGrp="1"/>
          </p:cNvGraphicFramePr>
          <p:nvPr/>
        </p:nvGraphicFramePr>
        <p:xfrm>
          <a:off x="4357688" y="4424363"/>
          <a:ext cx="15105062" cy="7478712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5768409"/>
                <a:gridCol w="2988835"/>
                <a:gridCol w="3229742"/>
                <a:gridCol w="3118757"/>
              </a:tblGrid>
              <a:tr h="1318119">
                <a:tc>
                  <a:txBody>
                    <a:bodyPr/>
                    <a:lstStyle/>
                    <a:p>
                      <a:pPr lvl="0" algn="ctr"/>
                      <a:endParaRPr lang="en-IN" sz="32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latin typeface="+mn-lt"/>
                        </a:rPr>
                        <a:t>GRUDZIEŃ 2014</a:t>
                      </a:r>
                      <a:endParaRPr lang="en-IN" sz="3200" b="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GRUDZIEŃ 2015</a:t>
                      </a:r>
                      <a:endParaRPr lang="en-IN" sz="3200" b="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3200" b="0" dirty="0" smtClean="0">
                          <a:latin typeface="+mn-lt"/>
                        </a:rPr>
                        <a:t>GRUDZIEŃ 2016</a:t>
                      </a:r>
                      <a:endParaRPr lang="en-IN" sz="3200" b="0" dirty="0">
                        <a:latin typeface="+mn-lt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05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POLSKA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216000" marR="216000" marT="180000" marB="180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11,4 %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9,6 %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8,3 %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</a:tr>
              <a:tr h="205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WOJEWÓDZTWO ŚLĄSKIE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216000" marR="216000" marT="180000" marB="180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9,6 %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8,2 %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6,7 %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85000"/>
                        </a:schemeClr>
                      </a:bgClr>
                    </a:pattFill>
                  </a:tcPr>
                </a:tc>
              </a:tr>
              <a:tr h="20534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CZĘSTOCHOWA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</a:endParaRPr>
                    </a:p>
                  </a:txBody>
                  <a:tcPr marL="216000" marR="216000" marT="180000" marB="180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11,2 %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 Black" pitchFamily="34" charset="0"/>
                        </a:rPr>
                        <a:t>8,5 %</a:t>
                      </a:r>
                      <a:endParaRPr lang="en-IN" sz="3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3200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6,5 %</a:t>
                      </a:r>
                      <a:endParaRPr lang="en-IN" sz="3200" b="0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 marL="137160" marR="137160" marT="137160" marB="13716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dkUpDiag">
                      <a:fgClr>
                        <a:schemeClr val="bg1"/>
                      </a:fgClr>
                      <a:bgClr>
                        <a:schemeClr val="bg1">
                          <a:lumMod val="95000"/>
                        </a:schemeClr>
                      </a:bgClr>
                    </a:patt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6610350" cy="13716000"/>
          </a:xfrm>
          <a:prstGeom prst="rect">
            <a:avLst/>
          </a:prstGeom>
          <a:solidFill>
            <a:srgbClr val="9C582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826125"/>
            <a:ext cx="6057900" cy="938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500" spc="100" dirty="0">
                <a:solidFill>
                  <a:prstClr val="whit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5500" spc="100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50" y="7315200"/>
            <a:ext cx="5351463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0" spc="100" dirty="0">
                <a:solidFill>
                  <a:prstClr val="white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POZARZĄDOWA</a:t>
            </a:r>
            <a:endParaRPr lang="en-US" sz="5000" spc="100" dirty="0">
              <a:solidFill>
                <a:prstClr val="white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8650" y="7118350"/>
            <a:ext cx="535146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Prostokąt 5"/>
          <p:cNvSpPr>
            <a:spLocks noChangeArrowheads="1"/>
          </p:cNvSpPr>
          <p:nvPr/>
        </p:nvSpPr>
        <p:spPr bwMode="auto">
          <a:xfrm>
            <a:off x="14303375" y="10339388"/>
            <a:ext cx="85756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rgbClr val="FFFFFF"/>
                </a:solidFill>
                <a:latin typeface="Calibri" pitchFamily="34" charset="0"/>
              </a:rPr>
              <a:t>   ORGANIZACJE POZARZĄDOWE</a:t>
            </a:r>
          </a:p>
          <a:p>
            <a:pPr algn="ctr"/>
            <a:r>
              <a:rPr lang="pl-PL">
                <a:solidFill>
                  <a:srgbClr val="FFFFFF"/>
                </a:solidFill>
                <a:latin typeface="Calibri" pitchFamily="34" charset="0"/>
              </a:rPr>
              <a:t>W 2015 i 2016 r. - </a:t>
            </a:r>
            <a:r>
              <a:rPr lang="pl-PL" sz="6600">
                <a:solidFill>
                  <a:srgbClr val="FF0000"/>
                </a:solidFill>
                <a:latin typeface="Arial Black" pitchFamily="34" charset="0"/>
              </a:rPr>
              <a:t>68 mln zł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8547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BUDŻET OBYWATELSKI</a:t>
            </a:r>
            <a:endParaRPr lang="en-US" sz="48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9945" name="Prostokąt 10"/>
          <p:cNvSpPr>
            <a:spLocks noChangeArrowheads="1"/>
          </p:cNvSpPr>
          <p:nvPr/>
        </p:nvSpPr>
        <p:spPr bwMode="auto">
          <a:xfrm>
            <a:off x="7966075" y="8837613"/>
            <a:ext cx="78470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800" b="1">
                <a:latin typeface="Arial Black" pitchFamily="34" charset="0"/>
              </a:rPr>
              <a:t>150 zadań - </a:t>
            </a:r>
            <a:r>
              <a:rPr lang="pl-PL" sz="4800" b="1">
                <a:solidFill>
                  <a:srgbClr val="C00000"/>
                </a:solidFill>
                <a:latin typeface="Arial Black" pitchFamily="34" charset="0"/>
              </a:rPr>
              <a:t>12,3 mln zł</a:t>
            </a:r>
            <a:endParaRPr lang="pl-PL" sz="4800">
              <a:solidFill>
                <a:srgbClr val="C00000"/>
              </a:solidFill>
              <a:latin typeface="Arial Black" pitchFamily="34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0326688" y="4556125"/>
            <a:ext cx="3035300" cy="4056063"/>
            <a:chOff x="5053014" y="2036764"/>
            <a:chExt cx="2089150" cy="2790826"/>
          </a:xfrm>
        </p:grpSpPr>
        <p:sp>
          <p:nvSpPr>
            <p:cNvPr id="39974" name="Freeform 5"/>
            <p:cNvSpPr>
              <a:spLocks noEditPoints="1"/>
            </p:cNvSpPr>
            <p:nvPr/>
          </p:nvSpPr>
          <p:spPr bwMode="auto">
            <a:xfrm>
              <a:off x="5053014" y="2036764"/>
              <a:ext cx="2089150" cy="2641601"/>
            </a:xfrm>
            <a:custGeom>
              <a:avLst/>
              <a:gdLst>
                <a:gd name="T0" fmla="*/ 2147483647 w 554"/>
                <a:gd name="T1" fmla="*/ 2147483647 h 701"/>
                <a:gd name="T2" fmla="*/ 2147483647 w 554"/>
                <a:gd name="T3" fmla="*/ 2147483647 h 701"/>
                <a:gd name="T4" fmla="*/ 2147483647 w 554"/>
                <a:gd name="T5" fmla="*/ 2147483647 h 701"/>
                <a:gd name="T6" fmla="*/ 2147483647 w 554"/>
                <a:gd name="T7" fmla="*/ 2147483647 h 701"/>
                <a:gd name="T8" fmla="*/ 2147483647 w 554"/>
                <a:gd name="T9" fmla="*/ 2147483647 h 701"/>
                <a:gd name="T10" fmla="*/ 2147483647 w 554"/>
                <a:gd name="T11" fmla="*/ 2147483647 h 701"/>
                <a:gd name="T12" fmla="*/ 2147483647 w 554"/>
                <a:gd name="T13" fmla="*/ 2147483647 h 701"/>
                <a:gd name="T14" fmla="*/ 2147483647 w 554"/>
                <a:gd name="T15" fmla="*/ 2147483647 h 701"/>
                <a:gd name="T16" fmla="*/ 2147483647 w 554"/>
                <a:gd name="T17" fmla="*/ 2147483647 h 701"/>
                <a:gd name="T18" fmla="*/ 2147483647 w 554"/>
                <a:gd name="T19" fmla="*/ 2147483647 h 701"/>
                <a:gd name="T20" fmla="*/ 2147483647 w 554"/>
                <a:gd name="T21" fmla="*/ 2147483647 h 701"/>
                <a:gd name="T22" fmla="*/ 2147483647 w 554"/>
                <a:gd name="T23" fmla="*/ 2147483647 h 701"/>
                <a:gd name="T24" fmla="*/ 2147483647 w 554"/>
                <a:gd name="T25" fmla="*/ 0 h 701"/>
                <a:gd name="T26" fmla="*/ 2147483647 w 554"/>
                <a:gd name="T27" fmla="*/ 0 h 701"/>
                <a:gd name="T28" fmla="*/ 2147483647 w 554"/>
                <a:gd name="T29" fmla="*/ 2147483647 h 701"/>
                <a:gd name="T30" fmla="*/ 2147483647 w 554"/>
                <a:gd name="T31" fmla="*/ 2147483647 h 701"/>
                <a:gd name="T32" fmla="*/ 0 w 554"/>
                <a:gd name="T33" fmla="*/ 2147483647 h 701"/>
                <a:gd name="T34" fmla="*/ 0 w 554"/>
                <a:gd name="T35" fmla="*/ 2147483647 h 701"/>
                <a:gd name="T36" fmla="*/ 2147483647 w 554"/>
                <a:gd name="T37" fmla="*/ 2147483647 h 701"/>
                <a:gd name="T38" fmla="*/ 2147483647 w 554"/>
                <a:gd name="T39" fmla="*/ 2147483647 h 701"/>
                <a:gd name="T40" fmla="*/ 2147483647 w 554"/>
                <a:gd name="T41" fmla="*/ 2147483647 h 701"/>
                <a:gd name="T42" fmla="*/ 2147483647 w 554"/>
                <a:gd name="T43" fmla="*/ 2147483647 h 701"/>
                <a:gd name="T44" fmla="*/ 2147483647 w 554"/>
                <a:gd name="T45" fmla="*/ 2147483647 h 701"/>
                <a:gd name="T46" fmla="*/ 2147483647 w 554"/>
                <a:gd name="T47" fmla="*/ 2147483647 h 701"/>
                <a:gd name="T48" fmla="*/ 2147483647 w 554"/>
                <a:gd name="T49" fmla="*/ 2147483647 h 701"/>
                <a:gd name="T50" fmla="*/ 2147483647 w 554"/>
                <a:gd name="T51" fmla="*/ 2147483647 h 701"/>
                <a:gd name="T52" fmla="*/ 2147483647 w 554"/>
                <a:gd name="T53" fmla="*/ 2147483647 h 701"/>
                <a:gd name="T54" fmla="*/ 2147483647 w 554"/>
                <a:gd name="T55" fmla="*/ 2147483647 h 701"/>
                <a:gd name="T56" fmla="*/ 2147483647 w 554"/>
                <a:gd name="T57" fmla="*/ 2147483647 h 701"/>
                <a:gd name="T58" fmla="*/ 2147483647 w 554"/>
                <a:gd name="T59" fmla="*/ 2147483647 h 701"/>
                <a:gd name="T60" fmla="*/ 2147483647 w 554"/>
                <a:gd name="T61" fmla="*/ 2147483647 h 7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4"/>
                <a:gd name="T94" fmla="*/ 0 h 701"/>
                <a:gd name="T95" fmla="*/ 554 w 554"/>
                <a:gd name="T96" fmla="*/ 701 h 7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4" h="701">
                  <a:moveTo>
                    <a:pt x="485" y="235"/>
                  </a:moveTo>
                  <a:cubicBezTo>
                    <a:pt x="472" y="256"/>
                    <a:pt x="457" y="271"/>
                    <a:pt x="441" y="281"/>
                  </a:cubicBezTo>
                  <a:cubicBezTo>
                    <a:pt x="461" y="230"/>
                    <a:pt x="476" y="171"/>
                    <a:pt x="484" y="105"/>
                  </a:cubicBezTo>
                  <a:cubicBezTo>
                    <a:pt x="522" y="105"/>
                    <a:pt x="522" y="105"/>
                    <a:pt x="522" y="105"/>
                  </a:cubicBezTo>
                  <a:cubicBezTo>
                    <a:pt x="519" y="155"/>
                    <a:pt x="506" y="200"/>
                    <a:pt x="485" y="235"/>
                  </a:cubicBezTo>
                  <a:moveTo>
                    <a:pt x="69" y="235"/>
                  </a:moveTo>
                  <a:cubicBezTo>
                    <a:pt x="48" y="200"/>
                    <a:pt x="35" y="155"/>
                    <a:pt x="32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7" y="170"/>
                    <a:pt x="92" y="230"/>
                    <a:pt x="111" y="280"/>
                  </a:cubicBezTo>
                  <a:cubicBezTo>
                    <a:pt x="96" y="271"/>
                    <a:pt x="81" y="255"/>
                    <a:pt x="69" y="235"/>
                  </a:cubicBezTo>
                  <a:moveTo>
                    <a:pt x="487" y="73"/>
                  </a:moveTo>
                  <a:cubicBezTo>
                    <a:pt x="488" y="60"/>
                    <a:pt x="489" y="47"/>
                    <a:pt x="489" y="34"/>
                  </a:cubicBezTo>
                  <a:cubicBezTo>
                    <a:pt x="471" y="34"/>
                    <a:pt x="457" y="19"/>
                    <a:pt x="458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19"/>
                    <a:pt x="82" y="34"/>
                    <a:pt x="64" y="34"/>
                  </a:cubicBezTo>
                  <a:cubicBezTo>
                    <a:pt x="64" y="47"/>
                    <a:pt x="65" y="60"/>
                    <a:pt x="66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51"/>
                    <a:pt x="15" y="208"/>
                    <a:pt x="41" y="252"/>
                  </a:cubicBezTo>
                  <a:cubicBezTo>
                    <a:pt x="65" y="291"/>
                    <a:pt x="96" y="315"/>
                    <a:pt x="130" y="322"/>
                  </a:cubicBezTo>
                  <a:cubicBezTo>
                    <a:pt x="164" y="389"/>
                    <a:pt x="209" y="432"/>
                    <a:pt x="259" y="441"/>
                  </a:cubicBezTo>
                  <a:cubicBezTo>
                    <a:pt x="253" y="561"/>
                    <a:pt x="213" y="658"/>
                    <a:pt x="161" y="682"/>
                  </a:cubicBezTo>
                  <a:cubicBezTo>
                    <a:pt x="161" y="701"/>
                    <a:pt x="161" y="701"/>
                    <a:pt x="161" y="701"/>
                  </a:cubicBezTo>
                  <a:cubicBezTo>
                    <a:pt x="389" y="701"/>
                    <a:pt x="389" y="701"/>
                    <a:pt x="389" y="701"/>
                  </a:cubicBezTo>
                  <a:cubicBezTo>
                    <a:pt x="389" y="682"/>
                    <a:pt x="389" y="682"/>
                    <a:pt x="389" y="682"/>
                  </a:cubicBezTo>
                  <a:cubicBezTo>
                    <a:pt x="338" y="658"/>
                    <a:pt x="298" y="561"/>
                    <a:pt x="292" y="441"/>
                  </a:cubicBezTo>
                  <a:cubicBezTo>
                    <a:pt x="342" y="434"/>
                    <a:pt x="388" y="390"/>
                    <a:pt x="423" y="322"/>
                  </a:cubicBezTo>
                  <a:cubicBezTo>
                    <a:pt x="457" y="315"/>
                    <a:pt x="489" y="291"/>
                    <a:pt x="513" y="252"/>
                  </a:cubicBezTo>
                  <a:cubicBezTo>
                    <a:pt x="539" y="208"/>
                    <a:pt x="554" y="151"/>
                    <a:pt x="554" y="89"/>
                  </a:cubicBezTo>
                  <a:cubicBezTo>
                    <a:pt x="554" y="73"/>
                    <a:pt x="554" y="73"/>
                    <a:pt x="554" y="73"/>
                  </a:cubicBezTo>
                  <a:lnTo>
                    <a:pt x="487" y="73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5" name="Freeform 6"/>
            <p:cNvSpPr>
              <a:spLocks/>
            </p:cNvSpPr>
            <p:nvPr/>
          </p:nvSpPr>
          <p:spPr bwMode="auto">
            <a:xfrm>
              <a:off x="5661027" y="3698878"/>
              <a:ext cx="858838" cy="979488"/>
            </a:xfrm>
            <a:custGeom>
              <a:avLst/>
              <a:gdLst>
                <a:gd name="T0" fmla="*/ 2147483647 w 228"/>
                <a:gd name="T1" fmla="*/ 0 h 260"/>
                <a:gd name="T2" fmla="*/ 0 w 228"/>
                <a:gd name="T3" fmla="*/ 2147483647 h 260"/>
                <a:gd name="T4" fmla="*/ 0 w 228"/>
                <a:gd name="T5" fmla="*/ 2147483647 h 260"/>
                <a:gd name="T6" fmla="*/ 2147483647 w 228"/>
                <a:gd name="T7" fmla="*/ 2147483647 h 260"/>
                <a:gd name="T8" fmla="*/ 2147483647 w 228"/>
                <a:gd name="T9" fmla="*/ 2147483647 h 260"/>
                <a:gd name="T10" fmla="*/ 2147483647 w 228"/>
                <a:gd name="T11" fmla="*/ 0 h 260"/>
                <a:gd name="T12" fmla="*/ 2147483647 w 228"/>
                <a:gd name="T13" fmla="*/ 0 h 2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260"/>
                <a:gd name="T23" fmla="*/ 228 w 228"/>
                <a:gd name="T24" fmla="*/ 260 h 2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260">
                  <a:moveTo>
                    <a:pt x="98" y="0"/>
                  </a:moveTo>
                  <a:cubicBezTo>
                    <a:pt x="92" y="120"/>
                    <a:pt x="52" y="217"/>
                    <a:pt x="0" y="24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177" y="217"/>
                    <a:pt x="137" y="120"/>
                    <a:pt x="131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6" name="Freeform 7"/>
            <p:cNvSpPr>
              <a:spLocks/>
            </p:cNvSpPr>
            <p:nvPr/>
          </p:nvSpPr>
          <p:spPr bwMode="auto">
            <a:xfrm>
              <a:off x="5427663" y="2311402"/>
              <a:ext cx="312738" cy="901701"/>
            </a:xfrm>
            <a:custGeom>
              <a:avLst/>
              <a:gdLst>
                <a:gd name="T0" fmla="*/ 2147483647 w 83"/>
                <a:gd name="T1" fmla="*/ 2147483647 h 239"/>
                <a:gd name="T2" fmla="*/ 2147483647 w 83"/>
                <a:gd name="T3" fmla="*/ 2147483647 h 239"/>
                <a:gd name="T4" fmla="*/ 2147483647 w 83"/>
                <a:gd name="T5" fmla="*/ 2147483647 h 239"/>
                <a:gd name="T6" fmla="*/ 2147483647 w 83"/>
                <a:gd name="T7" fmla="*/ 2147483647 h 239"/>
                <a:gd name="T8" fmla="*/ 2147483647 w 83"/>
                <a:gd name="T9" fmla="*/ 2147483647 h 239"/>
                <a:gd name="T10" fmla="*/ 2147483647 w 83"/>
                <a:gd name="T11" fmla="*/ 2147483647 h 239"/>
                <a:gd name="T12" fmla="*/ 2147483647 w 83"/>
                <a:gd name="T13" fmla="*/ 2147483647 h 239"/>
                <a:gd name="T14" fmla="*/ 2147483647 w 83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239"/>
                <a:gd name="T26" fmla="*/ 83 w 83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239">
                  <a:moveTo>
                    <a:pt x="66" y="239"/>
                  </a:moveTo>
                  <a:cubicBezTo>
                    <a:pt x="60" y="239"/>
                    <a:pt x="55" y="235"/>
                    <a:pt x="52" y="229"/>
                  </a:cubicBezTo>
                  <a:cubicBezTo>
                    <a:pt x="28" y="168"/>
                    <a:pt x="10" y="95"/>
                    <a:pt x="1" y="18"/>
                  </a:cubicBezTo>
                  <a:cubicBezTo>
                    <a:pt x="0" y="10"/>
                    <a:pt x="6" y="2"/>
                    <a:pt x="14" y="1"/>
                  </a:cubicBezTo>
                  <a:cubicBezTo>
                    <a:pt x="23" y="0"/>
                    <a:pt x="30" y="6"/>
                    <a:pt x="31" y="14"/>
                  </a:cubicBezTo>
                  <a:cubicBezTo>
                    <a:pt x="40" y="88"/>
                    <a:pt x="57" y="159"/>
                    <a:pt x="80" y="218"/>
                  </a:cubicBezTo>
                  <a:cubicBezTo>
                    <a:pt x="83" y="226"/>
                    <a:pt x="80" y="235"/>
                    <a:pt x="72" y="238"/>
                  </a:cubicBezTo>
                  <a:cubicBezTo>
                    <a:pt x="70" y="238"/>
                    <a:pt x="68" y="239"/>
                    <a:pt x="66" y="239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7" name="Freeform 8"/>
            <p:cNvSpPr>
              <a:spLocks/>
            </p:cNvSpPr>
            <p:nvPr/>
          </p:nvSpPr>
          <p:spPr bwMode="auto">
            <a:xfrm>
              <a:off x="5554662" y="4681540"/>
              <a:ext cx="1074738" cy="146050"/>
            </a:xfrm>
            <a:custGeom>
              <a:avLst/>
              <a:gdLst>
                <a:gd name="T0" fmla="*/ 2147483647 w 285"/>
                <a:gd name="T1" fmla="*/ 2147483647 h 39"/>
                <a:gd name="T2" fmla="*/ 0 w 285"/>
                <a:gd name="T3" fmla="*/ 2147483647 h 39"/>
                <a:gd name="T4" fmla="*/ 0 w 285"/>
                <a:gd name="T5" fmla="*/ 2147483647 h 39"/>
                <a:gd name="T6" fmla="*/ 2147483647 w 285"/>
                <a:gd name="T7" fmla="*/ 0 h 39"/>
                <a:gd name="T8" fmla="*/ 2147483647 w 285"/>
                <a:gd name="T9" fmla="*/ 0 h 39"/>
                <a:gd name="T10" fmla="*/ 2147483647 w 285"/>
                <a:gd name="T11" fmla="*/ 2147483647 h 39"/>
                <a:gd name="T12" fmla="*/ 2147483647 w 285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"/>
                <a:gd name="T22" fmla="*/ 0 h 39"/>
                <a:gd name="T23" fmla="*/ 285 w 285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" h="39">
                  <a:moveTo>
                    <a:pt x="285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8" y="0"/>
                    <a:pt x="285" y="7"/>
                    <a:pt x="285" y="16"/>
                  </a:cubicBezTo>
                  <a:lnTo>
                    <a:pt x="285" y="39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8" name="Freeform 9"/>
            <p:cNvSpPr>
              <a:spLocks/>
            </p:cNvSpPr>
            <p:nvPr/>
          </p:nvSpPr>
          <p:spPr bwMode="auto">
            <a:xfrm>
              <a:off x="5988050" y="2247902"/>
              <a:ext cx="874713" cy="1450976"/>
            </a:xfrm>
            <a:custGeom>
              <a:avLst/>
              <a:gdLst>
                <a:gd name="T0" fmla="*/ 2147483647 w 232"/>
                <a:gd name="T1" fmla="*/ 0 h 385"/>
                <a:gd name="T2" fmla="*/ 0 w 232"/>
                <a:gd name="T3" fmla="*/ 2147483647 h 385"/>
                <a:gd name="T4" fmla="*/ 2147483647 w 232"/>
                <a:gd name="T5" fmla="*/ 2147483647 h 385"/>
                <a:gd name="T6" fmla="*/ 2147483647 w 232"/>
                <a:gd name="T7" fmla="*/ 2147483647 h 385"/>
                <a:gd name="T8" fmla="*/ 2147483647 w 232"/>
                <a:gd name="T9" fmla="*/ 2147483647 h 385"/>
                <a:gd name="T10" fmla="*/ 2147483647 w 232"/>
                <a:gd name="T11" fmla="*/ 2147483647 h 385"/>
                <a:gd name="T12" fmla="*/ 2147483647 w 232"/>
                <a:gd name="T13" fmla="*/ 2147483647 h 385"/>
                <a:gd name="T14" fmla="*/ 2147483647 w 232"/>
                <a:gd name="T15" fmla="*/ 2147483647 h 385"/>
                <a:gd name="T16" fmla="*/ 2147483647 w 232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385"/>
                <a:gd name="T29" fmla="*/ 232 w 232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385">
                  <a:moveTo>
                    <a:pt x="82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96" y="376"/>
                    <a:pt x="141" y="333"/>
                    <a:pt x="175" y="266"/>
                  </a:cubicBezTo>
                  <a:cubicBezTo>
                    <a:pt x="195" y="262"/>
                    <a:pt x="215" y="252"/>
                    <a:pt x="232" y="236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208" y="215"/>
                    <a:pt x="201" y="220"/>
                    <a:pt x="193" y="225"/>
                  </a:cubicBezTo>
                  <a:cubicBezTo>
                    <a:pt x="197" y="214"/>
                    <a:pt x="201" y="204"/>
                    <a:pt x="205" y="1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9" name="Freeform 11"/>
            <p:cNvSpPr>
              <a:spLocks/>
            </p:cNvSpPr>
            <p:nvPr/>
          </p:nvSpPr>
          <p:spPr bwMode="auto">
            <a:xfrm>
              <a:off x="5565776" y="2214564"/>
              <a:ext cx="336550" cy="315913"/>
            </a:xfrm>
            <a:custGeom>
              <a:avLst/>
              <a:gdLst>
                <a:gd name="T0" fmla="*/ 2147483647 w 212"/>
                <a:gd name="T1" fmla="*/ 0 h 199"/>
                <a:gd name="T2" fmla="*/ 2147483647 w 212"/>
                <a:gd name="T3" fmla="*/ 2147483647 h 199"/>
                <a:gd name="T4" fmla="*/ 2147483647 w 212"/>
                <a:gd name="T5" fmla="*/ 2147483647 h 199"/>
                <a:gd name="T6" fmla="*/ 2147483647 w 212"/>
                <a:gd name="T7" fmla="*/ 2147483647 h 199"/>
                <a:gd name="T8" fmla="*/ 2147483647 w 212"/>
                <a:gd name="T9" fmla="*/ 2147483647 h 199"/>
                <a:gd name="T10" fmla="*/ 2147483647 w 212"/>
                <a:gd name="T11" fmla="*/ 2147483647 h 199"/>
                <a:gd name="T12" fmla="*/ 2147483647 w 212"/>
                <a:gd name="T13" fmla="*/ 2147483647 h 199"/>
                <a:gd name="T14" fmla="*/ 2147483647 w 212"/>
                <a:gd name="T15" fmla="*/ 2147483647 h 199"/>
                <a:gd name="T16" fmla="*/ 0 w 212"/>
                <a:gd name="T17" fmla="*/ 2147483647 h 199"/>
                <a:gd name="T18" fmla="*/ 2147483647 w 212"/>
                <a:gd name="T19" fmla="*/ 2147483647 h 199"/>
                <a:gd name="T20" fmla="*/ 2147483647 w 212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2"/>
                <a:gd name="T34" fmla="*/ 0 h 199"/>
                <a:gd name="T35" fmla="*/ 212 w 212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2" h="199">
                  <a:moveTo>
                    <a:pt x="105" y="0"/>
                  </a:moveTo>
                  <a:lnTo>
                    <a:pt x="112" y="102"/>
                  </a:lnTo>
                  <a:lnTo>
                    <a:pt x="212" y="76"/>
                  </a:lnTo>
                  <a:lnTo>
                    <a:pt x="117" y="114"/>
                  </a:lnTo>
                  <a:lnTo>
                    <a:pt x="171" y="199"/>
                  </a:lnTo>
                  <a:lnTo>
                    <a:pt x="105" y="123"/>
                  </a:lnTo>
                  <a:lnTo>
                    <a:pt x="41" y="199"/>
                  </a:lnTo>
                  <a:lnTo>
                    <a:pt x="95" y="114"/>
                  </a:lnTo>
                  <a:lnTo>
                    <a:pt x="0" y="76"/>
                  </a:lnTo>
                  <a:lnTo>
                    <a:pt x="98" y="10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0" name="Freeform 12"/>
            <p:cNvSpPr>
              <a:spLocks noEditPoints="1"/>
            </p:cNvSpPr>
            <p:nvPr/>
          </p:nvSpPr>
          <p:spPr bwMode="auto">
            <a:xfrm>
              <a:off x="6089651" y="2036764"/>
              <a:ext cx="1052513" cy="2641601"/>
            </a:xfrm>
            <a:custGeom>
              <a:avLst/>
              <a:gdLst>
                <a:gd name="T0" fmla="*/ 2147483647 w 279"/>
                <a:gd name="T1" fmla="*/ 2147483647 h 701"/>
                <a:gd name="T2" fmla="*/ 2147483647 w 279"/>
                <a:gd name="T3" fmla="*/ 2147483647 h 701"/>
                <a:gd name="T4" fmla="*/ 2147483647 w 279"/>
                <a:gd name="T5" fmla="*/ 2147483647 h 701"/>
                <a:gd name="T6" fmla="*/ 2147483647 w 279"/>
                <a:gd name="T7" fmla="*/ 2147483647 h 701"/>
                <a:gd name="T8" fmla="*/ 2147483647 w 279"/>
                <a:gd name="T9" fmla="*/ 2147483647 h 701"/>
                <a:gd name="T10" fmla="*/ 2147483647 w 279"/>
                <a:gd name="T11" fmla="*/ 2147483647 h 701"/>
                <a:gd name="T12" fmla="*/ 2147483647 w 279"/>
                <a:gd name="T13" fmla="*/ 2147483647 h 701"/>
                <a:gd name="T14" fmla="*/ 2147483647 w 279"/>
                <a:gd name="T15" fmla="*/ 2147483647 h 701"/>
                <a:gd name="T16" fmla="*/ 2147483647 w 279"/>
                <a:gd name="T17" fmla="*/ 2147483647 h 701"/>
                <a:gd name="T18" fmla="*/ 2147483647 w 279"/>
                <a:gd name="T19" fmla="*/ 2147483647 h 701"/>
                <a:gd name="T20" fmla="*/ 2147483647 w 279"/>
                <a:gd name="T21" fmla="*/ 2147483647 h 701"/>
                <a:gd name="T22" fmla="*/ 2147483647 w 279"/>
                <a:gd name="T23" fmla="*/ 2147483647 h 701"/>
                <a:gd name="T24" fmla="*/ 2147483647 w 279"/>
                <a:gd name="T25" fmla="*/ 2147483647 h 701"/>
                <a:gd name="T26" fmla="*/ 2147483647 w 279"/>
                <a:gd name="T27" fmla="*/ 2147483647 h 701"/>
                <a:gd name="T28" fmla="*/ 2147483647 w 279"/>
                <a:gd name="T29" fmla="*/ 2147483647 h 701"/>
                <a:gd name="T30" fmla="*/ 2147483647 w 279"/>
                <a:gd name="T31" fmla="*/ 2147483647 h 701"/>
                <a:gd name="T32" fmla="*/ 2147483647 w 279"/>
                <a:gd name="T33" fmla="*/ 2147483647 h 701"/>
                <a:gd name="T34" fmla="*/ 2147483647 w 279"/>
                <a:gd name="T35" fmla="*/ 2147483647 h 701"/>
                <a:gd name="T36" fmla="*/ 2147483647 w 279"/>
                <a:gd name="T37" fmla="*/ 2147483647 h 701"/>
                <a:gd name="T38" fmla="*/ 2147483647 w 279"/>
                <a:gd name="T39" fmla="*/ 2147483647 h 701"/>
                <a:gd name="T40" fmla="*/ 2147483647 w 279"/>
                <a:gd name="T41" fmla="*/ 2147483647 h 701"/>
                <a:gd name="T42" fmla="*/ 2147483647 w 279"/>
                <a:gd name="T43" fmla="*/ 2147483647 h 701"/>
                <a:gd name="T44" fmla="*/ 2147483647 w 279"/>
                <a:gd name="T45" fmla="*/ 2147483647 h 701"/>
                <a:gd name="T46" fmla="*/ 2147483647 w 279"/>
                <a:gd name="T47" fmla="*/ 2147483647 h 701"/>
                <a:gd name="T48" fmla="*/ 2147483647 w 279"/>
                <a:gd name="T49" fmla="*/ 2147483647 h 701"/>
                <a:gd name="T50" fmla="*/ 2147483647 w 279"/>
                <a:gd name="T51" fmla="*/ 2147483647 h 701"/>
                <a:gd name="T52" fmla="*/ 2147483647 w 279"/>
                <a:gd name="T53" fmla="*/ 2147483647 h 701"/>
                <a:gd name="T54" fmla="*/ 2147483647 w 279"/>
                <a:gd name="T55" fmla="*/ 2147483647 h 701"/>
                <a:gd name="T56" fmla="*/ 2147483647 w 279"/>
                <a:gd name="T57" fmla="*/ 2147483647 h 701"/>
                <a:gd name="T58" fmla="*/ 2147483647 w 279"/>
                <a:gd name="T59" fmla="*/ 2147483647 h 701"/>
                <a:gd name="T60" fmla="*/ 2147483647 w 279"/>
                <a:gd name="T61" fmla="*/ 2147483647 h 701"/>
                <a:gd name="T62" fmla="*/ 2147483647 w 279"/>
                <a:gd name="T63" fmla="*/ 2147483647 h 701"/>
                <a:gd name="T64" fmla="*/ 2147483647 w 279"/>
                <a:gd name="T65" fmla="*/ 2147483647 h 701"/>
                <a:gd name="T66" fmla="*/ 2147483647 w 279"/>
                <a:gd name="T67" fmla="*/ 2147483647 h 701"/>
                <a:gd name="T68" fmla="*/ 2147483647 w 279"/>
                <a:gd name="T69" fmla="*/ 2147483647 h 701"/>
                <a:gd name="T70" fmla="*/ 2147483647 w 279"/>
                <a:gd name="T71" fmla="*/ 2147483647 h 701"/>
                <a:gd name="T72" fmla="*/ 2147483647 w 279"/>
                <a:gd name="T73" fmla="*/ 2147483647 h 701"/>
                <a:gd name="T74" fmla="*/ 2147483647 w 279"/>
                <a:gd name="T75" fmla="*/ 2147483647 h 701"/>
                <a:gd name="T76" fmla="*/ 2147483647 w 279"/>
                <a:gd name="T77" fmla="*/ 2147483647 h 701"/>
                <a:gd name="T78" fmla="*/ 2147483647 w 279"/>
                <a:gd name="T79" fmla="*/ 2147483647 h 701"/>
                <a:gd name="T80" fmla="*/ 2147483647 w 279"/>
                <a:gd name="T81" fmla="*/ 2147483647 h 701"/>
                <a:gd name="T82" fmla="*/ 2147483647 w 279"/>
                <a:gd name="T83" fmla="*/ 2147483647 h 701"/>
                <a:gd name="T84" fmla="*/ 2147483647 w 279"/>
                <a:gd name="T85" fmla="*/ 2147483647 h 701"/>
                <a:gd name="T86" fmla="*/ 2147483647 w 279"/>
                <a:gd name="T87" fmla="*/ 2147483647 h 701"/>
                <a:gd name="T88" fmla="*/ 2147483647 w 279"/>
                <a:gd name="T89" fmla="*/ 2147483647 h 701"/>
                <a:gd name="T90" fmla="*/ 2147483647 w 279"/>
                <a:gd name="T91" fmla="*/ 2147483647 h 701"/>
                <a:gd name="T92" fmla="*/ 0 w 279"/>
                <a:gd name="T93" fmla="*/ 2147483647 h 701"/>
                <a:gd name="T94" fmla="*/ 0 w 279"/>
                <a:gd name="T95" fmla="*/ 2147483647 h 701"/>
                <a:gd name="T96" fmla="*/ 2147483647 w 279"/>
                <a:gd name="T97" fmla="*/ 2147483647 h 7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701"/>
                <a:gd name="T149" fmla="*/ 279 w 279"/>
                <a:gd name="T150" fmla="*/ 701 h 7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701">
                  <a:moveTo>
                    <a:pt x="1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5" y="259"/>
                    <a:pt x="171" y="269"/>
                    <a:pt x="167" y="279"/>
                  </a:cubicBezTo>
                  <a:cubicBezTo>
                    <a:pt x="187" y="229"/>
                    <a:pt x="201" y="170"/>
                    <a:pt x="209" y="105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44" y="155"/>
                    <a:pt x="231" y="200"/>
                    <a:pt x="210" y="235"/>
                  </a:cubicBezTo>
                  <a:cubicBezTo>
                    <a:pt x="203" y="246"/>
                    <a:pt x="196" y="256"/>
                    <a:pt x="188" y="264"/>
                  </a:cubicBezTo>
                  <a:cubicBezTo>
                    <a:pt x="205" y="292"/>
                    <a:pt x="205" y="292"/>
                    <a:pt x="205" y="292"/>
                  </a:cubicBezTo>
                  <a:cubicBezTo>
                    <a:pt x="189" y="307"/>
                    <a:pt x="171" y="317"/>
                    <a:pt x="151" y="321"/>
                  </a:cubicBezTo>
                  <a:cubicBezTo>
                    <a:pt x="184" y="314"/>
                    <a:pt x="214" y="290"/>
                    <a:pt x="238" y="252"/>
                  </a:cubicBezTo>
                  <a:cubicBezTo>
                    <a:pt x="264" y="208"/>
                    <a:pt x="279" y="151"/>
                    <a:pt x="279" y="89"/>
                  </a:cubicBezTo>
                  <a:cubicBezTo>
                    <a:pt x="279" y="73"/>
                    <a:pt x="279" y="73"/>
                    <a:pt x="279" y="73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3" y="60"/>
                    <a:pt x="214" y="47"/>
                    <a:pt x="214" y="34"/>
                  </a:cubicBezTo>
                  <a:cubicBezTo>
                    <a:pt x="196" y="34"/>
                    <a:pt x="182" y="19"/>
                    <a:pt x="183" y="0"/>
                  </a:cubicBezTo>
                  <a:moveTo>
                    <a:pt x="167" y="279"/>
                  </a:move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67" y="279"/>
                    <a:pt x="167" y="279"/>
                  </a:cubicBezTo>
                  <a:moveTo>
                    <a:pt x="167" y="279"/>
                  </a:moveTo>
                  <a:cubicBezTo>
                    <a:pt x="167" y="279"/>
                    <a:pt x="167" y="280"/>
                    <a:pt x="167" y="280"/>
                  </a:cubicBezTo>
                  <a:cubicBezTo>
                    <a:pt x="167" y="280"/>
                    <a:pt x="167" y="279"/>
                    <a:pt x="167" y="279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6" y="281"/>
                    <a:pt x="166" y="281"/>
                  </a:cubicBezTo>
                  <a:cubicBezTo>
                    <a:pt x="166" y="281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1"/>
                    <a:pt x="167" y="281"/>
                  </a:cubicBezTo>
                  <a:cubicBezTo>
                    <a:pt x="167" y="281"/>
                    <a:pt x="167" y="280"/>
                    <a:pt x="167" y="280"/>
                  </a:cubicBezTo>
                  <a:moveTo>
                    <a:pt x="167" y="281"/>
                  </a:moveTo>
                  <a:cubicBezTo>
                    <a:pt x="167" y="281"/>
                    <a:pt x="166" y="281"/>
                    <a:pt x="166" y="281"/>
                  </a:cubicBezTo>
                  <a:cubicBezTo>
                    <a:pt x="166" y="281"/>
                    <a:pt x="167" y="281"/>
                    <a:pt x="167" y="28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1" y="321"/>
                  </a:cubicBezTo>
                  <a:moveTo>
                    <a:pt x="150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0" y="321"/>
                  </a:cubicBezTo>
                  <a:moveTo>
                    <a:pt x="150" y="321"/>
                  </a:moveTo>
                  <a:cubicBezTo>
                    <a:pt x="150" y="322"/>
                    <a:pt x="150" y="322"/>
                    <a:pt x="150" y="322"/>
                  </a:cubicBezTo>
                  <a:cubicBezTo>
                    <a:pt x="150" y="322"/>
                    <a:pt x="150" y="322"/>
                    <a:pt x="150" y="321"/>
                  </a:cubicBezTo>
                  <a:moveTo>
                    <a:pt x="150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50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8" y="322"/>
                    <a:pt x="148" y="322"/>
                  </a:cubicBezTo>
                  <a:cubicBezTo>
                    <a:pt x="148" y="322"/>
                    <a:pt x="149" y="322"/>
                    <a:pt x="149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lose/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6" y="326"/>
                  </a:moveTo>
                  <a:cubicBezTo>
                    <a:pt x="146" y="326"/>
                    <a:pt x="146" y="326"/>
                    <a:pt x="146" y="326"/>
                  </a:cubicBezTo>
                  <a:close/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7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9"/>
                    <a:pt x="127" y="359"/>
                    <a:pt x="126" y="359"/>
                  </a:cubicBezTo>
                  <a:cubicBezTo>
                    <a:pt x="127" y="359"/>
                    <a:pt x="127" y="359"/>
                    <a:pt x="127" y="358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59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95" y="405"/>
                    <a:pt x="59" y="434"/>
                    <a:pt x="19" y="441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23" y="561"/>
                    <a:pt x="63" y="658"/>
                    <a:pt x="114" y="682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0" y="701"/>
                    <a:pt x="0" y="701"/>
                    <a:pt x="0" y="701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114" y="682"/>
                    <a:pt x="114" y="682"/>
                    <a:pt x="114" y="682"/>
                  </a:cubicBezTo>
                  <a:cubicBezTo>
                    <a:pt x="63" y="658"/>
                    <a:pt x="23" y="561"/>
                    <a:pt x="17" y="441"/>
                  </a:cubicBezTo>
                  <a:cubicBezTo>
                    <a:pt x="57" y="435"/>
                    <a:pt x="94" y="406"/>
                    <a:pt x="126" y="360"/>
                  </a:cubicBezTo>
                </a:path>
              </a:pathLst>
            </a:custGeom>
            <a:solidFill>
              <a:srgbClr val="FBA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1" name="Freeform 13"/>
            <p:cNvSpPr>
              <a:spLocks/>
            </p:cNvSpPr>
            <p:nvPr/>
          </p:nvSpPr>
          <p:spPr bwMode="auto">
            <a:xfrm>
              <a:off x="6089651" y="3698878"/>
              <a:ext cx="430213" cy="979488"/>
            </a:xfrm>
            <a:custGeom>
              <a:avLst/>
              <a:gdLst>
                <a:gd name="T0" fmla="*/ 0 w 114"/>
                <a:gd name="T1" fmla="*/ 0 h 260"/>
                <a:gd name="T2" fmla="*/ 0 w 114"/>
                <a:gd name="T3" fmla="*/ 2147483647 h 260"/>
                <a:gd name="T4" fmla="*/ 2147483647 w 114"/>
                <a:gd name="T5" fmla="*/ 2147483647 h 260"/>
                <a:gd name="T6" fmla="*/ 2147483647 w 114"/>
                <a:gd name="T7" fmla="*/ 2147483647 h 260"/>
                <a:gd name="T8" fmla="*/ 2147483647 w 114"/>
                <a:gd name="T9" fmla="*/ 0 h 260"/>
                <a:gd name="T10" fmla="*/ 0 w 114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"/>
                <a:gd name="T19" fmla="*/ 0 h 260"/>
                <a:gd name="T20" fmla="*/ 114 w 114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" h="260">
                  <a:moveTo>
                    <a:pt x="0" y="0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41"/>
                    <a:pt x="114" y="241"/>
                    <a:pt x="114" y="241"/>
                  </a:cubicBezTo>
                  <a:cubicBezTo>
                    <a:pt x="63" y="217"/>
                    <a:pt x="23" y="12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BB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2" name="Freeform 14"/>
            <p:cNvSpPr>
              <a:spLocks/>
            </p:cNvSpPr>
            <p:nvPr/>
          </p:nvSpPr>
          <p:spPr bwMode="auto">
            <a:xfrm>
              <a:off x="6089651" y="4681540"/>
              <a:ext cx="539750" cy="146050"/>
            </a:xfrm>
            <a:custGeom>
              <a:avLst/>
              <a:gdLst>
                <a:gd name="T0" fmla="*/ 2147483647 w 143"/>
                <a:gd name="T1" fmla="*/ 0 h 39"/>
                <a:gd name="T2" fmla="*/ 0 w 143"/>
                <a:gd name="T3" fmla="*/ 0 h 39"/>
                <a:gd name="T4" fmla="*/ 0 w 143"/>
                <a:gd name="T5" fmla="*/ 2147483647 h 39"/>
                <a:gd name="T6" fmla="*/ 2147483647 w 143"/>
                <a:gd name="T7" fmla="*/ 2147483647 h 39"/>
                <a:gd name="T8" fmla="*/ 2147483647 w 143"/>
                <a:gd name="T9" fmla="*/ 2147483647 h 39"/>
                <a:gd name="T10" fmla="*/ 2147483647 w 143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39"/>
                <a:gd name="T20" fmla="*/ 143 w 143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39">
                  <a:moveTo>
                    <a:pt x="1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7"/>
                    <a:pt x="136" y="0"/>
                    <a:pt x="127" y="0"/>
                  </a:cubicBezTo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83" name="Freeform 15"/>
            <p:cNvSpPr>
              <a:spLocks/>
            </p:cNvSpPr>
            <p:nvPr/>
          </p:nvSpPr>
          <p:spPr bwMode="auto">
            <a:xfrm>
              <a:off x="6089648" y="2252664"/>
              <a:ext cx="773112" cy="1446213"/>
            </a:xfrm>
            <a:custGeom>
              <a:avLst/>
              <a:gdLst>
                <a:gd name="T0" fmla="*/ 2147483647 w 205"/>
                <a:gd name="T1" fmla="*/ 2147483647 h 384"/>
                <a:gd name="T2" fmla="*/ 0 w 205"/>
                <a:gd name="T3" fmla="*/ 2147483647 h 384"/>
                <a:gd name="T4" fmla="*/ 2147483647 w 205"/>
                <a:gd name="T5" fmla="*/ 2147483647 h 384"/>
                <a:gd name="T6" fmla="*/ 2147483647 w 205"/>
                <a:gd name="T7" fmla="*/ 2147483647 h 384"/>
                <a:gd name="T8" fmla="*/ 2147483647 w 205"/>
                <a:gd name="T9" fmla="*/ 2147483647 h 384"/>
                <a:gd name="T10" fmla="*/ 2147483647 w 205"/>
                <a:gd name="T11" fmla="*/ 2147483647 h 384"/>
                <a:gd name="T12" fmla="*/ 2147483647 w 205"/>
                <a:gd name="T13" fmla="*/ 2147483647 h 384"/>
                <a:gd name="T14" fmla="*/ 2147483647 w 205"/>
                <a:gd name="T15" fmla="*/ 2147483647 h 384"/>
                <a:gd name="T16" fmla="*/ 2147483647 w 205"/>
                <a:gd name="T17" fmla="*/ 2147483647 h 384"/>
                <a:gd name="T18" fmla="*/ 2147483647 w 205"/>
                <a:gd name="T19" fmla="*/ 2147483647 h 384"/>
                <a:gd name="T20" fmla="*/ 2147483647 w 205"/>
                <a:gd name="T21" fmla="*/ 2147483647 h 384"/>
                <a:gd name="T22" fmla="*/ 2147483647 w 205"/>
                <a:gd name="T23" fmla="*/ 2147483647 h 384"/>
                <a:gd name="T24" fmla="*/ 2147483647 w 205"/>
                <a:gd name="T25" fmla="*/ 2147483647 h 384"/>
                <a:gd name="T26" fmla="*/ 2147483647 w 205"/>
                <a:gd name="T27" fmla="*/ 2147483647 h 384"/>
                <a:gd name="T28" fmla="*/ 2147483647 w 205"/>
                <a:gd name="T29" fmla="*/ 2147483647 h 384"/>
                <a:gd name="T30" fmla="*/ 2147483647 w 205"/>
                <a:gd name="T31" fmla="*/ 2147483647 h 384"/>
                <a:gd name="T32" fmla="*/ 2147483647 w 205"/>
                <a:gd name="T33" fmla="*/ 2147483647 h 384"/>
                <a:gd name="T34" fmla="*/ 2147483647 w 205"/>
                <a:gd name="T35" fmla="*/ 2147483647 h 384"/>
                <a:gd name="T36" fmla="*/ 2147483647 w 205"/>
                <a:gd name="T37" fmla="*/ 2147483647 h 384"/>
                <a:gd name="T38" fmla="*/ 2147483647 w 205"/>
                <a:gd name="T39" fmla="*/ 2147483647 h 384"/>
                <a:gd name="T40" fmla="*/ 2147483647 w 205"/>
                <a:gd name="T41" fmla="*/ 2147483647 h 384"/>
                <a:gd name="T42" fmla="*/ 2147483647 w 205"/>
                <a:gd name="T43" fmla="*/ 2147483647 h 384"/>
                <a:gd name="T44" fmla="*/ 2147483647 w 205"/>
                <a:gd name="T45" fmla="*/ 2147483647 h 384"/>
                <a:gd name="T46" fmla="*/ 2147483647 w 205"/>
                <a:gd name="T47" fmla="*/ 2147483647 h 384"/>
                <a:gd name="T48" fmla="*/ 2147483647 w 205"/>
                <a:gd name="T49" fmla="*/ 2147483647 h 384"/>
                <a:gd name="T50" fmla="*/ 2147483647 w 205"/>
                <a:gd name="T51" fmla="*/ 2147483647 h 384"/>
                <a:gd name="T52" fmla="*/ 2147483647 w 205"/>
                <a:gd name="T53" fmla="*/ 2147483647 h 384"/>
                <a:gd name="T54" fmla="*/ 2147483647 w 205"/>
                <a:gd name="T55" fmla="*/ 2147483647 h 384"/>
                <a:gd name="T56" fmla="*/ 2147483647 w 205"/>
                <a:gd name="T57" fmla="*/ 2147483647 h 384"/>
                <a:gd name="T58" fmla="*/ 2147483647 w 205"/>
                <a:gd name="T59" fmla="*/ 2147483647 h 384"/>
                <a:gd name="T60" fmla="*/ 2147483647 w 205"/>
                <a:gd name="T61" fmla="*/ 2147483647 h 384"/>
                <a:gd name="T62" fmla="*/ 2147483647 w 205"/>
                <a:gd name="T63" fmla="*/ 2147483647 h 384"/>
                <a:gd name="T64" fmla="*/ 2147483647 w 205"/>
                <a:gd name="T65" fmla="*/ 2147483647 h 384"/>
                <a:gd name="T66" fmla="*/ 2147483647 w 205"/>
                <a:gd name="T67" fmla="*/ 2147483647 h 384"/>
                <a:gd name="T68" fmla="*/ 2147483647 w 205"/>
                <a:gd name="T69" fmla="*/ 2147483647 h 384"/>
                <a:gd name="T70" fmla="*/ 2147483647 w 205"/>
                <a:gd name="T71" fmla="*/ 2147483647 h 384"/>
                <a:gd name="T72" fmla="*/ 2147483647 w 205"/>
                <a:gd name="T73" fmla="*/ 2147483647 h 384"/>
                <a:gd name="T74" fmla="*/ 2147483647 w 205"/>
                <a:gd name="T75" fmla="*/ 2147483647 h 384"/>
                <a:gd name="T76" fmla="*/ 2147483647 w 205"/>
                <a:gd name="T77" fmla="*/ 2147483647 h 384"/>
                <a:gd name="T78" fmla="*/ 2147483647 w 205"/>
                <a:gd name="T79" fmla="*/ 2147483647 h 384"/>
                <a:gd name="T80" fmla="*/ 2147483647 w 205"/>
                <a:gd name="T81" fmla="*/ 2147483647 h 384"/>
                <a:gd name="T82" fmla="*/ 2147483647 w 205"/>
                <a:gd name="T83" fmla="*/ 2147483647 h 384"/>
                <a:gd name="T84" fmla="*/ 2147483647 w 205"/>
                <a:gd name="T85" fmla="*/ 2147483647 h 384"/>
                <a:gd name="T86" fmla="*/ 2147483647 w 205"/>
                <a:gd name="T87" fmla="*/ 2147483647 h 384"/>
                <a:gd name="T88" fmla="*/ 2147483647 w 205"/>
                <a:gd name="T89" fmla="*/ 2147483647 h 384"/>
                <a:gd name="T90" fmla="*/ 2147483647 w 205"/>
                <a:gd name="T91" fmla="*/ 2147483647 h 384"/>
                <a:gd name="T92" fmla="*/ 2147483647 w 205"/>
                <a:gd name="T93" fmla="*/ 2147483647 h 384"/>
                <a:gd name="T94" fmla="*/ 2147483647 w 205"/>
                <a:gd name="T95" fmla="*/ 2147483647 h 384"/>
                <a:gd name="T96" fmla="*/ 2147483647 w 205"/>
                <a:gd name="T97" fmla="*/ 2147483647 h 384"/>
                <a:gd name="T98" fmla="*/ 2147483647 w 205"/>
                <a:gd name="T99" fmla="*/ 2147483647 h 384"/>
                <a:gd name="T100" fmla="*/ 2147483647 w 205"/>
                <a:gd name="T101" fmla="*/ 2147483647 h 384"/>
                <a:gd name="T102" fmla="*/ 2147483647 w 205"/>
                <a:gd name="T103" fmla="*/ 2147483647 h 384"/>
                <a:gd name="T104" fmla="*/ 2147483647 w 205"/>
                <a:gd name="T105" fmla="*/ 2147483647 h 384"/>
                <a:gd name="T106" fmla="*/ 2147483647 w 205"/>
                <a:gd name="T107" fmla="*/ 2147483647 h 384"/>
                <a:gd name="T108" fmla="*/ 2147483647 w 205"/>
                <a:gd name="T109" fmla="*/ 2147483647 h 384"/>
                <a:gd name="T110" fmla="*/ 2147483647 w 205"/>
                <a:gd name="T111" fmla="*/ 2147483647 h 384"/>
                <a:gd name="T112" fmla="*/ 2147483647 w 205"/>
                <a:gd name="T113" fmla="*/ 2147483647 h 384"/>
                <a:gd name="T114" fmla="*/ 2147483647 w 205"/>
                <a:gd name="T115" fmla="*/ 2147483647 h 384"/>
                <a:gd name="T116" fmla="*/ 2147483647 w 205"/>
                <a:gd name="T117" fmla="*/ 2147483647 h 384"/>
                <a:gd name="T118" fmla="*/ 2147483647 w 205"/>
                <a:gd name="T119" fmla="*/ 2147483647 h 384"/>
                <a:gd name="T120" fmla="*/ 2147483647 w 205"/>
                <a:gd name="T121" fmla="*/ 2147483647 h 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5"/>
                <a:gd name="T184" fmla="*/ 0 h 384"/>
                <a:gd name="T185" fmla="*/ 205 w 205"/>
                <a:gd name="T186" fmla="*/ 384 h 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5" h="384">
                  <a:moveTo>
                    <a:pt x="56" y="0"/>
                  </a:moveTo>
                  <a:cubicBezTo>
                    <a:pt x="56" y="307"/>
                    <a:pt x="56" y="307"/>
                    <a:pt x="56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59" y="377"/>
                    <a:pt x="95" y="348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7" y="302"/>
                    <a:pt x="127" y="302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35" y="289"/>
                    <a:pt x="140" y="279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68"/>
                    <a:pt x="147" y="267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8" y="266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50" y="265"/>
                  </a:cubicBez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0" y="265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71" y="260"/>
                    <a:pt x="189" y="250"/>
                    <a:pt x="205" y="235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1" y="214"/>
                    <a:pt x="174" y="219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4"/>
                    <a:pt x="167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24"/>
                    <a:pt x="166" y="224"/>
                    <a:pt x="166" y="224"/>
                  </a:cubicBezTo>
                  <a:cubicBezTo>
                    <a:pt x="166" y="224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12"/>
                    <a:pt x="175" y="202"/>
                    <a:pt x="178" y="19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107"/>
          <p:cNvGrpSpPr>
            <a:grpSpLocks/>
          </p:cNvGrpSpPr>
          <p:nvPr/>
        </p:nvGrpSpPr>
        <p:grpSpPr bwMode="auto">
          <a:xfrm rot="3235594">
            <a:off x="12538869" y="6654006"/>
            <a:ext cx="1673225" cy="1782763"/>
            <a:chOff x="7843313" y="3770287"/>
            <a:chExt cx="1949450" cy="2076449"/>
          </a:xfrm>
        </p:grpSpPr>
        <p:sp>
          <p:nvSpPr>
            <p:cNvPr id="39962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3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4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5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6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7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8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9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0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1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2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73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108"/>
          <p:cNvGrpSpPr>
            <a:grpSpLocks/>
          </p:cNvGrpSpPr>
          <p:nvPr/>
        </p:nvGrpSpPr>
        <p:grpSpPr bwMode="auto">
          <a:xfrm rot="18364406" flipH="1">
            <a:off x="9534525" y="6654800"/>
            <a:ext cx="1673225" cy="1781175"/>
            <a:chOff x="7843313" y="3770287"/>
            <a:chExt cx="1949450" cy="2076449"/>
          </a:xfrm>
        </p:grpSpPr>
        <p:sp>
          <p:nvSpPr>
            <p:cNvPr id="39950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1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2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3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4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5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6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7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8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59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0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961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3994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66488" y="4930775"/>
            <a:ext cx="11652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384088" y="7577138"/>
            <a:ext cx="9409112" cy="814387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37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ROLNICTWA I LEŚNICTWA</a:t>
            </a:r>
            <a:endParaRPr lang="en-US" altLang="ko-KR" sz="37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2384088" y="5030788"/>
            <a:ext cx="94091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96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54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54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rostokąt z rogami zaokrąglonymi po przekątnej 12"/>
          <p:cNvSpPr/>
          <p:nvPr/>
        </p:nvSpPr>
        <p:spPr>
          <a:xfrm>
            <a:off x="1976438" y="4751388"/>
            <a:ext cx="9339262" cy="3429000"/>
          </a:xfrm>
          <a:prstGeom prst="round2DiagRect">
            <a:avLst/>
          </a:prstGeom>
          <a:solidFill>
            <a:schemeClr val="bg1">
              <a:lumMod val="95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>
                <a:solidFill>
                  <a:srgbClr val="0D0D0D"/>
                </a:solidFill>
                <a:cs typeface="Arial" charset="0"/>
              </a:rPr>
              <a:t>Można już składać wnioski o dofinansowanie </a:t>
            </a:r>
            <a:br>
              <a:rPr lang="pl-PL">
                <a:solidFill>
                  <a:srgbClr val="0D0D0D"/>
                </a:solidFill>
                <a:cs typeface="Arial" charset="0"/>
              </a:rPr>
            </a:br>
            <a:r>
              <a:rPr lang="pl-PL">
                <a:solidFill>
                  <a:srgbClr val="0D0D0D"/>
                </a:solidFill>
                <a:cs typeface="Arial" charset="0"/>
              </a:rPr>
              <a:t>z budżetu miasta do modernizacji systemów grzewczych, montażu kolektorów słonecznych </a:t>
            </a:r>
            <a:br>
              <a:rPr lang="pl-PL">
                <a:solidFill>
                  <a:srgbClr val="0D0D0D"/>
                </a:solidFill>
                <a:cs typeface="Arial" charset="0"/>
              </a:rPr>
            </a:br>
            <a:r>
              <a:rPr lang="pl-PL">
                <a:solidFill>
                  <a:srgbClr val="0D0D0D"/>
                </a:solidFill>
                <a:cs typeface="Arial" charset="0"/>
              </a:rPr>
              <a:t>i usuwania azbestu.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3267075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bg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13" y="11887200"/>
            <a:ext cx="3470275" cy="800100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ROLNICTWA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I LEŚNICTWA</a:t>
            </a:r>
            <a:endParaRPr lang="en-US" altLang="ko-KR" sz="1800" b="1" kern="0" dirty="0">
              <a:solidFill>
                <a:srgbClr val="A5A5A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3550" y="10615613"/>
            <a:ext cx="35702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4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2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2000" b="1" kern="0" dirty="0">
              <a:solidFill>
                <a:srgbClr val="A5A5A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4589463" y="1203325"/>
            <a:ext cx="11885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Prostokąt z rogami zaokrąglonymi po przekątnej 21"/>
          <p:cNvSpPr/>
          <p:nvPr/>
        </p:nvSpPr>
        <p:spPr>
          <a:xfrm>
            <a:off x="4881563" y="2400300"/>
            <a:ext cx="9340850" cy="2776538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USUWANIE AZBESTU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Dofinansowanie - do </a:t>
            </a:r>
            <a:r>
              <a:rPr lang="pl-PL" sz="2800" dirty="0">
                <a:solidFill>
                  <a:srgbClr val="FF0000"/>
                </a:solidFill>
                <a:latin typeface="Arial Black" pitchFamily="34" charset="0"/>
              </a:rPr>
              <a:t>75%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kosztów demontażu, transportu oraz unieszkodliwienia odpadów azbestowych</a:t>
            </a:r>
          </a:p>
        </p:txBody>
      </p:sp>
      <p:sp>
        <p:nvSpPr>
          <p:cNvPr id="14" name="Prostokąt z rogami zaokrąglonymi po przekątnej 13"/>
          <p:cNvSpPr/>
          <p:nvPr/>
        </p:nvSpPr>
        <p:spPr>
          <a:xfrm>
            <a:off x="13177838" y="9405938"/>
            <a:ext cx="9339262" cy="2774950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</a:rPr>
              <a:t>MONTAŻ KOLEKTORÓW SŁONECZNYCH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</a:rPr>
              <a:t>Dofinansowanie - do </a:t>
            </a:r>
            <a:r>
              <a:rPr lang="pl-PL" sz="2800" dirty="0">
                <a:solidFill>
                  <a:srgbClr val="FF0000"/>
                </a:solidFill>
                <a:latin typeface="Arial Black" pitchFamily="34" charset="0"/>
              </a:rPr>
              <a:t>50% </a:t>
            </a:r>
            <a:r>
              <a:rPr lang="pl-PL" sz="2800" dirty="0">
                <a:solidFill>
                  <a:schemeClr val="tx1"/>
                </a:solidFill>
              </a:rPr>
              <a:t>kosztów zakupu i instalacji </a:t>
            </a:r>
            <a:r>
              <a:rPr lang="pl-PL" sz="2800" dirty="0" err="1">
                <a:solidFill>
                  <a:schemeClr val="tx1"/>
                </a:solidFill>
              </a:rPr>
              <a:t>solarów</a:t>
            </a: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1997" name="Picture 2" descr="C:\Users\lstacherczak\Desktop\prezentacja\sola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2538" y="8850313"/>
            <a:ext cx="50101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z rogami zaokrąglonymi po przekątnej 12"/>
          <p:cNvSpPr/>
          <p:nvPr/>
        </p:nvSpPr>
        <p:spPr>
          <a:xfrm>
            <a:off x="8310563" y="5894388"/>
            <a:ext cx="9340850" cy="2776537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tx1"/>
                </a:solidFill>
              </a:rPr>
              <a:t>MODERNIZACJA SYSTEMÓW GRZEWCZYCH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chemeClr val="tx1"/>
                </a:solidFill>
              </a:rPr>
              <a:t>Dofinansowanie – do </a:t>
            </a:r>
            <a:r>
              <a:rPr lang="pl-PL" sz="2800" dirty="0">
                <a:solidFill>
                  <a:srgbClr val="FF0000"/>
                </a:solidFill>
                <a:latin typeface="Arial Black" pitchFamily="34" charset="0"/>
              </a:rPr>
              <a:t>50% </a:t>
            </a:r>
            <a:r>
              <a:rPr lang="pl-PL" sz="2800" dirty="0">
                <a:solidFill>
                  <a:schemeClr val="tx1"/>
                </a:solidFill>
              </a:rPr>
              <a:t>kosztów zakupu nowego kotła</a:t>
            </a:r>
          </a:p>
        </p:txBody>
      </p:sp>
      <p:pic>
        <p:nvPicPr>
          <p:cNvPr id="41999" name="Picture 4" descr="C:\Users\lstacherczak\Desktop\prezentacja\furnacegu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4825" y="2922588"/>
            <a:ext cx="4391025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rgbClr val="0DBF0D">
                <a:alpha val="9254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013" y="11887200"/>
            <a:ext cx="3470275" cy="800100"/>
          </a:xfrm>
          <a:prstGeom prst="rect">
            <a:avLst/>
          </a:prstGeom>
          <a:noFill/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ROLNICTWA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1800" b="1" kern="0" dirty="0">
                <a:solidFill>
                  <a:srgbClr val="A5A5A5"/>
                </a:solidFill>
                <a:latin typeface="Arial" pitchFamily="34" charset="0"/>
                <a:cs typeface="Arial" pitchFamily="34" charset="0"/>
              </a:rPr>
              <a:t>I LEŚNICTWA</a:t>
            </a:r>
            <a:endParaRPr lang="en-US" altLang="ko-KR" sz="1800" b="1" kern="0" dirty="0">
              <a:solidFill>
                <a:srgbClr val="A5A5A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3550" y="10615613"/>
            <a:ext cx="35702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4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WYDZIAŁ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ko-KR" sz="2000" b="1" kern="0" dirty="0">
                <a:solidFill>
                  <a:srgbClr val="A5A5A5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OCHRONY ŚRODOWISKA</a:t>
            </a:r>
            <a:endParaRPr lang="en-US" altLang="ko-KR" sz="2000" b="1" kern="0" dirty="0">
              <a:solidFill>
                <a:srgbClr val="A5A5A5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latin typeface="Calibri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latin typeface="Calibri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4589463" y="1203325"/>
            <a:ext cx="11885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OCHRONA ŚRODOWISKA</a:t>
            </a:r>
            <a:endParaRPr lang="en-US" sz="5400" spc="1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rostokąt z rogami zaokrąglonymi po przekątnej 12"/>
          <p:cNvSpPr/>
          <p:nvPr/>
        </p:nvSpPr>
        <p:spPr>
          <a:xfrm>
            <a:off x="5926138" y="3771900"/>
            <a:ext cx="9340850" cy="2776538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Dofinansowanie do </a:t>
            </a:r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75%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kosztów instalacji:</a:t>
            </a:r>
          </a:p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kolektorów słonecznych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(nie więcej niż 12 000 zł)</a:t>
            </a:r>
          </a:p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paneli fotowoltaicznych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(nie więcej niż 15 000 zł)</a:t>
            </a:r>
          </a:p>
          <a:p>
            <a:pPr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sz="2800" b="1" dirty="0">
                <a:solidFill>
                  <a:schemeClr val="accent5">
                    <a:lumMod val="75000"/>
                  </a:schemeClr>
                </a:solidFill>
              </a:rPr>
              <a:t>pomp ciepła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(nie więcej niż 18 000 zł)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89463" y="2476500"/>
            <a:ext cx="118856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PROJEKT </a:t>
            </a:r>
            <a:r>
              <a:rPr lang="pl-PL" sz="5400" spc="1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„SŁONECZNA GMINA”</a:t>
            </a:r>
            <a:endParaRPr lang="en-US" sz="5400" spc="100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021" name="Picture 2" descr="C:\Users\lstacherczak\Desktop\prezentacja\su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0813" y="4664075"/>
            <a:ext cx="60960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2" name="Prostokąt 18"/>
          <p:cNvSpPr>
            <a:spLocks noChangeArrowheads="1"/>
          </p:cNvSpPr>
          <p:nvPr/>
        </p:nvSpPr>
        <p:spPr bwMode="auto">
          <a:xfrm>
            <a:off x="4491038" y="11793538"/>
            <a:ext cx="19462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rial Black" pitchFamily="34" charset="0"/>
              </a:rPr>
              <a:t>Budowa infrastruktury służącej do produkcji energii ze źródeł odnawialnych</a:t>
            </a:r>
          </a:p>
        </p:txBody>
      </p:sp>
      <p:sp>
        <p:nvSpPr>
          <p:cNvPr id="21" name="Prostokąt z rogami zaokrąglonymi po przekątnej 20"/>
          <p:cNvSpPr/>
          <p:nvPr/>
        </p:nvSpPr>
        <p:spPr>
          <a:xfrm>
            <a:off x="5926138" y="7004050"/>
            <a:ext cx="9340850" cy="4344988"/>
          </a:xfrm>
          <a:prstGeom prst="round2DiagRect">
            <a:avLst/>
          </a:prstGeom>
          <a:solidFill>
            <a:srgbClr val="92D050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Miasto zamontuje instalacje na nieruchomościach osób nie prowadzących działalności gospodarczej, wybranych do projektu wg kryteriów określonych w Regulaminie.</a:t>
            </a:r>
          </a:p>
          <a:p>
            <a:pPr algn="just">
              <a:defRPr/>
            </a:pP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defRPr/>
            </a:pP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>
              <a:defRPr/>
            </a:pP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Zamontowane instalacje przez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5 lat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 daty trwałości projektu będą własnością gminy i będą użyczane mieszkańcom. Po tym okresie za symboliczną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złotówkę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przejdą na własność mieszkańców.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5768975" y="9018588"/>
            <a:ext cx="12192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Kampania Urzędu Miasta Częstochowy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na rzecz przywrócenia </a:t>
            </a:r>
            <a:r>
              <a:rPr lang="pl-PL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Województwa Częstochowskiego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2016</a:t>
            </a:r>
          </a:p>
        </p:txBody>
      </p:sp>
      <p:sp>
        <p:nvSpPr>
          <p:cNvPr id="59" name="Prostokąt 58"/>
          <p:cNvSpPr/>
          <p:nvPr/>
        </p:nvSpPr>
        <p:spPr>
          <a:xfrm>
            <a:off x="5926138" y="1343025"/>
            <a:ext cx="110680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t>„Jasne, że Województwo Częstochowskie!”</a:t>
            </a:r>
          </a:p>
        </p:txBody>
      </p:sp>
      <p:pic>
        <p:nvPicPr>
          <p:cNvPr id="44042" name="Picture 2" descr="C:\Users\lstacherczak\Desktop\Prezentacja\z19986015Q,Logo-akcji--Jasne--ze-wojewodztwo-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5763" y="3352800"/>
            <a:ext cx="45720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lstacherczak\Desktop\Prezentacja\5721e6bac1f3c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4863" y="7145338"/>
            <a:ext cx="17599026" cy="657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b="1" spc="3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b="1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b="1" spc="3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59" name="Prostokąt 58"/>
          <p:cNvSpPr/>
          <p:nvPr/>
        </p:nvSpPr>
        <p:spPr>
          <a:xfrm>
            <a:off x="5926138" y="1343025"/>
            <a:ext cx="11068050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cs typeface="+mn-cs"/>
              </a:rPr>
              <a:t>„Jasne, że Województwo Częstochowskie!”</a:t>
            </a:r>
          </a:p>
        </p:txBody>
      </p:sp>
      <p:sp>
        <p:nvSpPr>
          <p:cNvPr id="13" name="Parallelogram 22"/>
          <p:cNvSpPr/>
          <p:nvPr/>
        </p:nvSpPr>
        <p:spPr>
          <a:xfrm flipV="1">
            <a:off x="-1646238" y="3092450"/>
            <a:ext cx="17495838" cy="5068888"/>
          </a:xfrm>
          <a:prstGeom prst="parallelogram">
            <a:avLst>
              <a:gd name="adj" fmla="val 28150"/>
            </a:avLst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15" name="Parallelogram 23"/>
          <p:cNvSpPr/>
          <p:nvPr/>
        </p:nvSpPr>
        <p:spPr>
          <a:xfrm flipV="1">
            <a:off x="-876300" y="3322638"/>
            <a:ext cx="15943263" cy="4260850"/>
          </a:xfrm>
          <a:prstGeom prst="parallelogram">
            <a:avLst>
              <a:gd name="adj" fmla="val 28150"/>
            </a:avLst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dirty="0"/>
          </a:p>
        </p:txBody>
      </p:sp>
      <p:grpSp>
        <p:nvGrpSpPr>
          <p:cNvPr id="2" name="Group 24"/>
          <p:cNvGrpSpPr/>
          <p:nvPr/>
        </p:nvGrpSpPr>
        <p:grpSpPr>
          <a:xfrm flipH="1">
            <a:off x="13109581" y="4635417"/>
            <a:ext cx="2999288" cy="1961503"/>
            <a:chOff x="4831648" y="4422886"/>
            <a:chExt cx="1860616" cy="139330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" name="Freeform 25"/>
            <p:cNvSpPr/>
            <p:nvPr/>
          </p:nvSpPr>
          <p:spPr>
            <a:xfrm rot="432624">
              <a:off x="4831648" y="5559171"/>
              <a:ext cx="550531" cy="257019"/>
            </a:xfrm>
            <a:custGeom>
              <a:avLst/>
              <a:gdLst>
                <a:gd name="connsiteX0" fmla="*/ 41227 w 550531"/>
                <a:gd name="connsiteY0" fmla="*/ 0 h 257019"/>
                <a:gd name="connsiteX1" fmla="*/ 18051 w 550531"/>
                <a:gd name="connsiteY1" fmla="*/ 111099 h 257019"/>
                <a:gd name="connsiteX2" fmla="*/ 550531 w 550531"/>
                <a:gd name="connsiteY2" fmla="*/ 43733 h 257019"/>
                <a:gd name="connsiteX3" fmla="*/ 518611 w 550531"/>
                <a:gd name="connsiteY3" fmla="*/ 257019 h 257019"/>
                <a:gd name="connsiteX4" fmla="*/ 0 w 550531"/>
                <a:gd name="connsiteY4" fmla="*/ 122075 h 257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531" h="257019">
                  <a:moveTo>
                    <a:pt x="41227" y="0"/>
                  </a:moveTo>
                  <a:lnTo>
                    <a:pt x="18051" y="111099"/>
                  </a:lnTo>
                  <a:lnTo>
                    <a:pt x="550531" y="43733"/>
                  </a:lnTo>
                  <a:lnTo>
                    <a:pt x="518611" y="257019"/>
                  </a:lnTo>
                  <a:lnTo>
                    <a:pt x="0" y="1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19" name="Parallelogram 26"/>
            <p:cNvSpPr/>
            <p:nvPr/>
          </p:nvSpPr>
          <p:spPr>
            <a:xfrm>
              <a:off x="4835805" y="4422886"/>
              <a:ext cx="1856459" cy="1215236"/>
            </a:xfrm>
            <a:prstGeom prst="parallelogram">
              <a:avLst>
                <a:gd name="adj" fmla="val 344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cxnSp>
        <p:nvCxnSpPr>
          <p:cNvPr id="22" name="Straight Connector 38"/>
          <p:cNvCxnSpPr/>
          <p:nvPr/>
        </p:nvCxnSpPr>
        <p:spPr>
          <a:xfrm flipH="1" flipV="1">
            <a:off x="2084388" y="3522663"/>
            <a:ext cx="82550" cy="3703637"/>
          </a:xfrm>
          <a:prstGeom prst="line">
            <a:avLst/>
          </a:prstGeom>
          <a:ln>
            <a:solidFill>
              <a:schemeClr val="bg1">
                <a:alpha val="42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0" name="Prostokąt 39"/>
          <p:cNvSpPr>
            <a:spLocks noChangeArrowheads="1"/>
          </p:cNvSpPr>
          <p:nvPr/>
        </p:nvSpPr>
        <p:spPr bwMode="auto">
          <a:xfrm>
            <a:off x="2354263" y="3573463"/>
            <a:ext cx="108870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Realizację kampanii rozpoczął apel o poparcie inicjatywy przywrócenia Województwa Częstochowskiego i masowa wysyłka listu otwartego do kancelarii pani premier. </a:t>
            </a:r>
          </a:p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Do akcji przyłączyła się Młodzieżowa Rada Miasta Częstochowy, a stosowne stanowisko w tej sprawie przyjęła Rada Miasta Częstochowy. </a:t>
            </a:r>
          </a:p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Apel był przesyłany mieszkańcom do skrzynek na listy pocztą tradycyjną oraz promowany na miejskich stronach internetowych i na kontach Częstochowy </a:t>
            </a:r>
            <a:br>
              <a:rPr lang="pl-PL" sz="240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w portalach społecznościowych. </a:t>
            </a:r>
          </a:p>
          <a:p>
            <a:pPr algn="just"/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- Częstochowianie mogli złożyć podpisy pod listem na specjalnych stoiskach </a:t>
            </a:r>
            <a:br>
              <a:rPr lang="pl-PL" sz="2400">
                <a:solidFill>
                  <a:schemeClr val="bg1"/>
                </a:solidFill>
                <a:latin typeface="Calibri" pitchFamily="34" charset="0"/>
              </a:rPr>
            </a:br>
            <a:r>
              <a:rPr lang="pl-PL" sz="2400">
                <a:solidFill>
                  <a:schemeClr val="bg1"/>
                </a:solidFill>
                <a:latin typeface="Calibri" pitchFamily="34" charset="0"/>
              </a:rPr>
              <a:t>w różnych częściach miasta, bądź wysyłać go elektronicznie. </a:t>
            </a:r>
          </a:p>
        </p:txBody>
      </p:sp>
      <p:sp>
        <p:nvSpPr>
          <p:cNvPr id="45071" name="Prostokąt 40"/>
          <p:cNvSpPr>
            <a:spLocks noChangeArrowheads="1"/>
          </p:cNvSpPr>
          <p:nvPr/>
        </p:nvSpPr>
        <p:spPr bwMode="auto">
          <a:xfrm rot="-5400000">
            <a:off x="-165894" y="4960145"/>
            <a:ext cx="3006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bg1"/>
                </a:solidFill>
                <a:latin typeface="Arial Black" pitchFamily="34" charset="0"/>
              </a:rPr>
              <a:t>DZIAŁANIA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0207625" y="6484938"/>
            <a:ext cx="15090775" cy="6469062"/>
            <a:chOff x="5838113" y="2931000"/>
            <a:chExt cx="7932988" cy="3342815"/>
          </a:xfrm>
        </p:grpSpPr>
        <p:sp>
          <p:nvSpPr>
            <p:cNvPr id="44" name="Flowchart: Terminator 25"/>
            <p:cNvSpPr/>
            <p:nvPr/>
          </p:nvSpPr>
          <p:spPr>
            <a:xfrm>
              <a:off x="5838113" y="2931000"/>
              <a:ext cx="7932988" cy="3342815"/>
            </a:xfrm>
            <a:prstGeom prst="flowChartTerminator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45" name="Flowchart: Terminator 70"/>
            <p:cNvSpPr/>
            <p:nvPr/>
          </p:nvSpPr>
          <p:spPr>
            <a:xfrm>
              <a:off x="6095981" y="3169714"/>
              <a:ext cx="7244505" cy="2865388"/>
            </a:xfrm>
            <a:prstGeom prst="flowChartTerminator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13200063" y="12258675"/>
            <a:ext cx="6394450" cy="249238"/>
            <a:chOff x="3785584" y="3429000"/>
            <a:chExt cx="4636392" cy="723118"/>
          </a:xfrm>
        </p:grpSpPr>
        <p:sp>
          <p:nvSpPr>
            <p:cNvPr id="50" name="Rectangle 63"/>
            <p:cNvSpPr/>
            <p:nvPr/>
          </p:nvSpPr>
          <p:spPr>
            <a:xfrm>
              <a:off x="3785584" y="3429000"/>
              <a:ext cx="772348" cy="7231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1" name="Rectangle 64"/>
            <p:cNvSpPr/>
            <p:nvPr/>
          </p:nvSpPr>
          <p:spPr>
            <a:xfrm>
              <a:off x="4557932" y="3429000"/>
              <a:ext cx="773499" cy="7231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2" name="Rectangle 65"/>
            <p:cNvSpPr/>
            <p:nvPr/>
          </p:nvSpPr>
          <p:spPr>
            <a:xfrm>
              <a:off x="5331431" y="3429000"/>
              <a:ext cx="772349" cy="7231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3" name="Rectangle 66"/>
            <p:cNvSpPr/>
            <p:nvPr/>
          </p:nvSpPr>
          <p:spPr>
            <a:xfrm>
              <a:off x="6103780" y="3429000"/>
              <a:ext cx="772348" cy="7231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4" name="Rectangle 67"/>
            <p:cNvSpPr/>
            <p:nvPr/>
          </p:nvSpPr>
          <p:spPr>
            <a:xfrm>
              <a:off x="6876128" y="3429000"/>
              <a:ext cx="773499" cy="72311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55" name="Rectangle 68"/>
            <p:cNvSpPr/>
            <p:nvPr/>
          </p:nvSpPr>
          <p:spPr>
            <a:xfrm>
              <a:off x="7649627" y="3429000"/>
              <a:ext cx="772349" cy="7231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10156825" y="8018463"/>
            <a:ext cx="2855913" cy="2843212"/>
            <a:chOff x="5876213" y="3038185"/>
            <a:chExt cx="1347559" cy="1348453"/>
          </a:xfrm>
        </p:grpSpPr>
        <p:sp>
          <p:nvSpPr>
            <p:cNvPr id="58" name="Oval 23"/>
            <p:cNvSpPr/>
            <p:nvPr/>
          </p:nvSpPr>
          <p:spPr>
            <a:xfrm>
              <a:off x="5945876" y="3109711"/>
              <a:ext cx="1208233" cy="1205401"/>
            </a:xfrm>
            <a:prstGeom prst="ellipse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  <p:sp>
          <p:nvSpPr>
            <p:cNvPr id="60" name="Oval 24"/>
            <p:cNvSpPr/>
            <p:nvPr/>
          </p:nvSpPr>
          <p:spPr>
            <a:xfrm>
              <a:off x="5876213" y="3038185"/>
              <a:ext cx="1347559" cy="1348453"/>
            </a:xfrm>
            <a:prstGeom prst="ellipse">
              <a:avLst/>
            </a:prstGeom>
            <a:noFill/>
            <a:ln w="19050">
              <a:solidFill>
                <a:schemeClr val="bg1">
                  <a:alpha val="67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dirty="0"/>
            </a:p>
          </p:txBody>
        </p:sp>
      </p:grpSp>
      <p:sp>
        <p:nvSpPr>
          <p:cNvPr id="68" name="Prostokąt 67"/>
          <p:cNvSpPr/>
          <p:nvPr/>
        </p:nvSpPr>
        <p:spPr>
          <a:xfrm>
            <a:off x="12869863" y="7396163"/>
            <a:ext cx="11039475" cy="5264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Do włączenia się w kampanię „wojewódzką” gmina wraz z partnerami zachęcała organizując różnorodne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eventy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. Pod hasłem „Jasne, że Częstochowa” odbyły się m.in.: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Maraton 42-200 Częstochowskie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Mistrzostwa w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Squash’u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"Jasne, że częstochowskie"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Maraton MTB „Jasne, że Województwo Częstochowskie” - </a:t>
            </a:r>
            <a:r>
              <a:rPr lang="pl-PL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Trek</a:t>
            </a: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Demo Challenge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Pikniki Rodzinne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Symboliczny marsz 1 maja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- 24. Dni Częstochowy - doroczne święto miasta, które w tym roku zdominowały największe częstochowskie gwiazdy muzyki i młode artystyczne talenty.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- Debaty akademickie – spotkana ekspertów i wszystkich zainteresowanych statusem Częstochowy wśród polskich miast, jej walorami, aktywnością w różnych dziedzinach, demografią, potrzebami i przyszłym rozwojem. (w trackie przygotowań)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/>
            </a:r>
            <a:b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endParaRPr lang="pl-PL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5076" name="Picture 3" descr="C:\Users\lstacherczak\Desktop\Prezentacja\POL_Częstochowa_COA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71600" y="4859338"/>
            <a:ext cx="944563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7" name="Freeform 214"/>
          <p:cNvSpPr>
            <a:spLocks noEditPoints="1"/>
          </p:cNvSpPr>
          <p:nvPr/>
        </p:nvSpPr>
        <p:spPr bwMode="auto">
          <a:xfrm>
            <a:off x="10852150" y="8577263"/>
            <a:ext cx="1492250" cy="1481137"/>
          </a:xfrm>
          <a:custGeom>
            <a:avLst/>
            <a:gdLst>
              <a:gd name="T0" fmla="*/ 2147483647 w 142"/>
              <a:gd name="T1" fmla="*/ 2147483647 h 154"/>
              <a:gd name="T2" fmla="*/ 2147483647 w 142"/>
              <a:gd name="T3" fmla="*/ 2147483647 h 154"/>
              <a:gd name="T4" fmla="*/ 2147483647 w 142"/>
              <a:gd name="T5" fmla="*/ 2147483647 h 154"/>
              <a:gd name="T6" fmla="*/ 2147483647 w 142"/>
              <a:gd name="T7" fmla="*/ 2147483647 h 154"/>
              <a:gd name="T8" fmla="*/ 2147483647 w 142"/>
              <a:gd name="T9" fmla="*/ 2147483647 h 154"/>
              <a:gd name="T10" fmla="*/ 2147483647 w 142"/>
              <a:gd name="T11" fmla="*/ 2147483647 h 154"/>
              <a:gd name="T12" fmla="*/ 2147483647 w 142"/>
              <a:gd name="T13" fmla="*/ 2147483647 h 154"/>
              <a:gd name="T14" fmla="*/ 2147483647 w 142"/>
              <a:gd name="T15" fmla="*/ 2147483647 h 154"/>
              <a:gd name="T16" fmla="*/ 2147483647 w 142"/>
              <a:gd name="T17" fmla="*/ 2147483647 h 154"/>
              <a:gd name="T18" fmla="*/ 2147483647 w 142"/>
              <a:gd name="T19" fmla="*/ 2147483647 h 154"/>
              <a:gd name="T20" fmla="*/ 2147483647 w 142"/>
              <a:gd name="T21" fmla="*/ 2147483647 h 154"/>
              <a:gd name="T22" fmla="*/ 0 w 142"/>
              <a:gd name="T23" fmla="*/ 2147483647 h 154"/>
              <a:gd name="T24" fmla="*/ 0 w 142"/>
              <a:gd name="T25" fmla="*/ 2147483647 h 154"/>
              <a:gd name="T26" fmla="*/ 2147483647 w 142"/>
              <a:gd name="T27" fmla="*/ 2147483647 h 154"/>
              <a:gd name="T28" fmla="*/ 2147483647 w 142"/>
              <a:gd name="T29" fmla="*/ 2147483647 h 154"/>
              <a:gd name="T30" fmla="*/ 2147483647 w 142"/>
              <a:gd name="T31" fmla="*/ 2147483647 h 154"/>
              <a:gd name="T32" fmla="*/ 2147483647 w 142"/>
              <a:gd name="T33" fmla="*/ 2147483647 h 154"/>
              <a:gd name="T34" fmla="*/ 2147483647 w 142"/>
              <a:gd name="T35" fmla="*/ 2147483647 h 154"/>
              <a:gd name="T36" fmla="*/ 2147483647 w 142"/>
              <a:gd name="T37" fmla="*/ 0 h 154"/>
              <a:gd name="T38" fmla="*/ 2147483647 w 142"/>
              <a:gd name="T39" fmla="*/ 2147483647 h 154"/>
              <a:gd name="T40" fmla="*/ 2147483647 w 142"/>
              <a:gd name="T41" fmla="*/ 2147483647 h 154"/>
              <a:gd name="T42" fmla="*/ 2147483647 w 142"/>
              <a:gd name="T43" fmla="*/ 2147483647 h 154"/>
              <a:gd name="T44" fmla="*/ 2147483647 w 142"/>
              <a:gd name="T45" fmla="*/ 2147483647 h 154"/>
              <a:gd name="T46" fmla="*/ 2147483647 w 142"/>
              <a:gd name="T47" fmla="*/ 2147483647 h 154"/>
              <a:gd name="T48" fmla="*/ 2147483647 w 142"/>
              <a:gd name="T49" fmla="*/ 2147483647 h 154"/>
              <a:gd name="T50" fmla="*/ 2147483647 w 142"/>
              <a:gd name="T51" fmla="*/ 2147483647 h 154"/>
              <a:gd name="T52" fmla="*/ 2147483647 w 142"/>
              <a:gd name="T53" fmla="*/ 2147483647 h 154"/>
              <a:gd name="T54" fmla="*/ 2147483647 w 142"/>
              <a:gd name="T55" fmla="*/ 2147483647 h 154"/>
              <a:gd name="T56" fmla="*/ 2147483647 w 142"/>
              <a:gd name="T57" fmla="*/ 2147483647 h 154"/>
              <a:gd name="T58" fmla="*/ 2147483647 w 142"/>
              <a:gd name="T59" fmla="*/ 2147483647 h 154"/>
              <a:gd name="T60" fmla="*/ 2147483647 w 142"/>
              <a:gd name="T61" fmla="*/ 2147483647 h 154"/>
              <a:gd name="T62" fmla="*/ 2147483647 w 142"/>
              <a:gd name="T63" fmla="*/ 2147483647 h 154"/>
              <a:gd name="T64" fmla="*/ 2147483647 w 142"/>
              <a:gd name="T65" fmla="*/ 2147483647 h 154"/>
              <a:gd name="T66" fmla="*/ 2147483647 w 142"/>
              <a:gd name="T67" fmla="*/ 2147483647 h 154"/>
              <a:gd name="T68" fmla="*/ 2147483647 w 142"/>
              <a:gd name="T69" fmla="*/ 2147483647 h 154"/>
              <a:gd name="T70" fmla="*/ 2147483647 w 142"/>
              <a:gd name="T71" fmla="*/ 2147483647 h 154"/>
              <a:gd name="T72" fmla="*/ 2147483647 w 142"/>
              <a:gd name="T73" fmla="*/ 2147483647 h 154"/>
              <a:gd name="T74" fmla="*/ 2147483647 w 142"/>
              <a:gd name="T75" fmla="*/ 2147483647 h 154"/>
              <a:gd name="T76" fmla="*/ 2147483647 w 142"/>
              <a:gd name="T77" fmla="*/ 2147483647 h 154"/>
              <a:gd name="T78" fmla="*/ 2147483647 w 142"/>
              <a:gd name="T79" fmla="*/ 2147483647 h 154"/>
              <a:gd name="T80" fmla="*/ 2147483647 w 142"/>
              <a:gd name="T81" fmla="*/ 2147483647 h 154"/>
              <a:gd name="T82" fmla="*/ 2147483647 w 142"/>
              <a:gd name="T83" fmla="*/ 2147483647 h 154"/>
              <a:gd name="T84" fmla="*/ 2147483647 w 142"/>
              <a:gd name="T85" fmla="*/ 2147483647 h 154"/>
              <a:gd name="T86" fmla="*/ 2147483647 w 142"/>
              <a:gd name="T87" fmla="*/ 2147483647 h 154"/>
              <a:gd name="T88" fmla="*/ 2147483647 w 142"/>
              <a:gd name="T89" fmla="*/ 2147483647 h 154"/>
              <a:gd name="T90" fmla="*/ 2147483647 w 142"/>
              <a:gd name="T91" fmla="*/ 2147483647 h 154"/>
              <a:gd name="T92" fmla="*/ 2147483647 w 142"/>
              <a:gd name="T93" fmla="*/ 2147483647 h 154"/>
              <a:gd name="T94" fmla="*/ 2147483647 w 142"/>
              <a:gd name="T95" fmla="*/ 2147483647 h 154"/>
              <a:gd name="T96" fmla="*/ 2147483647 w 142"/>
              <a:gd name="T97" fmla="*/ 2147483647 h 154"/>
              <a:gd name="T98" fmla="*/ 2147483647 w 142"/>
              <a:gd name="T99" fmla="*/ 2147483647 h 154"/>
              <a:gd name="T100" fmla="*/ 2147483647 w 142"/>
              <a:gd name="T101" fmla="*/ 2147483647 h 1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42"/>
              <a:gd name="T154" fmla="*/ 0 h 154"/>
              <a:gd name="T155" fmla="*/ 142 w 142"/>
              <a:gd name="T156" fmla="*/ 154 h 15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42" h="154">
                <a:moveTo>
                  <a:pt x="137" y="86"/>
                </a:moveTo>
                <a:cubicBezTo>
                  <a:pt x="138" y="88"/>
                  <a:pt x="138" y="90"/>
                  <a:pt x="138" y="93"/>
                </a:cubicBezTo>
                <a:cubicBezTo>
                  <a:pt x="138" y="97"/>
                  <a:pt x="137" y="102"/>
                  <a:pt x="134" y="106"/>
                </a:cubicBezTo>
                <a:cubicBezTo>
                  <a:pt x="135" y="107"/>
                  <a:pt x="135" y="109"/>
                  <a:pt x="135" y="110"/>
                </a:cubicBezTo>
                <a:cubicBezTo>
                  <a:pt x="135" y="116"/>
                  <a:pt x="133" y="122"/>
                  <a:pt x="129" y="126"/>
                </a:cubicBezTo>
                <a:cubicBezTo>
                  <a:pt x="129" y="144"/>
                  <a:pt x="117" y="154"/>
                  <a:pt x="100" y="154"/>
                </a:cubicBezTo>
                <a:cubicBezTo>
                  <a:pt x="97" y="154"/>
                  <a:pt x="97" y="154"/>
                  <a:pt x="97" y="154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75" y="154"/>
                  <a:pt x="63" y="150"/>
                  <a:pt x="51" y="146"/>
                </a:cubicBezTo>
                <a:cubicBezTo>
                  <a:pt x="48" y="145"/>
                  <a:pt x="41" y="142"/>
                  <a:pt x="38" y="142"/>
                </a:cubicBezTo>
                <a:cubicBezTo>
                  <a:pt x="11" y="142"/>
                  <a:pt x="11" y="142"/>
                  <a:pt x="11" y="142"/>
                </a:cubicBezTo>
                <a:cubicBezTo>
                  <a:pt x="5" y="142"/>
                  <a:pt x="0" y="137"/>
                  <a:pt x="0" y="130"/>
                </a:cubicBezTo>
                <a:cubicBezTo>
                  <a:pt x="0" y="71"/>
                  <a:pt x="0" y="71"/>
                  <a:pt x="0" y="71"/>
                </a:cubicBezTo>
                <a:cubicBezTo>
                  <a:pt x="0" y="65"/>
                  <a:pt x="5" y="59"/>
                  <a:pt x="11" y="59"/>
                </a:cubicBezTo>
                <a:cubicBezTo>
                  <a:pt x="37" y="59"/>
                  <a:pt x="37" y="59"/>
                  <a:pt x="37" y="59"/>
                </a:cubicBezTo>
                <a:cubicBezTo>
                  <a:pt x="40" y="57"/>
                  <a:pt x="47" y="49"/>
                  <a:pt x="49" y="45"/>
                </a:cubicBezTo>
                <a:cubicBezTo>
                  <a:pt x="53" y="41"/>
                  <a:pt x="56" y="37"/>
                  <a:pt x="59" y="33"/>
                </a:cubicBezTo>
                <a:cubicBezTo>
                  <a:pt x="65" y="27"/>
                  <a:pt x="62" y="13"/>
                  <a:pt x="71" y="4"/>
                </a:cubicBezTo>
                <a:cubicBezTo>
                  <a:pt x="73" y="2"/>
                  <a:pt x="76" y="0"/>
                  <a:pt x="80" y="0"/>
                </a:cubicBezTo>
                <a:cubicBezTo>
                  <a:pt x="89" y="0"/>
                  <a:pt x="98" y="4"/>
                  <a:pt x="103" y="13"/>
                </a:cubicBezTo>
                <a:cubicBezTo>
                  <a:pt x="106" y="18"/>
                  <a:pt x="106" y="24"/>
                  <a:pt x="106" y="30"/>
                </a:cubicBezTo>
                <a:cubicBezTo>
                  <a:pt x="106" y="36"/>
                  <a:pt x="104" y="42"/>
                  <a:pt x="102" y="48"/>
                </a:cubicBezTo>
                <a:cubicBezTo>
                  <a:pt x="118" y="48"/>
                  <a:pt x="118" y="48"/>
                  <a:pt x="118" y="48"/>
                </a:cubicBezTo>
                <a:cubicBezTo>
                  <a:pt x="131" y="48"/>
                  <a:pt x="142" y="58"/>
                  <a:pt x="142" y="71"/>
                </a:cubicBezTo>
                <a:cubicBezTo>
                  <a:pt x="142" y="77"/>
                  <a:pt x="140" y="82"/>
                  <a:pt x="137" y="86"/>
                </a:cubicBezTo>
                <a:close/>
                <a:moveTo>
                  <a:pt x="17" y="119"/>
                </a:moveTo>
                <a:cubicBezTo>
                  <a:pt x="14" y="119"/>
                  <a:pt x="11" y="121"/>
                  <a:pt x="11" y="124"/>
                </a:cubicBezTo>
                <a:cubicBezTo>
                  <a:pt x="11" y="128"/>
                  <a:pt x="14" y="130"/>
                  <a:pt x="17" y="130"/>
                </a:cubicBezTo>
                <a:cubicBezTo>
                  <a:pt x="21" y="130"/>
                  <a:pt x="23" y="128"/>
                  <a:pt x="23" y="124"/>
                </a:cubicBezTo>
                <a:cubicBezTo>
                  <a:pt x="23" y="121"/>
                  <a:pt x="21" y="119"/>
                  <a:pt x="17" y="119"/>
                </a:cubicBezTo>
                <a:close/>
                <a:moveTo>
                  <a:pt x="118" y="59"/>
                </a:moveTo>
                <a:cubicBezTo>
                  <a:pt x="85" y="59"/>
                  <a:pt x="85" y="59"/>
                  <a:pt x="85" y="59"/>
                </a:cubicBezTo>
                <a:cubicBezTo>
                  <a:pt x="85" y="49"/>
                  <a:pt x="94" y="41"/>
                  <a:pt x="94" y="30"/>
                </a:cubicBezTo>
                <a:cubicBezTo>
                  <a:pt x="94" y="19"/>
                  <a:pt x="92" y="12"/>
                  <a:pt x="80" y="12"/>
                </a:cubicBezTo>
                <a:cubicBezTo>
                  <a:pt x="74" y="18"/>
                  <a:pt x="77" y="32"/>
                  <a:pt x="68" y="42"/>
                </a:cubicBezTo>
                <a:cubicBezTo>
                  <a:pt x="65" y="44"/>
                  <a:pt x="63" y="47"/>
                  <a:pt x="61" y="50"/>
                </a:cubicBezTo>
                <a:cubicBezTo>
                  <a:pt x="56" y="55"/>
                  <a:pt x="45" y="71"/>
                  <a:pt x="38" y="71"/>
                </a:cubicBezTo>
                <a:cubicBezTo>
                  <a:pt x="35" y="71"/>
                  <a:pt x="35" y="71"/>
                  <a:pt x="35" y="71"/>
                </a:cubicBezTo>
                <a:cubicBezTo>
                  <a:pt x="35" y="130"/>
                  <a:pt x="35" y="130"/>
                  <a:pt x="35" y="130"/>
                </a:cubicBezTo>
                <a:cubicBezTo>
                  <a:pt x="38" y="130"/>
                  <a:pt x="38" y="130"/>
                  <a:pt x="38" y="130"/>
                </a:cubicBezTo>
                <a:cubicBezTo>
                  <a:pt x="43" y="130"/>
                  <a:pt x="52" y="134"/>
                  <a:pt x="57" y="135"/>
                </a:cubicBezTo>
                <a:cubicBezTo>
                  <a:pt x="67" y="139"/>
                  <a:pt x="77" y="142"/>
                  <a:pt x="88" y="142"/>
                </a:cubicBezTo>
                <a:cubicBezTo>
                  <a:pt x="100" y="142"/>
                  <a:pt x="100" y="142"/>
                  <a:pt x="100" y="142"/>
                </a:cubicBezTo>
                <a:cubicBezTo>
                  <a:pt x="110" y="142"/>
                  <a:pt x="117" y="138"/>
                  <a:pt x="117" y="127"/>
                </a:cubicBezTo>
                <a:cubicBezTo>
                  <a:pt x="117" y="125"/>
                  <a:pt x="117" y="123"/>
                  <a:pt x="117" y="122"/>
                </a:cubicBezTo>
                <a:cubicBezTo>
                  <a:pt x="121" y="120"/>
                  <a:pt x="123" y="114"/>
                  <a:pt x="123" y="110"/>
                </a:cubicBezTo>
                <a:cubicBezTo>
                  <a:pt x="123" y="108"/>
                  <a:pt x="122" y="106"/>
                  <a:pt x="121" y="104"/>
                </a:cubicBezTo>
                <a:cubicBezTo>
                  <a:pt x="124" y="101"/>
                  <a:pt x="126" y="97"/>
                  <a:pt x="126" y="93"/>
                </a:cubicBezTo>
                <a:cubicBezTo>
                  <a:pt x="126" y="90"/>
                  <a:pt x="125" y="85"/>
                  <a:pt x="123" y="83"/>
                </a:cubicBezTo>
                <a:cubicBezTo>
                  <a:pt x="127" y="83"/>
                  <a:pt x="130" y="75"/>
                  <a:pt x="130" y="71"/>
                </a:cubicBezTo>
                <a:cubicBezTo>
                  <a:pt x="130" y="65"/>
                  <a:pt x="124" y="59"/>
                  <a:pt x="118" y="59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5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7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6089" name="pole tekstowe 42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6" name="Picture 2" descr="C:\Users\lstacherczak\Desktop\Częstochowa_Stradom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729706" y="2589250"/>
            <a:ext cx="7904814" cy="8300054"/>
          </a:xfrm>
          <a:prstGeom prst="roundRect">
            <a:avLst>
              <a:gd name="adj" fmla="val 8594"/>
            </a:avLst>
          </a:prstGeom>
          <a:blipFill>
            <a:blip r:embed="rId4" cstate="print"/>
            <a:stretch>
              <a:fillRect/>
            </a:stretch>
          </a:blip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08338" y="2435225"/>
            <a:ext cx="99695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SPECJALNE</a:t>
            </a:r>
            <a:r>
              <a:rPr lang="pl-PL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STREFY  EKONOMICZNE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7007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GOSPODARKA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2913" y="3454400"/>
            <a:ext cx="7805737" cy="7624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cxnSp>
        <p:nvCxnSpPr>
          <p:cNvPr id="17" name="Straight Connector 30"/>
          <p:cNvCxnSpPr/>
          <p:nvPr/>
        </p:nvCxnSpPr>
        <p:spPr>
          <a:xfrm>
            <a:off x="4216400" y="4619625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1"/>
          <p:cNvSpPr txBox="1"/>
          <p:nvPr/>
        </p:nvSpPr>
        <p:spPr>
          <a:xfrm>
            <a:off x="3316288" y="4835525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69" name="Rectangle 4"/>
          <p:cNvSpPr>
            <a:spLocks noChangeArrowheads="1"/>
          </p:cNvSpPr>
          <p:nvPr/>
        </p:nvSpPr>
        <p:spPr bwMode="auto">
          <a:xfrm>
            <a:off x="4570413" y="4556125"/>
            <a:ext cx="645001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>
                <a:solidFill>
                  <a:srgbClr val="FF0000"/>
                </a:solidFill>
                <a:latin typeface="Arial Black" pitchFamily="34" charset="0"/>
              </a:rPr>
              <a:t>12 NOWYCH</a:t>
            </a:r>
          </a:p>
          <a:p>
            <a:pPr algn="ctr"/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DUŻYCH PRZEDSIĘBIORCÓW</a:t>
            </a:r>
            <a:endParaRPr lang="pl-PL" sz="400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24" name="Straight Connector 30"/>
          <p:cNvCxnSpPr/>
          <p:nvPr/>
        </p:nvCxnSpPr>
        <p:spPr>
          <a:xfrm>
            <a:off x="4221163" y="6438900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1"/>
          <p:cNvSpPr txBox="1"/>
          <p:nvPr/>
        </p:nvSpPr>
        <p:spPr>
          <a:xfrm>
            <a:off x="3321050" y="6654800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72" name="Rectangle 4"/>
          <p:cNvSpPr>
            <a:spLocks noChangeArrowheads="1"/>
          </p:cNvSpPr>
          <p:nvPr/>
        </p:nvSpPr>
        <p:spPr bwMode="auto">
          <a:xfrm>
            <a:off x="4608513" y="6367463"/>
            <a:ext cx="69167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>
                <a:solidFill>
                  <a:srgbClr val="FF0000"/>
                </a:solidFill>
                <a:latin typeface="Arial Black" pitchFamily="34" charset="0"/>
              </a:rPr>
              <a:t>117 mln zł</a:t>
            </a:r>
          </a:p>
          <a:p>
            <a:pPr algn="ctr"/>
            <a:r>
              <a:rPr lang="pl-PL" sz="4000">
                <a:solidFill>
                  <a:srgbClr val="843C0C"/>
                </a:solidFill>
                <a:latin typeface="Calibri" pitchFamily="34" charset="0"/>
              </a:rPr>
              <a:t>NAKŁADÓW INWESTYCYJNYCH</a:t>
            </a:r>
          </a:p>
        </p:txBody>
      </p:sp>
      <p:cxnSp>
        <p:nvCxnSpPr>
          <p:cNvPr id="27" name="Straight Connector 30"/>
          <p:cNvCxnSpPr/>
          <p:nvPr/>
        </p:nvCxnSpPr>
        <p:spPr>
          <a:xfrm>
            <a:off x="4221163" y="8234363"/>
            <a:ext cx="0" cy="142557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1"/>
          <p:cNvSpPr txBox="1"/>
          <p:nvPr/>
        </p:nvSpPr>
        <p:spPr>
          <a:xfrm>
            <a:off x="3321050" y="8450263"/>
            <a:ext cx="5302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60000"/>
                    <a:lumOff val="4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6600" spc="100" dirty="0">
              <a:solidFill>
                <a:srgbClr val="ED7D31">
                  <a:lumMod val="60000"/>
                  <a:lumOff val="4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75" name="Rectangle 4"/>
          <p:cNvSpPr>
            <a:spLocks noChangeArrowheads="1"/>
          </p:cNvSpPr>
          <p:nvPr/>
        </p:nvSpPr>
        <p:spPr bwMode="auto">
          <a:xfrm>
            <a:off x="4473575" y="8174038"/>
            <a:ext cx="685800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5400">
                <a:solidFill>
                  <a:srgbClr val="FF0000"/>
                </a:solidFill>
                <a:latin typeface="Arial Black" pitchFamily="34" charset="0"/>
                <a:ea typeface="Open Sans"/>
                <a:cs typeface="Open Sans"/>
              </a:rPr>
              <a:t>617</a:t>
            </a:r>
          </a:p>
          <a:p>
            <a:pPr algn="ctr"/>
            <a:r>
              <a:rPr lang="pl-PL" sz="4000">
                <a:solidFill>
                  <a:srgbClr val="843C0C"/>
                </a:solidFill>
                <a:latin typeface="Calibri" pitchFamily="34" charset="0"/>
                <a:ea typeface="Open Sans"/>
                <a:cs typeface="Open Sans"/>
              </a:rPr>
              <a:t>NOWYCH  MIEJSC PRACY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1"/>
          <p:cNvSpPr txBox="1">
            <a:spLocks noChangeArrowheads="1"/>
          </p:cNvSpPr>
          <p:nvPr/>
        </p:nvSpPr>
        <p:spPr bwMode="auto">
          <a:xfrm>
            <a:off x="13814425" y="8418513"/>
            <a:ext cx="9372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43834" tIns="121917" rIns="243834" bIns="121917">
            <a:spAutoFit/>
          </a:bodyPr>
          <a:lstStyle/>
          <a:p>
            <a:pPr algn="r"/>
            <a:r>
              <a:rPr lang="pl-PL" altLang="ko-KR" sz="8500" b="1">
                <a:solidFill>
                  <a:srgbClr val="6C2E12"/>
                </a:solidFill>
              </a:rPr>
              <a:t>INWESTYCJE</a:t>
            </a:r>
          </a:p>
          <a:p>
            <a:pPr algn="r"/>
            <a:r>
              <a:rPr lang="pl-PL" altLang="ko-KR" sz="8500" b="1">
                <a:solidFill>
                  <a:srgbClr val="6C2E12"/>
                </a:solidFill>
              </a:rPr>
              <a:t>ZREALIZOWANE</a:t>
            </a:r>
            <a:endParaRPr lang="en-US" altLang="ko-KR" sz="8500" b="1">
              <a:solidFill>
                <a:srgbClr val="6C2E12"/>
              </a:solidFill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2082463" y="1155700"/>
            <a:ext cx="9013825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INWESTYCJI I ZAMÓWIEŃ PUBLICZNYCH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MIEJSKI ZARZĄD DRÓG I TRANSPORTU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8136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12720638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INWESTYCJI I ZAMÓWIEŃ PUBLICZNYCH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8138" name="Grupa 16"/>
          <p:cNvGrpSpPr>
            <a:grpSpLocks/>
          </p:cNvGrpSpPr>
          <p:nvPr/>
        </p:nvGrpSpPr>
        <p:grpSpPr bwMode="auto">
          <a:xfrm>
            <a:off x="4605338" y="2771775"/>
            <a:ext cx="4429125" cy="1771650"/>
            <a:chOff x="-3604978" y="176149"/>
            <a:chExt cx="4430090" cy="1772036"/>
          </a:xfrm>
        </p:grpSpPr>
        <p:sp>
          <p:nvSpPr>
            <p:cNvPr id="19" name="Pagon 18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agon 4"/>
            <p:cNvSpPr/>
            <p:nvPr/>
          </p:nvSpPr>
          <p:spPr>
            <a:xfrm>
              <a:off x="-2718960" y="176149"/>
              <a:ext cx="2658054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2013</a:t>
              </a:r>
              <a:endParaRPr lang="en-US" sz="4400" dirty="0"/>
            </a:p>
          </p:txBody>
        </p:sp>
      </p:grpSp>
      <p:sp>
        <p:nvSpPr>
          <p:cNvPr id="48139" name="Prostokąt 23"/>
          <p:cNvSpPr>
            <a:spLocks noChangeArrowheads="1"/>
          </p:cNvSpPr>
          <p:nvPr/>
        </p:nvSpPr>
        <p:spPr bwMode="auto">
          <a:xfrm>
            <a:off x="4670425" y="5213350"/>
            <a:ext cx="4244975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latin typeface="Calibri" pitchFamily="34" charset="0"/>
              </a:rPr>
              <a:t>Przebudowa wieży do skoków</a:t>
            </a:r>
          </a:p>
          <a:p>
            <a:pPr algn="ctr"/>
            <a:r>
              <a:rPr lang="pl-PL" sz="2400">
                <a:latin typeface="Calibri" pitchFamily="34" charset="0"/>
              </a:rPr>
              <a:t>Basen - Aleja Niepodległości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54 tys. zł</a:t>
            </a:r>
            <a:r>
              <a:rPr lang="pl-PL" sz="2400">
                <a:latin typeface="Calibri" pitchFamily="34" charset="0"/>
              </a:rPr>
              <a:t/>
            </a:r>
            <a:br>
              <a:rPr lang="pl-PL" sz="2400">
                <a:latin typeface="Calibri" pitchFamily="34" charset="0"/>
              </a:rPr>
            </a:br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Place rekreacji ruchowej</a:t>
            </a:r>
          </a:p>
          <a:p>
            <a:pPr algn="ctr"/>
            <a:r>
              <a:rPr lang="pl-PL" sz="2400">
                <a:latin typeface="Calibri" pitchFamily="34" charset="0"/>
              </a:rPr>
              <a:t>ul. Pusta i ul. Iglasta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61 tys. zł</a:t>
            </a:r>
            <a:r>
              <a:rPr lang="pl-PL" sz="2400">
                <a:latin typeface="Calibri" pitchFamily="34" charset="0"/>
              </a:rPr>
              <a:t/>
            </a:r>
            <a:br>
              <a:rPr lang="pl-PL" sz="2400">
                <a:latin typeface="Calibri" pitchFamily="34" charset="0"/>
              </a:rPr>
            </a:br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Boisko wielofunkcyjne</a:t>
            </a:r>
          </a:p>
          <a:p>
            <a:pPr algn="ctr"/>
            <a:r>
              <a:rPr lang="pl-PL" sz="2400">
                <a:latin typeface="Calibri" pitchFamily="34" charset="0"/>
              </a:rPr>
              <a:t>Zespół Szkół Technicznych</a:t>
            </a:r>
            <a:br>
              <a:rPr lang="pl-PL" sz="2400">
                <a:latin typeface="Calibri" pitchFamily="34" charset="0"/>
              </a:rPr>
            </a:br>
            <a:r>
              <a:rPr lang="pl-PL" sz="2400">
                <a:latin typeface="Calibri" pitchFamily="34" charset="0"/>
              </a:rPr>
              <a:t>i Ogólnokształcących</a:t>
            </a:r>
          </a:p>
          <a:p>
            <a:pPr algn="ctr"/>
            <a:r>
              <a:rPr lang="pl-PL" sz="2400">
                <a:latin typeface="Calibri" pitchFamily="34" charset="0"/>
              </a:rPr>
              <a:t>Aleja Niepodległości 16/18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411 tys. zł</a:t>
            </a:r>
            <a:r>
              <a:rPr lang="pl-PL" sz="2400">
                <a:latin typeface="Calibri" pitchFamily="34" charset="0"/>
              </a:rPr>
              <a:t/>
            </a:r>
            <a:br>
              <a:rPr lang="pl-PL" sz="2400">
                <a:latin typeface="Calibri" pitchFamily="34" charset="0"/>
              </a:rPr>
            </a:br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Wymiana stolarki okiennej</a:t>
            </a:r>
          </a:p>
          <a:p>
            <a:pPr algn="ctr"/>
            <a:r>
              <a:rPr lang="pl-PL" sz="2400">
                <a:latin typeface="Calibri" pitchFamily="34" charset="0"/>
              </a:rPr>
              <a:t>Szkoła Podstawowa nr 8</a:t>
            </a:r>
          </a:p>
          <a:p>
            <a:pPr algn="ctr"/>
            <a:r>
              <a:rPr lang="pl-PL" sz="2400">
                <a:latin typeface="Calibri" pitchFamily="34" charset="0"/>
              </a:rPr>
              <a:t>ul. Szczytowa 28/30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80 tys. zł</a:t>
            </a:r>
          </a:p>
        </p:txBody>
      </p:sp>
      <p:sp>
        <p:nvSpPr>
          <p:cNvPr id="45068" name="Prostokąt 31"/>
          <p:cNvSpPr>
            <a:spLocks noChangeArrowheads="1"/>
          </p:cNvSpPr>
          <p:nvPr/>
        </p:nvSpPr>
        <p:spPr bwMode="auto">
          <a:xfrm>
            <a:off x="9029700" y="5180013"/>
            <a:ext cx="4244975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Boisko wielofunkcyjne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SP 8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Szczytowa 28/30 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360 tys. zł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Termomodernizacja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SP 8 (dokumentacja)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Szczytowa 28/30 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16 tys. zł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b="1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Wymiana drzwi</a:t>
            </a:r>
          </a:p>
          <a:p>
            <a:pPr algn="ctr">
              <a:defRPr/>
            </a:pPr>
            <a:r>
              <a:rPr lang="pl-PL" sz="2400" dirty="0" err="1">
                <a:latin typeface="+mn-lt"/>
              </a:rPr>
              <a:t>ZSTiO</a:t>
            </a: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dirty="0">
                <a:latin typeface="+mn-lt"/>
              </a:rPr>
              <a:t>Aleja Niepodległości 16/18 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90 tys. zł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Ciepła woda - usprawnienie</a:t>
            </a:r>
          </a:p>
          <a:p>
            <a:pPr algn="ctr">
              <a:defRPr/>
            </a:pPr>
            <a:r>
              <a:rPr lang="pl-PL" sz="2400" dirty="0" err="1">
                <a:latin typeface="+mn-lt"/>
              </a:rPr>
              <a:t>ZSTiO</a:t>
            </a: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dirty="0">
                <a:latin typeface="+mn-lt"/>
              </a:rPr>
              <a:t>Aleja Niepodległości 16/18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30 tys. zł</a:t>
            </a:r>
          </a:p>
        </p:txBody>
      </p:sp>
      <p:sp>
        <p:nvSpPr>
          <p:cNvPr id="45069" name="Prostokąt 24"/>
          <p:cNvSpPr>
            <a:spLocks noChangeArrowheads="1"/>
          </p:cNvSpPr>
          <p:nvPr/>
        </p:nvSpPr>
        <p:spPr bwMode="auto">
          <a:xfrm>
            <a:off x="13242925" y="5164138"/>
            <a:ext cx="42449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Wymiana okien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Miejskie Przedszkole nr 5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Górska 8/10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8 tys. zł</a:t>
            </a:r>
          </a:p>
          <a:p>
            <a:pPr algn="ctr">
              <a:defRPr/>
            </a:pP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Remont pracowni gastronomicznej </a:t>
            </a:r>
            <a:r>
              <a:rPr lang="pl-PL" sz="2400" dirty="0">
                <a:latin typeface="+mn-lt"/>
              </a:rPr>
              <a:t>(BP)</a:t>
            </a:r>
          </a:p>
          <a:p>
            <a:pPr algn="ctr">
              <a:defRPr/>
            </a:pPr>
            <a:r>
              <a:rPr lang="pl-PL" sz="2400" dirty="0" err="1">
                <a:latin typeface="+mn-lt"/>
              </a:rPr>
              <a:t>ZSTiO</a:t>
            </a: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dirty="0">
                <a:latin typeface="+mn-lt"/>
              </a:rPr>
              <a:t>ul. Niepodległości 16/18 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250 tys. zł</a:t>
            </a:r>
            <a:r>
              <a:rPr lang="pl-PL" sz="2400" dirty="0">
                <a:latin typeface="+mn-lt"/>
              </a:rPr>
              <a:t/>
            </a:r>
            <a:br>
              <a:rPr lang="pl-PL" sz="2400" dirty="0">
                <a:latin typeface="+mn-lt"/>
              </a:rPr>
            </a:br>
            <a:endParaRPr lang="pl-PL" sz="2400" dirty="0">
              <a:latin typeface="+mn-lt"/>
            </a:endParaRPr>
          </a:p>
          <a:p>
            <a:pPr algn="ctr">
              <a:defRPr/>
            </a:pPr>
            <a:r>
              <a:rPr lang="pl-PL" sz="2400" b="1" dirty="0">
                <a:latin typeface="+mn-lt"/>
              </a:rPr>
              <a:t>Urządzenia zabawowe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SP nr 8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Szczytowa 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25 tys. zł</a:t>
            </a:r>
          </a:p>
        </p:txBody>
      </p:sp>
      <p:grpSp>
        <p:nvGrpSpPr>
          <p:cNvPr id="48142" name="Grupa 27"/>
          <p:cNvGrpSpPr>
            <a:grpSpLocks/>
          </p:cNvGrpSpPr>
          <p:nvPr/>
        </p:nvGrpSpPr>
        <p:grpSpPr bwMode="auto">
          <a:xfrm>
            <a:off x="9094788" y="2771775"/>
            <a:ext cx="4430712" cy="1771650"/>
            <a:chOff x="-3604978" y="176149"/>
            <a:chExt cx="4430090" cy="1772036"/>
          </a:xfrm>
        </p:grpSpPr>
        <p:sp>
          <p:nvSpPr>
            <p:cNvPr id="34" name="Pagon 33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Pagon 4"/>
            <p:cNvSpPr/>
            <p:nvPr/>
          </p:nvSpPr>
          <p:spPr>
            <a:xfrm>
              <a:off x="-2719277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2014</a:t>
              </a:r>
              <a:endParaRPr lang="en-US" sz="4400" dirty="0"/>
            </a:p>
          </p:txBody>
        </p:sp>
      </p:grpSp>
      <p:grpSp>
        <p:nvGrpSpPr>
          <p:cNvPr id="48143" name="Grupa 35"/>
          <p:cNvGrpSpPr>
            <a:grpSpLocks/>
          </p:cNvGrpSpPr>
          <p:nvPr/>
        </p:nvGrpSpPr>
        <p:grpSpPr bwMode="auto">
          <a:xfrm>
            <a:off x="13422313" y="2771775"/>
            <a:ext cx="4430712" cy="1771650"/>
            <a:chOff x="-3604978" y="176149"/>
            <a:chExt cx="4430090" cy="1772036"/>
          </a:xfrm>
        </p:grpSpPr>
        <p:sp>
          <p:nvSpPr>
            <p:cNvPr id="37" name="Pagon 36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Pagon 4"/>
            <p:cNvSpPr/>
            <p:nvPr/>
          </p:nvSpPr>
          <p:spPr>
            <a:xfrm>
              <a:off x="-2719277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2015</a:t>
              </a:r>
              <a:endParaRPr lang="en-US" sz="4400" dirty="0"/>
            </a:p>
          </p:txBody>
        </p:sp>
      </p:grpSp>
      <p:sp>
        <p:nvSpPr>
          <p:cNvPr id="48144" name="Prostokąt 24"/>
          <p:cNvSpPr>
            <a:spLocks noChangeArrowheads="1"/>
          </p:cNvSpPr>
          <p:nvPr/>
        </p:nvSpPr>
        <p:spPr bwMode="auto">
          <a:xfrm>
            <a:off x="17543463" y="5164138"/>
            <a:ext cx="42449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latin typeface="Calibri" pitchFamily="34" charset="0"/>
              </a:rPr>
              <a:t>Przebudowa sanitariatów</a:t>
            </a:r>
            <a:endParaRPr lang="pl-PL" sz="2400">
              <a:latin typeface="Calibri" pitchFamily="34" charset="0"/>
            </a:endParaRPr>
          </a:p>
          <a:p>
            <a:pPr algn="ctr"/>
            <a:r>
              <a:rPr lang="pl-PL" sz="2400">
                <a:latin typeface="Calibri" pitchFamily="34" charset="0"/>
              </a:rPr>
              <a:t>Zespół Szkół Technicznych </a:t>
            </a:r>
            <a:br>
              <a:rPr lang="pl-PL" sz="2400">
                <a:latin typeface="Calibri" pitchFamily="34" charset="0"/>
              </a:rPr>
            </a:br>
            <a:r>
              <a:rPr lang="pl-PL" sz="2400">
                <a:latin typeface="Calibri" pitchFamily="34" charset="0"/>
              </a:rPr>
              <a:t>i Ogólnokształcących</a:t>
            </a:r>
          </a:p>
          <a:p>
            <a:pPr algn="ctr"/>
            <a:r>
              <a:rPr lang="pl-PL" sz="2400">
                <a:latin typeface="Calibri" pitchFamily="34" charset="0"/>
              </a:rPr>
              <a:t> ul. Niepodległości 16/18 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350 tys. zł</a:t>
            </a:r>
          </a:p>
        </p:txBody>
      </p:sp>
      <p:grpSp>
        <p:nvGrpSpPr>
          <p:cNvPr id="48145" name="Grupa 35"/>
          <p:cNvGrpSpPr>
            <a:grpSpLocks/>
          </p:cNvGrpSpPr>
          <p:nvPr/>
        </p:nvGrpSpPr>
        <p:grpSpPr bwMode="auto">
          <a:xfrm>
            <a:off x="17722850" y="2771775"/>
            <a:ext cx="4430713" cy="1771650"/>
            <a:chOff x="-3604978" y="176149"/>
            <a:chExt cx="4430090" cy="1772036"/>
          </a:xfrm>
        </p:grpSpPr>
        <p:sp>
          <p:nvSpPr>
            <p:cNvPr id="28" name="Pagon 27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Pagon 4"/>
            <p:cNvSpPr/>
            <p:nvPr/>
          </p:nvSpPr>
          <p:spPr>
            <a:xfrm>
              <a:off x="-2719278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2016</a:t>
              </a:r>
              <a:endParaRPr lang="en-US" sz="4400" dirty="0"/>
            </a:p>
          </p:txBody>
        </p:sp>
      </p:grpSp>
      <p:sp>
        <p:nvSpPr>
          <p:cNvPr id="27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49160" name="pole tekstowe 9"/>
          <p:cNvSpPr txBox="1">
            <a:spLocks noChangeArrowheads="1"/>
          </p:cNvSpPr>
          <p:nvPr/>
        </p:nvSpPr>
        <p:spPr bwMode="auto">
          <a:xfrm>
            <a:off x="5976938" y="4359275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9161" name="Prostokąt 25"/>
          <p:cNvSpPr>
            <a:spLocks noChangeArrowheads="1"/>
          </p:cNvSpPr>
          <p:nvPr/>
        </p:nvSpPr>
        <p:spPr bwMode="auto">
          <a:xfrm>
            <a:off x="13487400" y="2747963"/>
            <a:ext cx="9469438" cy="948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latin typeface="Calibri" pitchFamily="34" charset="0"/>
              </a:rPr>
              <a:t>Kompleksowa termomodernizacja </a:t>
            </a:r>
            <a:r>
              <a:rPr lang="pl-PL" sz="2800" i="1">
                <a:latin typeface="Calibri" pitchFamily="34" charset="0"/>
              </a:rPr>
              <a:t>(planowana)</a:t>
            </a:r>
          </a:p>
          <a:p>
            <a:pPr algn="ctr"/>
            <a:r>
              <a:rPr lang="pl-PL" sz="2800">
                <a:latin typeface="Calibri" pitchFamily="34" charset="0"/>
              </a:rPr>
              <a:t>Szkoła Podstawowa nr 8 im. H. Poświatowskiej</a:t>
            </a:r>
          </a:p>
          <a:p>
            <a:pPr algn="ctr"/>
            <a:r>
              <a:rPr lang="pl-PL" sz="2800">
                <a:latin typeface="Calibri" pitchFamily="34" charset="0"/>
              </a:rPr>
              <a:t>ul. Szczytowa 28/30 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4 mln zł</a:t>
            </a:r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Kompleksowa termomodernizacja </a:t>
            </a:r>
            <a:r>
              <a:rPr lang="pl-PL" sz="2800" i="1">
                <a:latin typeface="Calibri" pitchFamily="34" charset="0"/>
              </a:rPr>
              <a:t>(planowana)</a:t>
            </a:r>
          </a:p>
          <a:p>
            <a:pPr algn="ctr"/>
            <a:r>
              <a:rPr lang="pl-PL" sz="2800" b="1">
                <a:latin typeface="Calibri" pitchFamily="34" charset="0"/>
              </a:rPr>
              <a:t>(BO)</a:t>
            </a: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>
                <a:latin typeface="Calibri" pitchFamily="34" charset="0"/>
              </a:rPr>
              <a:t>Pływalnia Kryta przy ul. Niepodległości 20/22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860 tys. zł</a:t>
            </a:r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Siłownia pod chmurką </a:t>
            </a:r>
            <a:r>
              <a:rPr lang="pl-PL" sz="2800" i="1">
                <a:latin typeface="Calibri" pitchFamily="34" charset="0"/>
              </a:rPr>
              <a:t>(planowana)</a:t>
            </a:r>
          </a:p>
          <a:p>
            <a:pPr algn="ctr"/>
            <a:r>
              <a:rPr lang="pl-PL" sz="2800">
                <a:latin typeface="Calibri" pitchFamily="34" charset="0"/>
              </a:rPr>
              <a:t>ul. Bardowskiego </a:t>
            </a:r>
          </a:p>
          <a:p>
            <a:pPr algn="ctr"/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50 tys. zł</a:t>
            </a:r>
            <a:r>
              <a:rPr lang="pl-PL" sz="2800">
                <a:latin typeface="Calibri" pitchFamily="34" charset="0"/>
              </a:rPr>
              <a:t/>
            </a:r>
            <a:br>
              <a:rPr lang="pl-PL" sz="2800">
                <a:latin typeface="Calibri" pitchFamily="34" charset="0"/>
              </a:rPr>
            </a:b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Przystosowanie budynku dla osób niepełnosprawnych</a:t>
            </a:r>
            <a:endParaRPr lang="pl-PL" sz="2800">
              <a:latin typeface="Calibri" pitchFamily="34" charset="0"/>
            </a:endParaRPr>
          </a:p>
          <a:p>
            <a:pPr algn="ctr"/>
            <a:r>
              <a:rPr lang="pl-PL" sz="2800">
                <a:latin typeface="Calibri" pitchFamily="34" charset="0"/>
              </a:rPr>
              <a:t>(dokumentacja budowlana)</a:t>
            </a:r>
            <a:br>
              <a:rPr lang="pl-PL" sz="2800">
                <a:latin typeface="Calibri" pitchFamily="34" charset="0"/>
              </a:rPr>
            </a:br>
            <a:r>
              <a:rPr lang="pl-PL" sz="2800">
                <a:latin typeface="Calibri" pitchFamily="34" charset="0"/>
              </a:rPr>
              <a:t> ul. Bór 68 </a:t>
            </a:r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45 tys. zł</a:t>
            </a:r>
          </a:p>
          <a:p>
            <a:pPr algn="ctr"/>
            <a:endParaRPr lang="pl-PL" sz="2800">
              <a:latin typeface="Calibri" pitchFamily="34" charset="0"/>
            </a:endParaRPr>
          </a:p>
          <a:p>
            <a:pPr algn="ctr"/>
            <a:r>
              <a:rPr lang="pl-PL" sz="2800" b="1">
                <a:latin typeface="Calibri" pitchFamily="34" charset="0"/>
              </a:rPr>
              <a:t>Kompleksowa termomodernizacja</a:t>
            </a:r>
            <a:r>
              <a:rPr lang="pl-PL" sz="2800">
                <a:latin typeface="Calibri" pitchFamily="34" charset="0"/>
              </a:rPr>
              <a:t> </a:t>
            </a:r>
            <a:r>
              <a:rPr lang="pl-PL" sz="2800" i="1">
                <a:latin typeface="Calibri" pitchFamily="34" charset="0"/>
              </a:rPr>
              <a:t>(projekt w opracowaniu)</a:t>
            </a:r>
          </a:p>
          <a:p>
            <a:pPr algn="ctr"/>
            <a:r>
              <a:rPr lang="pl-PL" sz="2800">
                <a:latin typeface="Calibri" pitchFamily="34" charset="0"/>
              </a:rPr>
              <a:t>Miejskie Przedszkole nr 6</a:t>
            </a:r>
          </a:p>
          <a:p>
            <a:pPr algn="ctr"/>
            <a:r>
              <a:rPr lang="pl-PL" sz="2800">
                <a:latin typeface="Calibri" pitchFamily="34" charset="0"/>
              </a:rPr>
              <a:t>ul. Sosnowa22/28</a:t>
            </a:r>
          </a:p>
          <a:p>
            <a:pPr algn="ctr"/>
            <a:r>
              <a:rPr lang="pl-PL" sz="2800">
                <a:latin typeface="Calibri" pitchFamily="34" charset="0"/>
              </a:rPr>
              <a:t>koszt dokumentacji </a:t>
            </a:r>
            <a:r>
              <a:rPr lang="pl-PL" sz="2800">
                <a:solidFill>
                  <a:srgbClr val="6C2E12"/>
                </a:solidFill>
                <a:latin typeface="Arial Black" pitchFamily="34" charset="0"/>
              </a:rPr>
              <a:t>7 tys. zł </a:t>
            </a:r>
          </a:p>
        </p:txBody>
      </p:sp>
      <p:grpSp>
        <p:nvGrpSpPr>
          <p:cNvPr id="49162" name="Grupa 16"/>
          <p:cNvGrpSpPr>
            <a:grpSpLocks/>
          </p:cNvGrpSpPr>
          <p:nvPr/>
        </p:nvGrpSpPr>
        <p:grpSpPr bwMode="auto">
          <a:xfrm>
            <a:off x="5322888" y="4175125"/>
            <a:ext cx="7559675" cy="1773238"/>
            <a:chOff x="-3604978" y="176149"/>
            <a:chExt cx="4430090" cy="1772036"/>
          </a:xfrm>
        </p:grpSpPr>
        <p:sp>
          <p:nvSpPr>
            <p:cNvPr id="29" name="Pagon 28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agon 4"/>
            <p:cNvSpPr/>
            <p:nvPr/>
          </p:nvSpPr>
          <p:spPr>
            <a:xfrm>
              <a:off x="-3040286" y="176149"/>
              <a:ext cx="3367687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Inwestycje realizowane w roku 2017</a:t>
              </a:r>
              <a:endParaRPr lang="en-US" sz="4400" dirty="0"/>
            </a:p>
          </p:txBody>
        </p:sp>
      </p:grpSp>
      <p:sp>
        <p:nvSpPr>
          <p:cNvPr id="17" name="TextBox 18"/>
          <p:cNvSpPr txBox="1"/>
          <p:nvPr/>
        </p:nvSpPr>
        <p:spPr>
          <a:xfrm>
            <a:off x="12720638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INWESTYCJI I ZAMÓWIEŃ PUBLICZNYCH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82075" y="12793663"/>
            <a:ext cx="334803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452350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592050" y="12793663"/>
            <a:ext cx="1500188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9879013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MIEJSKI ZARZĄD DRÓG I TRANSPORTU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0185" name="Grupa 18"/>
          <p:cNvGrpSpPr>
            <a:grpSpLocks/>
          </p:cNvGrpSpPr>
          <p:nvPr/>
        </p:nvGrpSpPr>
        <p:grpSpPr bwMode="auto">
          <a:xfrm>
            <a:off x="4899025" y="3016250"/>
            <a:ext cx="4429125" cy="1771650"/>
            <a:chOff x="-3604978" y="176149"/>
            <a:chExt cx="4430090" cy="1772036"/>
          </a:xfrm>
        </p:grpSpPr>
        <p:sp>
          <p:nvSpPr>
            <p:cNvPr id="22" name="Pagon 21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agon 4"/>
            <p:cNvSpPr/>
            <p:nvPr/>
          </p:nvSpPr>
          <p:spPr>
            <a:xfrm>
              <a:off x="-2718960" y="176149"/>
              <a:ext cx="2658054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2013</a:t>
              </a:r>
              <a:endParaRPr lang="en-US" sz="4400" dirty="0"/>
            </a:p>
          </p:txBody>
        </p:sp>
      </p:grpSp>
      <p:sp>
        <p:nvSpPr>
          <p:cNvPr id="47115" name="Prostokąt 24"/>
          <p:cNvSpPr>
            <a:spLocks noChangeArrowheads="1"/>
          </p:cNvSpPr>
          <p:nvPr/>
        </p:nvSpPr>
        <p:spPr bwMode="auto">
          <a:xfrm>
            <a:off x="4964113" y="5457825"/>
            <a:ext cx="4244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Przebudowa wiaduktów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nad torami PKP w DK-1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2 mln zł</a:t>
            </a:r>
          </a:p>
        </p:txBody>
      </p:sp>
      <p:sp>
        <p:nvSpPr>
          <p:cNvPr id="50187" name="Prostokąt 42"/>
          <p:cNvSpPr>
            <a:spLocks noChangeArrowheads="1"/>
          </p:cNvSpPr>
          <p:nvPr/>
        </p:nvSpPr>
        <p:spPr bwMode="auto">
          <a:xfrm>
            <a:off x="17994313" y="5408613"/>
            <a:ext cx="4244975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b="1">
                <a:latin typeface="Calibri" pitchFamily="34" charset="0"/>
              </a:rPr>
              <a:t>Budowa oświetlenia</a:t>
            </a:r>
          </a:p>
          <a:p>
            <a:pPr algn="ctr"/>
            <a:r>
              <a:rPr lang="pl-PL" sz="2400">
                <a:latin typeface="Calibri" pitchFamily="34" charset="0"/>
              </a:rPr>
              <a:t>ul. Równoległa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20 tys. zł</a:t>
            </a:r>
          </a:p>
          <a:p>
            <a:pPr algn="ctr"/>
            <a:r>
              <a:rPr lang="pl-PL" sz="2400">
                <a:latin typeface="Calibri" pitchFamily="34" charset="0"/>
              </a:rPr>
              <a:t/>
            </a:r>
            <a:br>
              <a:rPr lang="pl-PL" sz="2400">
                <a:latin typeface="Calibri" pitchFamily="34" charset="0"/>
              </a:rPr>
            </a:br>
            <a:endParaRPr lang="pl-PL" sz="2400">
              <a:latin typeface="Calibri" pitchFamily="34" charset="0"/>
            </a:endParaRPr>
          </a:p>
          <a:p>
            <a:pPr algn="ctr"/>
            <a:r>
              <a:rPr lang="pl-PL" sz="2400" b="1">
                <a:latin typeface="Calibri" pitchFamily="34" charset="0"/>
              </a:rPr>
              <a:t>Zakup i montaż stojaka rowerowego </a:t>
            </a:r>
            <a:br>
              <a:rPr lang="pl-PL" sz="2400" b="1">
                <a:latin typeface="Calibri" pitchFamily="34" charset="0"/>
              </a:rPr>
            </a:br>
            <a:r>
              <a:rPr lang="pl-PL" sz="2400">
                <a:latin typeface="Calibri" pitchFamily="34" charset="0"/>
              </a:rPr>
              <a:t>przy wejściu do wieżowca</a:t>
            </a:r>
          </a:p>
          <a:p>
            <a:pPr algn="ctr"/>
            <a:r>
              <a:rPr lang="pl-PL" sz="2400">
                <a:latin typeface="Calibri" pitchFamily="34" charset="0"/>
              </a:rPr>
              <a:t>od strony ul. Szczytowej 23</a:t>
            </a:r>
          </a:p>
          <a:p>
            <a:pPr algn="ctr"/>
            <a:r>
              <a:rPr lang="pl-PL" sz="2400" b="1">
                <a:latin typeface="Calibri" pitchFamily="34" charset="0"/>
              </a:rPr>
              <a:t>(BO)</a:t>
            </a:r>
            <a:endParaRPr lang="pl-PL" sz="2400">
              <a:latin typeface="Calibri" pitchFamily="34" charset="0"/>
            </a:endParaRP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270 zł</a:t>
            </a:r>
          </a:p>
          <a:p>
            <a:pPr algn="ctr"/>
            <a:r>
              <a:rPr lang="pl-PL" sz="2400">
                <a:latin typeface="Calibri" pitchFamily="34" charset="0"/>
              </a:rPr>
              <a:t/>
            </a:r>
            <a:br>
              <a:rPr lang="pl-PL" sz="2400">
                <a:latin typeface="Calibri" pitchFamily="34" charset="0"/>
              </a:rPr>
            </a:br>
            <a:r>
              <a:rPr lang="pl-PL" sz="2400" b="1">
                <a:latin typeface="Calibri" pitchFamily="34" charset="0"/>
              </a:rPr>
              <a:t>Przebudowa ulicy Górnej</a:t>
            </a:r>
          </a:p>
          <a:p>
            <a:pPr algn="ctr"/>
            <a:r>
              <a:rPr lang="pl-PL" sz="2400">
                <a:latin typeface="Calibri" pitchFamily="34" charset="0"/>
              </a:rPr>
              <a:t>od ul. Szczytowej</a:t>
            </a:r>
          </a:p>
          <a:p>
            <a:pPr algn="ctr"/>
            <a:r>
              <a:rPr lang="pl-PL" sz="2400">
                <a:latin typeface="Calibri" pitchFamily="34" charset="0"/>
              </a:rPr>
              <a:t>do ul. Górskiej</a:t>
            </a:r>
          </a:p>
          <a:p>
            <a:pPr algn="ctr"/>
            <a:r>
              <a:rPr lang="pl-PL" sz="2400">
                <a:latin typeface="Calibri" pitchFamily="34" charset="0"/>
              </a:rPr>
              <a:t>(2016 – 2017)</a:t>
            </a:r>
          </a:p>
          <a:p>
            <a:pPr algn="ctr"/>
            <a:r>
              <a:rPr lang="pl-PL" sz="2400">
                <a:solidFill>
                  <a:srgbClr val="6C2E12"/>
                </a:solidFill>
                <a:latin typeface="Arial Black" pitchFamily="34" charset="0"/>
              </a:rPr>
              <a:t>200 tys. zł</a:t>
            </a:r>
          </a:p>
        </p:txBody>
      </p:sp>
      <p:grpSp>
        <p:nvGrpSpPr>
          <p:cNvPr id="50188" name="Grupa 43"/>
          <p:cNvGrpSpPr>
            <a:grpSpLocks/>
          </p:cNvGrpSpPr>
          <p:nvPr/>
        </p:nvGrpSpPr>
        <p:grpSpPr bwMode="auto">
          <a:xfrm>
            <a:off x="18173700" y="3016250"/>
            <a:ext cx="4430713" cy="1771650"/>
            <a:chOff x="-3604978" y="176149"/>
            <a:chExt cx="4430090" cy="1772036"/>
          </a:xfrm>
        </p:grpSpPr>
        <p:sp>
          <p:nvSpPr>
            <p:cNvPr id="45" name="Pagon 44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Pagon 4"/>
            <p:cNvSpPr/>
            <p:nvPr/>
          </p:nvSpPr>
          <p:spPr>
            <a:xfrm>
              <a:off x="-2719278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2016</a:t>
              </a:r>
              <a:endParaRPr lang="en-US" sz="4400" dirty="0"/>
            </a:p>
          </p:txBody>
        </p:sp>
      </p:grpSp>
      <p:sp>
        <p:nvSpPr>
          <p:cNvPr id="25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Prostokąt 42"/>
          <p:cNvSpPr>
            <a:spLocks noChangeArrowheads="1"/>
          </p:cNvSpPr>
          <p:nvPr/>
        </p:nvSpPr>
        <p:spPr bwMode="auto">
          <a:xfrm>
            <a:off x="9045575" y="5408613"/>
            <a:ext cx="42449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Przebudowa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ul. Stromej i ul. Szczytowej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na odcinku od ul. Stromej do ul. Równoległej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900 tys. zł</a:t>
            </a:r>
          </a:p>
        </p:txBody>
      </p:sp>
      <p:grpSp>
        <p:nvGrpSpPr>
          <p:cNvPr id="50191" name="Grupa 43"/>
          <p:cNvGrpSpPr>
            <a:grpSpLocks/>
          </p:cNvGrpSpPr>
          <p:nvPr/>
        </p:nvGrpSpPr>
        <p:grpSpPr bwMode="auto">
          <a:xfrm>
            <a:off x="9224963" y="3016250"/>
            <a:ext cx="4430712" cy="1771650"/>
            <a:chOff x="-3604978" y="176149"/>
            <a:chExt cx="4430090" cy="1772036"/>
          </a:xfrm>
        </p:grpSpPr>
        <p:sp>
          <p:nvSpPr>
            <p:cNvPr id="28" name="Pagon 27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agon 4"/>
            <p:cNvSpPr/>
            <p:nvPr/>
          </p:nvSpPr>
          <p:spPr>
            <a:xfrm>
              <a:off x="-2719277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2014</a:t>
              </a:r>
              <a:endParaRPr lang="en-US" sz="4400" dirty="0"/>
            </a:p>
          </p:txBody>
        </p:sp>
      </p:grpSp>
      <p:sp>
        <p:nvSpPr>
          <p:cNvPr id="31" name="Prostokąt 42"/>
          <p:cNvSpPr>
            <a:spLocks noChangeArrowheads="1"/>
          </p:cNvSpPr>
          <p:nvPr/>
        </p:nvSpPr>
        <p:spPr bwMode="auto">
          <a:xfrm>
            <a:off x="13503275" y="5408613"/>
            <a:ext cx="42449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dirty="0">
                <a:latin typeface="+mn-lt"/>
              </a:rPr>
              <a:t>Przebudowa chodnika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wzdłuż ul. Skośnej</a:t>
            </a:r>
          </a:p>
          <a:p>
            <a:pPr algn="ctr">
              <a:defRPr/>
            </a:pPr>
            <a:r>
              <a:rPr lang="pl-PL" sz="2400" dirty="0">
                <a:latin typeface="+mn-lt"/>
              </a:rPr>
              <a:t>na odcinku od ul. Równoległej do ul. Prostej</a:t>
            </a:r>
          </a:p>
          <a:p>
            <a:pPr algn="ctr">
              <a:defRPr/>
            </a:pPr>
            <a:r>
              <a:rPr lang="pl-PL" sz="2400" dirty="0">
                <a:solidFill>
                  <a:srgbClr val="6C2E12"/>
                </a:solidFill>
                <a:latin typeface="Arial Black" pitchFamily="34" charset="0"/>
              </a:rPr>
              <a:t>40 tys. zł</a:t>
            </a:r>
          </a:p>
        </p:txBody>
      </p:sp>
      <p:grpSp>
        <p:nvGrpSpPr>
          <p:cNvPr id="50193" name="Grupa 43"/>
          <p:cNvGrpSpPr>
            <a:grpSpLocks/>
          </p:cNvGrpSpPr>
          <p:nvPr/>
        </p:nvGrpSpPr>
        <p:grpSpPr bwMode="auto">
          <a:xfrm>
            <a:off x="13682663" y="3016250"/>
            <a:ext cx="4430712" cy="1771650"/>
            <a:chOff x="-3604978" y="176149"/>
            <a:chExt cx="4430090" cy="1772036"/>
          </a:xfrm>
        </p:grpSpPr>
        <p:sp>
          <p:nvSpPr>
            <p:cNvPr id="35" name="Pagon 34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Pagon 4"/>
            <p:cNvSpPr/>
            <p:nvPr/>
          </p:nvSpPr>
          <p:spPr>
            <a:xfrm>
              <a:off x="-2719277" y="176149"/>
              <a:ext cx="2658689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2015</a:t>
              </a:r>
              <a:endParaRPr lang="en-US" sz="44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51208" name="pole tekstowe 9"/>
          <p:cNvSpPr txBox="1">
            <a:spLocks noChangeArrowheads="1"/>
          </p:cNvSpPr>
          <p:nvPr/>
        </p:nvSpPr>
        <p:spPr bwMode="auto">
          <a:xfrm>
            <a:off x="5976938" y="4359275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209" name="Prostokąt 25"/>
          <p:cNvSpPr>
            <a:spLocks noChangeArrowheads="1"/>
          </p:cNvSpPr>
          <p:nvPr/>
        </p:nvSpPr>
        <p:spPr bwMode="auto">
          <a:xfrm>
            <a:off x="9780588" y="3302000"/>
            <a:ext cx="13095287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/>
              <a:t>Przebudowa Alei Wojska Polskiego – DK 1</a:t>
            </a:r>
            <a:endParaRPr lang="pl-PL" sz="2400"/>
          </a:p>
          <a:p>
            <a:r>
              <a:rPr lang="pl-PL" sz="2400"/>
              <a:t>Modernizacja Al. Wojska Polskiego na odcinku od skrzyżowania z Al. Jana Pawła II</a:t>
            </a:r>
          </a:p>
          <a:p>
            <a:r>
              <a:rPr lang="pl-PL" sz="2400"/>
              <a:t>do skrzyżowania z ul. Bugajską.</a:t>
            </a:r>
          </a:p>
          <a:p>
            <a:r>
              <a:rPr lang="pl-PL" sz="2400"/>
              <a:t>Etap wyłaniania wykonawcy, otwarcie ofert – 5 maja</a:t>
            </a:r>
          </a:p>
          <a:p>
            <a:r>
              <a:rPr lang="pl-PL" sz="2400"/>
              <a:t>Szacunkowa wartość zamówienia – </a:t>
            </a:r>
            <a:r>
              <a:rPr lang="pl-PL" sz="3200">
                <a:solidFill>
                  <a:srgbClr val="6C2E12"/>
                </a:solidFill>
                <a:latin typeface="Arial Black" pitchFamily="34" charset="0"/>
              </a:rPr>
              <a:t>190 mln zł</a:t>
            </a:r>
          </a:p>
          <a:p>
            <a:endParaRPr lang="pl-PL" sz="2400"/>
          </a:p>
          <a:p>
            <a:r>
              <a:rPr lang="pl-PL" sz="2400"/>
              <a:t>Przewidywane zamówienia uzupełniające – </a:t>
            </a:r>
            <a:r>
              <a:rPr lang="pl-PL" sz="3200">
                <a:solidFill>
                  <a:srgbClr val="6C2E12"/>
                </a:solidFill>
                <a:latin typeface="Arial Black" pitchFamily="34" charset="0"/>
              </a:rPr>
              <a:t>55 tys. zł</a:t>
            </a:r>
          </a:p>
          <a:p>
            <a:r>
              <a:rPr lang="pl-PL" sz="2400"/>
              <a:t>Inwestycja dofinansowana ze środków unijnych</a:t>
            </a:r>
          </a:p>
          <a:p>
            <a:endParaRPr lang="pl-PL" sz="2400"/>
          </a:p>
          <a:p>
            <a:r>
              <a:rPr lang="pl-PL" sz="2400" b="1"/>
              <a:t>Montaż progu zwalniającego wraz z oznakowaniem ostrzegawczym</a:t>
            </a:r>
            <a:endParaRPr lang="pl-PL" sz="2400"/>
          </a:p>
          <a:p>
            <a:r>
              <a:rPr lang="pl-PL" sz="2400"/>
              <a:t>ul. Szczytowa</a:t>
            </a:r>
          </a:p>
          <a:p>
            <a:r>
              <a:rPr lang="pl-PL" sz="3200">
                <a:solidFill>
                  <a:srgbClr val="6C2E12"/>
                </a:solidFill>
                <a:latin typeface="Arial Black" pitchFamily="34" charset="0"/>
              </a:rPr>
              <a:t>2 tys. zł</a:t>
            </a:r>
          </a:p>
          <a:p>
            <a:endParaRPr lang="pl-PL" sz="2400"/>
          </a:p>
          <a:p>
            <a:r>
              <a:rPr lang="pl-PL" sz="2400" b="1"/>
              <a:t>Poprawa bezpieczeństwa ulicy Bardowskiego</a:t>
            </a:r>
            <a:r>
              <a:rPr lang="pl-PL" sz="2400"/>
              <a:t> </a:t>
            </a:r>
            <a:r>
              <a:rPr lang="pl-PL" sz="2400" b="1"/>
              <a:t>(BO)</a:t>
            </a:r>
            <a:endParaRPr lang="pl-PL" sz="2400"/>
          </a:p>
          <a:p>
            <a:r>
              <a:rPr lang="pl-PL" sz="2400"/>
              <a:t>montaż progu zwalniającego i azylu zwężającego oraz wyznaczenie nowego przejścia dla pieszych</a:t>
            </a:r>
          </a:p>
          <a:p>
            <a:r>
              <a:rPr lang="pl-PL" sz="2400"/>
              <a:t>Planowany termin realizacji zadania – </a:t>
            </a:r>
            <a:r>
              <a:rPr lang="pl-PL" sz="3200">
                <a:solidFill>
                  <a:srgbClr val="6C2E12"/>
                </a:solidFill>
                <a:latin typeface="Arial Black" pitchFamily="34" charset="0"/>
              </a:rPr>
              <a:t>30 czerwca</a:t>
            </a:r>
          </a:p>
        </p:txBody>
      </p:sp>
      <p:grpSp>
        <p:nvGrpSpPr>
          <p:cNvPr id="51210" name="Grupa 16"/>
          <p:cNvGrpSpPr>
            <a:grpSpLocks/>
          </p:cNvGrpSpPr>
          <p:nvPr/>
        </p:nvGrpSpPr>
        <p:grpSpPr bwMode="auto">
          <a:xfrm>
            <a:off x="1501775" y="4175125"/>
            <a:ext cx="7559675" cy="1773238"/>
            <a:chOff x="-3604978" y="176149"/>
            <a:chExt cx="4430090" cy="1772036"/>
          </a:xfrm>
        </p:grpSpPr>
        <p:sp>
          <p:nvSpPr>
            <p:cNvPr id="29" name="Pagon 28"/>
            <p:cNvSpPr/>
            <p:nvPr/>
          </p:nvSpPr>
          <p:spPr>
            <a:xfrm>
              <a:off x="-3604978" y="176149"/>
              <a:ext cx="4430090" cy="1772036"/>
            </a:xfrm>
            <a:prstGeom prst="chevron">
              <a:avLst/>
            </a:prstGeom>
            <a:solidFill>
              <a:srgbClr val="6C2E1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Pagon 4"/>
            <p:cNvSpPr/>
            <p:nvPr/>
          </p:nvSpPr>
          <p:spPr>
            <a:xfrm>
              <a:off x="-3040285" y="176149"/>
              <a:ext cx="3367687" cy="1772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6022" tIns="58674" rIns="58674" bIns="58674" spcCol="1270" anchor="ctr"/>
            <a:lstStyle/>
            <a:p>
              <a:pPr algn="ctr" defTabSz="19558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4400" dirty="0"/>
                <a:t>Inwestycje realizowane w roku 2017</a:t>
              </a:r>
              <a:endParaRPr lang="en-US" sz="4400" dirty="0"/>
            </a:p>
          </p:txBody>
        </p:sp>
      </p:grpSp>
      <p:sp>
        <p:nvSpPr>
          <p:cNvPr id="16" name="TextBox 18"/>
          <p:cNvSpPr txBox="1"/>
          <p:nvPr/>
        </p:nvSpPr>
        <p:spPr>
          <a:xfrm>
            <a:off x="9879013" y="1584325"/>
            <a:ext cx="11152187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MIEJSKI ZARZĄD DRÓG I TRANSPORTU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212" name="Prostokąt 16"/>
          <p:cNvSpPr>
            <a:spLocks noChangeArrowheads="1"/>
          </p:cNvSpPr>
          <p:nvPr/>
        </p:nvSpPr>
        <p:spPr bwMode="auto">
          <a:xfrm>
            <a:off x="5768975" y="10699750"/>
            <a:ext cx="1460976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800">
                <a:latin typeface="Calibri" pitchFamily="34" charset="0"/>
              </a:rPr>
              <a:t>W ramach bieżącego utrzymania dróg MZDiT w ciągu całego roku wykonuje </a:t>
            </a:r>
            <a:br>
              <a:rPr lang="pl-PL" sz="2800">
                <a:latin typeface="Calibri" pitchFamily="34" charset="0"/>
              </a:rPr>
            </a:br>
            <a:r>
              <a:rPr lang="pl-PL" sz="2800">
                <a:latin typeface="Calibri" pitchFamily="34" charset="0"/>
              </a:rPr>
              <a:t>w miarę potrzeb: naprawy jezdni bitumicznych oraz chodników, równanie dróg gruntowych, konserwację kanalizacji deszczowej, utrzymanie oznakowania pionowego i poziomego oraz urządzeń bezpieczeństwa ruchu.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2165013" y="1579563"/>
            <a:ext cx="9013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POLITYKI SPOŁECZNEJ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20121563" y="4719638"/>
            <a:ext cx="3035300" cy="4054475"/>
            <a:chOff x="5053014" y="2036764"/>
            <a:chExt cx="2089150" cy="2790826"/>
          </a:xfrm>
        </p:grpSpPr>
        <p:sp>
          <p:nvSpPr>
            <p:cNvPr id="52264" name="Freeform 5"/>
            <p:cNvSpPr>
              <a:spLocks noEditPoints="1"/>
            </p:cNvSpPr>
            <p:nvPr/>
          </p:nvSpPr>
          <p:spPr bwMode="auto">
            <a:xfrm>
              <a:off x="5053014" y="2036764"/>
              <a:ext cx="2089150" cy="2641601"/>
            </a:xfrm>
            <a:custGeom>
              <a:avLst/>
              <a:gdLst>
                <a:gd name="T0" fmla="*/ 2147483647 w 554"/>
                <a:gd name="T1" fmla="*/ 2147483647 h 701"/>
                <a:gd name="T2" fmla="*/ 2147483647 w 554"/>
                <a:gd name="T3" fmla="*/ 2147483647 h 701"/>
                <a:gd name="T4" fmla="*/ 2147483647 w 554"/>
                <a:gd name="T5" fmla="*/ 2147483647 h 701"/>
                <a:gd name="T6" fmla="*/ 2147483647 w 554"/>
                <a:gd name="T7" fmla="*/ 2147483647 h 701"/>
                <a:gd name="T8" fmla="*/ 2147483647 w 554"/>
                <a:gd name="T9" fmla="*/ 2147483647 h 701"/>
                <a:gd name="T10" fmla="*/ 2147483647 w 554"/>
                <a:gd name="T11" fmla="*/ 2147483647 h 701"/>
                <a:gd name="T12" fmla="*/ 2147483647 w 554"/>
                <a:gd name="T13" fmla="*/ 2147483647 h 701"/>
                <a:gd name="T14" fmla="*/ 2147483647 w 554"/>
                <a:gd name="T15" fmla="*/ 2147483647 h 701"/>
                <a:gd name="T16" fmla="*/ 2147483647 w 554"/>
                <a:gd name="T17" fmla="*/ 2147483647 h 701"/>
                <a:gd name="T18" fmla="*/ 2147483647 w 554"/>
                <a:gd name="T19" fmla="*/ 2147483647 h 701"/>
                <a:gd name="T20" fmla="*/ 2147483647 w 554"/>
                <a:gd name="T21" fmla="*/ 2147483647 h 701"/>
                <a:gd name="T22" fmla="*/ 2147483647 w 554"/>
                <a:gd name="T23" fmla="*/ 2147483647 h 701"/>
                <a:gd name="T24" fmla="*/ 2147483647 w 554"/>
                <a:gd name="T25" fmla="*/ 0 h 701"/>
                <a:gd name="T26" fmla="*/ 2147483647 w 554"/>
                <a:gd name="T27" fmla="*/ 0 h 701"/>
                <a:gd name="T28" fmla="*/ 2147483647 w 554"/>
                <a:gd name="T29" fmla="*/ 2147483647 h 701"/>
                <a:gd name="T30" fmla="*/ 2147483647 w 554"/>
                <a:gd name="T31" fmla="*/ 2147483647 h 701"/>
                <a:gd name="T32" fmla="*/ 0 w 554"/>
                <a:gd name="T33" fmla="*/ 2147483647 h 701"/>
                <a:gd name="T34" fmla="*/ 0 w 554"/>
                <a:gd name="T35" fmla="*/ 2147483647 h 701"/>
                <a:gd name="T36" fmla="*/ 2147483647 w 554"/>
                <a:gd name="T37" fmla="*/ 2147483647 h 701"/>
                <a:gd name="T38" fmla="*/ 2147483647 w 554"/>
                <a:gd name="T39" fmla="*/ 2147483647 h 701"/>
                <a:gd name="T40" fmla="*/ 2147483647 w 554"/>
                <a:gd name="T41" fmla="*/ 2147483647 h 701"/>
                <a:gd name="T42" fmla="*/ 2147483647 w 554"/>
                <a:gd name="T43" fmla="*/ 2147483647 h 701"/>
                <a:gd name="T44" fmla="*/ 2147483647 w 554"/>
                <a:gd name="T45" fmla="*/ 2147483647 h 701"/>
                <a:gd name="T46" fmla="*/ 2147483647 w 554"/>
                <a:gd name="T47" fmla="*/ 2147483647 h 701"/>
                <a:gd name="T48" fmla="*/ 2147483647 w 554"/>
                <a:gd name="T49" fmla="*/ 2147483647 h 701"/>
                <a:gd name="T50" fmla="*/ 2147483647 w 554"/>
                <a:gd name="T51" fmla="*/ 2147483647 h 701"/>
                <a:gd name="T52" fmla="*/ 2147483647 w 554"/>
                <a:gd name="T53" fmla="*/ 2147483647 h 701"/>
                <a:gd name="T54" fmla="*/ 2147483647 w 554"/>
                <a:gd name="T55" fmla="*/ 2147483647 h 701"/>
                <a:gd name="T56" fmla="*/ 2147483647 w 554"/>
                <a:gd name="T57" fmla="*/ 2147483647 h 701"/>
                <a:gd name="T58" fmla="*/ 2147483647 w 554"/>
                <a:gd name="T59" fmla="*/ 2147483647 h 701"/>
                <a:gd name="T60" fmla="*/ 2147483647 w 554"/>
                <a:gd name="T61" fmla="*/ 2147483647 h 7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4"/>
                <a:gd name="T94" fmla="*/ 0 h 701"/>
                <a:gd name="T95" fmla="*/ 554 w 554"/>
                <a:gd name="T96" fmla="*/ 701 h 7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4" h="701">
                  <a:moveTo>
                    <a:pt x="485" y="235"/>
                  </a:moveTo>
                  <a:cubicBezTo>
                    <a:pt x="472" y="256"/>
                    <a:pt x="457" y="271"/>
                    <a:pt x="441" y="281"/>
                  </a:cubicBezTo>
                  <a:cubicBezTo>
                    <a:pt x="461" y="230"/>
                    <a:pt x="476" y="171"/>
                    <a:pt x="484" y="105"/>
                  </a:cubicBezTo>
                  <a:cubicBezTo>
                    <a:pt x="522" y="105"/>
                    <a:pt x="522" y="105"/>
                    <a:pt x="522" y="105"/>
                  </a:cubicBezTo>
                  <a:cubicBezTo>
                    <a:pt x="519" y="155"/>
                    <a:pt x="506" y="200"/>
                    <a:pt x="485" y="235"/>
                  </a:cubicBezTo>
                  <a:moveTo>
                    <a:pt x="69" y="235"/>
                  </a:moveTo>
                  <a:cubicBezTo>
                    <a:pt x="48" y="200"/>
                    <a:pt x="35" y="155"/>
                    <a:pt x="32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7" y="170"/>
                    <a:pt x="92" y="230"/>
                    <a:pt x="111" y="280"/>
                  </a:cubicBezTo>
                  <a:cubicBezTo>
                    <a:pt x="96" y="271"/>
                    <a:pt x="81" y="255"/>
                    <a:pt x="69" y="235"/>
                  </a:cubicBezTo>
                  <a:moveTo>
                    <a:pt x="487" y="73"/>
                  </a:moveTo>
                  <a:cubicBezTo>
                    <a:pt x="488" y="60"/>
                    <a:pt x="489" y="47"/>
                    <a:pt x="489" y="34"/>
                  </a:cubicBezTo>
                  <a:cubicBezTo>
                    <a:pt x="471" y="34"/>
                    <a:pt x="457" y="19"/>
                    <a:pt x="458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19"/>
                    <a:pt x="82" y="34"/>
                    <a:pt x="64" y="34"/>
                  </a:cubicBezTo>
                  <a:cubicBezTo>
                    <a:pt x="64" y="47"/>
                    <a:pt x="65" y="60"/>
                    <a:pt x="66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51"/>
                    <a:pt x="15" y="208"/>
                    <a:pt x="41" y="252"/>
                  </a:cubicBezTo>
                  <a:cubicBezTo>
                    <a:pt x="65" y="291"/>
                    <a:pt x="96" y="315"/>
                    <a:pt x="130" y="322"/>
                  </a:cubicBezTo>
                  <a:cubicBezTo>
                    <a:pt x="164" y="389"/>
                    <a:pt x="209" y="432"/>
                    <a:pt x="259" y="441"/>
                  </a:cubicBezTo>
                  <a:cubicBezTo>
                    <a:pt x="253" y="561"/>
                    <a:pt x="213" y="658"/>
                    <a:pt x="161" y="682"/>
                  </a:cubicBezTo>
                  <a:cubicBezTo>
                    <a:pt x="161" y="701"/>
                    <a:pt x="161" y="701"/>
                    <a:pt x="161" y="701"/>
                  </a:cubicBezTo>
                  <a:cubicBezTo>
                    <a:pt x="389" y="701"/>
                    <a:pt x="389" y="701"/>
                    <a:pt x="389" y="701"/>
                  </a:cubicBezTo>
                  <a:cubicBezTo>
                    <a:pt x="389" y="682"/>
                    <a:pt x="389" y="682"/>
                    <a:pt x="389" y="682"/>
                  </a:cubicBezTo>
                  <a:cubicBezTo>
                    <a:pt x="338" y="658"/>
                    <a:pt x="298" y="561"/>
                    <a:pt x="292" y="441"/>
                  </a:cubicBezTo>
                  <a:cubicBezTo>
                    <a:pt x="342" y="434"/>
                    <a:pt x="388" y="390"/>
                    <a:pt x="423" y="322"/>
                  </a:cubicBezTo>
                  <a:cubicBezTo>
                    <a:pt x="457" y="315"/>
                    <a:pt x="489" y="291"/>
                    <a:pt x="513" y="252"/>
                  </a:cubicBezTo>
                  <a:cubicBezTo>
                    <a:pt x="539" y="208"/>
                    <a:pt x="554" y="151"/>
                    <a:pt x="554" y="89"/>
                  </a:cubicBezTo>
                  <a:cubicBezTo>
                    <a:pt x="554" y="73"/>
                    <a:pt x="554" y="73"/>
                    <a:pt x="554" y="73"/>
                  </a:cubicBezTo>
                  <a:lnTo>
                    <a:pt x="487" y="73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5" name="Freeform 6"/>
            <p:cNvSpPr>
              <a:spLocks/>
            </p:cNvSpPr>
            <p:nvPr/>
          </p:nvSpPr>
          <p:spPr bwMode="auto">
            <a:xfrm>
              <a:off x="5661027" y="3698878"/>
              <a:ext cx="858838" cy="979488"/>
            </a:xfrm>
            <a:custGeom>
              <a:avLst/>
              <a:gdLst>
                <a:gd name="T0" fmla="*/ 2147483647 w 228"/>
                <a:gd name="T1" fmla="*/ 0 h 260"/>
                <a:gd name="T2" fmla="*/ 0 w 228"/>
                <a:gd name="T3" fmla="*/ 2147483647 h 260"/>
                <a:gd name="T4" fmla="*/ 0 w 228"/>
                <a:gd name="T5" fmla="*/ 2147483647 h 260"/>
                <a:gd name="T6" fmla="*/ 2147483647 w 228"/>
                <a:gd name="T7" fmla="*/ 2147483647 h 260"/>
                <a:gd name="T8" fmla="*/ 2147483647 w 228"/>
                <a:gd name="T9" fmla="*/ 2147483647 h 260"/>
                <a:gd name="T10" fmla="*/ 2147483647 w 228"/>
                <a:gd name="T11" fmla="*/ 0 h 260"/>
                <a:gd name="T12" fmla="*/ 2147483647 w 228"/>
                <a:gd name="T13" fmla="*/ 0 h 2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260"/>
                <a:gd name="T23" fmla="*/ 228 w 228"/>
                <a:gd name="T24" fmla="*/ 260 h 2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260">
                  <a:moveTo>
                    <a:pt x="98" y="0"/>
                  </a:moveTo>
                  <a:cubicBezTo>
                    <a:pt x="92" y="120"/>
                    <a:pt x="52" y="217"/>
                    <a:pt x="0" y="24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177" y="217"/>
                    <a:pt x="137" y="120"/>
                    <a:pt x="131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6" name="Freeform 7"/>
            <p:cNvSpPr>
              <a:spLocks/>
            </p:cNvSpPr>
            <p:nvPr/>
          </p:nvSpPr>
          <p:spPr bwMode="auto">
            <a:xfrm>
              <a:off x="5427663" y="2311402"/>
              <a:ext cx="312738" cy="901701"/>
            </a:xfrm>
            <a:custGeom>
              <a:avLst/>
              <a:gdLst>
                <a:gd name="T0" fmla="*/ 2147483647 w 83"/>
                <a:gd name="T1" fmla="*/ 2147483647 h 239"/>
                <a:gd name="T2" fmla="*/ 2147483647 w 83"/>
                <a:gd name="T3" fmla="*/ 2147483647 h 239"/>
                <a:gd name="T4" fmla="*/ 2147483647 w 83"/>
                <a:gd name="T5" fmla="*/ 2147483647 h 239"/>
                <a:gd name="T6" fmla="*/ 2147483647 w 83"/>
                <a:gd name="T7" fmla="*/ 2147483647 h 239"/>
                <a:gd name="T8" fmla="*/ 2147483647 w 83"/>
                <a:gd name="T9" fmla="*/ 2147483647 h 239"/>
                <a:gd name="T10" fmla="*/ 2147483647 w 83"/>
                <a:gd name="T11" fmla="*/ 2147483647 h 239"/>
                <a:gd name="T12" fmla="*/ 2147483647 w 83"/>
                <a:gd name="T13" fmla="*/ 2147483647 h 239"/>
                <a:gd name="T14" fmla="*/ 2147483647 w 83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239"/>
                <a:gd name="T26" fmla="*/ 83 w 83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239">
                  <a:moveTo>
                    <a:pt x="66" y="239"/>
                  </a:moveTo>
                  <a:cubicBezTo>
                    <a:pt x="60" y="239"/>
                    <a:pt x="55" y="235"/>
                    <a:pt x="52" y="229"/>
                  </a:cubicBezTo>
                  <a:cubicBezTo>
                    <a:pt x="28" y="168"/>
                    <a:pt x="10" y="95"/>
                    <a:pt x="1" y="18"/>
                  </a:cubicBezTo>
                  <a:cubicBezTo>
                    <a:pt x="0" y="10"/>
                    <a:pt x="6" y="2"/>
                    <a:pt x="14" y="1"/>
                  </a:cubicBezTo>
                  <a:cubicBezTo>
                    <a:pt x="23" y="0"/>
                    <a:pt x="30" y="6"/>
                    <a:pt x="31" y="14"/>
                  </a:cubicBezTo>
                  <a:cubicBezTo>
                    <a:pt x="40" y="88"/>
                    <a:pt x="57" y="159"/>
                    <a:pt x="80" y="218"/>
                  </a:cubicBezTo>
                  <a:cubicBezTo>
                    <a:pt x="83" y="226"/>
                    <a:pt x="80" y="235"/>
                    <a:pt x="72" y="238"/>
                  </a:cubicBezTo>
                  <a:cubicBezTo>
                    <a:pt x="70" y="238"/>
                    <a:pt x="68" y="239"/>
                    <a:pt x="66" y="239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7" name="Freeform 8"/>
            <p:cNvSpPr>
              <a:spLocks/>
            </p:cNvSpPr>
            <p:nvPr/>
          </p:nvSpPr>
          <p:spPr bwMode="auto">
            <a:xfrm>
              <a:off x="5554662" y="4681540"/>
              <a:ext cx="1074738" cy="146050"/>
            </a:xfrm>
            <a:custGeom>
              <a:avLst/>
              <a:gdLst>
                <a:gd name="T0" fmla="*/ 2147483647 w 285"/>
                <a:gd name="T1" fmla="*/ 2147483647 h 39"/>
                <a:gd name="T2" fmla="*/ 0 w 285"/>
                <a:gd name="T3" fmla="*/ 2147483647 h 39"/>
                <a:gd name="T4" fmla="*/ 0 w 285"/>
                <a:gd name="T5" fmla="*/ 2147483647 h 39"/>
                <a:gd name="T6" fmla="*/ 2147483647 w 285"/>
                <a:gd name="T7" fmla="*/ 0 h 39"/>
                <a:gd name="T8" fmla="*/ 2147483647 w 285"/>
                <a:gd name="T9" fmla="*/ 0 h 39"/>
                <a:gd name="T10" fmla="*/ 2147483647 w 285"/>
                <a:gd name="T11" fmla="*/ 2147483647 h 39"/>
                <a:gd name="T12" fmla="*/ 2147483647 w 285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"/>
                <a:gd name="T22" fmla="*/ 0 h 39"/>
                <a:gd name="T23" fmla="*/ 285 w 285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" h="39">
                  <a:moveTo>
                    <a:pt x="285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8" y="0"/>
                    <a:pt x="285" y="7"/>
                    <a:pt x="285" y="16"/>
                  </a:cubicBezTo>
                  <a:lnTo>
                    <a:pt x="285" y="39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8" name="Freeform 9"/>
            <p:cNvSpPr>
              <a:spLocks/>
            </p:cNvSpPr>
            <p:nvPr/>
          </p:nvSpPr>
          <p:spPr bwMode="auto">
            <a:xfrm>
              <a:off x="5988050" y="2247902"/>
              <a:ext cx="874713" cy="1450976"/>
            </a:xfrm>
            <a:custGeom>
              <a:avLst/>
              <a:gdLst>
                <a:gd name="T0" fmla="*/ 2147483647 w 232"/>
                <a:gd name="T1" fmla="*/ 0 h 385"/>
                <a:gd name="T2" fmla="*/ 0 w 232"/>
                <a:gd name="T3" fmla="*/ 2147483647 h 385"/>
                <a:gd name="T4" fmla="*/ 2147483647 w 232"/>
                <a:gd name="T5" fmla="*/ 2147483647 h 385"/>
                <a:gd name="T6" fmla="*/ 2147483647 w 232"/>
                <a:gd name="T7" fmla="*/ 2147483647 h 385"/>
                <a:gd name="T8" fmla="*/ 2147483647 w 232"/>
                <a:gd name="T9" fmla="*/ 2147483647 h 385"/>
                <a:gd name="T10" fmla="*/ 2147483647 w 232"/>
                <a:gd name="T11" fmla="*/ 2147483647 h 385"/>
                <a:gd name="T12" fmla="*/ 2147483647 w 232"/>
                <a:gd name="T13" fmla="*/ 2147483647 h 385"/>
                <a:gd name="T14" fmla="*/ 2147483647 w 232"/>
                <a:gd name="T15" fmla="*/ 2147483647 h 385"/>
                <a:gd name="T16" fmla="*/ 2147483647 w 232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385"/>
                <a:gd name="T29" fmla="*/ 232 w 232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385">
                  <a:moveTo>
                    <a:pt x="82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96" y="376"/>
                    <a:pt x="141" y="333"/>
                    <a:pt x="175" y="266"/>
                  </a:cubicBezTo>
                  <a:cubicBezTo>
                    <a:pt x="195" y="262"/>
                    <a:pt x="215" y="252"/>
                    <a:pt x="232" y="236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208" y="215"/>
                    <a:pt x="201" y="220"/>
                    <a:pt x="193" y="225"/>
                  </a:cubicBezTo>
                  <a:cubicBezTo>
                    <a:pt x="197" y="214"/>
                    <a:pt x="201" y="204"/>
                    <a:pt x="205" y="1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9" name="Freeform 11"/>
            <p:cNvSpPr>
              <a:spLocks/>
            </p:cNvSpPr>
            <p:nvPr/>
          </p:nvSpPr>
          <p:spPr bwMode="auto">
            <a:xfrm>
              <a:off x="5565776" y="2214564"/>
              <a:ext cx="336550" cy="315913"/>
            </a:xfrm>
            <a:custGeom>
              <a:avLst/>
              <a:gdLst>
                <a:gd name="T0" fmla="*/ 2147483647 w 212"/>
                <a:gd name="T1" fmla="*/ 0 h 199"/>
                <a:gd name="T2" fmla="*/ 2147483647 w 212"/>
                <a:gd name="T3" fmla="*/ 2147483647 h 199"/>
                <a:gd name="T4" fmla="*/ 2147483647 w 212"/>
                <a:gd name="T5" fmla="*/ 2147483647 h 199"/>
                <a:gd name="T6" fmla="*/ 2147483647 w 212"/>
                <a:gd name="T7" fmla="*/ 2147483647 h 199"/>
                <a:gd name="T8" fmla="*/ 2147483647 w 212"/>
                <a:gd name="T9" fmla="*/ 2147483647 h 199"/>
                <a:gd name="T10" fmla="*/ 2147483647 w 212"/>
                <a:gd name="T11" fmla="*/ 2147483647 h 199"/>
                <a:gd name="T12" fmla="*/ 2147483647 w 212"/>
                <a:gd name="T13" fmla="*/ 2147483647 h 199"/>
                <a:gd name="T14" fmla="*/ 2147483647 w 212"/>
                <a:gd name="T15" fmla="*/ 2147483647 h 199"/>
                <a:gd name="T16" fmla="*/ 0 w 212"/>
                <a:gd name="T17" fmla="*/ 2147483647 h 199"/>
                <a:gd name="T18" fmla="*/ 2147483647 w 212"/>
                <a:gd name="T19" fmla="*/ 2147483647 h 199"/>
                <a:gd name="T20" fmla="*/ 2147483647 w 212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2"/>
                <a:gd name="T34" fmla="*/ 0 h 199"/>
                <a:gd name="T35" fmla="*/ 212 w 212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2" h="199">
                  <a:moveTo>
                    <a:pt x="105" y="0"/>
                  </a:moveTo>
                  <a:lnTo>
                    <a:pt x="112" y="102"/>
                  </a:lnTo>
                  <a:lnTo>
                    <a:pt x="212" y="76"/>
                  </a:lnTo>
                  <a:lnTo>
                    <a:pt x="117" y="114"/>
                  </a:lnTo>
                  <a:lnTo>
                    <a:pt x="171" y="199"/>
                  </a:lnTo>
                  <a:lnTo>
                    <a:pt x="105" y="123"/>
                  </a:lnTo>
                  <a:lnTo>
                    <a:pt x="41" y="199"/>
                  </a:lnTo>
                  <a:lnTo>
                    <a:pt x="95" y="114"/>
                  </a:lnTo>
                  <a:lnTo>
                    <a:pt x="0" y="76"/>
                  </a:lnTo>
                  <a:lnTo>
                    <a:pt x="98" y="10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0" name="Freeform 12"/>
            <p:cNvSpPr>
              <a:spLocks noEditPoints="1"/>
            </p:cNvSpPr>
            <p:nvPr/>
          </p:nvSpPr>
          <p:spPr bwMode="auto">
            <a:xfrm>
              <a:off x="6089651" y="2036764"/>
              <a:ext cx="1052513" cy="2641601"/>
            </a:xfrm>
            <a:custGeom>
              <a:avLst/>
              <a:gdLst>
                <a:gd name="T0" fmla="*/ 2147483647 w 279"/>
                <a:gd name="T1" fmla="*/ 2147483647 h 701"/>
                <a:gd name="T2" fmla="*/ 2147483647 w 279"/>
                <a:gd name="T3" fmla="*/ 2147483647 h 701"/>
                <a:gd name="T4" fmla="*/ 2147483647 w 279"/>
                <a:gd name="T5" fmla="*/ 2147483647 h 701"/>
                <a:gd name="T6" fmla="*/ 2147483647 w 279"/>
                <a:gd name="T7" fmla="*/ 2147483647 h 701"/>
                <a:gd name="T8" fmla="*/ 2147483647 w 279"/>
                <a:gd name="T9" fmla="*/ 2147483647 h 701"/>
                <a:gd name="T10" fmla="*/ 2147483647 w 279"/>
                <a:gd name="T11" fmla="*/ 2147483647 h 701"/>
                <a:gd name="T12" fmla="*/ 2147483647 w 279"/>
                <a:gd name="T13" fmla="*/ 2147483647 h 701"/>
                <a:gd name="T14" fmla="*/ 2147483647 w 279"/>
                <a:gd name="T15" fmla="*/ 2147483647 h 701"/>
                <a:gd name="T16" fmla="*/ 2147483647 w 279"/>
                <a:gd name="T17" fmla="*/ 2147483647 h 701"/>
                <a:gd name="T18" fmla="*/ 2147483647 w 279"/>
                <a:gd name="T19" fmla="*/ 2147483647 h 701"/>
                <a:gd name="T20" fmla="*/ 2147483647 w 279"/>
                <a:gd name="T21" fmla="*/ 2147483647 h 701"/>
                <a:gd name="T22" fmla="*/ 2147483647 w 279"/>
                <a:gd name="T23" fmla="*/ 2147483647 h 701"/>
                <a:gd name="T24" fmla="*/ 2147483647 w 279"/>
                <a:gd name="T25" fmla="*/ 2147483647 h 701"/>
                <a:gd name="T26" fmla="*/ 2147483647 w 279"/>
                <a:gd name="T27" fmla="*/ 2147483647 h 701"/>
                <a:gd name="T28" fmla="*/ 2147483647 w 279"/>
                <a:gd name="T29" fmla="*/ 2147483647 h 701"/>
                <a:gd name="T30" fmla="*/ 2147483647 w 279"/>
                <a:gd name="T31" fmla="*/ 2147483647 h 701"/>
                <a:gd name="T32" fmla="*/ 2147483647 w 279"/>
                <a:gd name="T33" fmla="*/ 2147483647 h 701"/>
                <a:gd name="T34" fmla="*/ 2147483647 w 279"/>
                <a:gd name="T35" fmla="*/ 2147483647 h 701"/>
                <a:gd name="T36" fmla="*/ 2147483647 w 279"/>
                <a:gd name="T37" fmla="*/ 2147483647 h 701"/>
                <a:gd name="T38" fmla="*/ 2147483647 w 279"/>
                <a:gd name="T39" fmla="*/ 2147483647 h 701"/>
                <a:gd name="T40" fmla="*/ 2147483647 w 279"/>
                <a:gd name="T41" fmla="*/ 2147483647 h 701"/>
                <a:gd name="T42" fmla="*/ 2147483647 w 279"/>
                <a:gd name="T43" fmla="*/ 2147483647 h 701"/>
                <a:gd name="T44" fmla="*/ 2147483647 w 279"/>
                <a:gd name="T45" fmla="*/ 2147483647 h 701"/>
                <a:gd name="T46" fmla="*/ 2147483647 w 279"/>
                <a:gd name="T47" fmla="*/ 2147483647 h 701"/>
                <a:gd name="T48" fmla="*/ 2147483647 w 279"/>
                <a:gd name="T49" fmla="*/ 2147483647 h 701"/>
                <a:gd name="T50" fmla="*/ 2147483647 w 279"/>
                <a:gd name="T51" fmla="*/ 2147483647 h 701"/>
                <a:gd name="T52" fmla="*/ 2147483647 w 279"/>
                <a:gd name="T53" fmla="*/ 2147483647 h 701"/>
                <a:gd name="T54" fmla="*/ 2147483647 w 279"/>
                <a:gd name="T55" fmla="*/ 2147483647 h 701"/>
                <a:gd name="T56" fmla="*/ 2147483647 w 279"/>
                <a:gd name="T57" fmla="*/ 2147483647 h 701"/>
                <a:gd name="T58" fmla="*/ 2147483647 w 279"/>
                <a:gd name="T59" fmla="*/ 2147483647 h 701"/>
                <a:gd name="T60" fmla="*/ 2147483647 w 279"/>
                <a:gd name="T61" fmla="*/ 2147483647 h 701"/>
                <a:gd name="T62" fmla="*/ 2147483647 w 279"/>
                <a:gd name="T63" fmla="*/ 2147483647 h 701"/>
                <a:gd name="T64" fmla="*/ 2147483647 w 279"/>
                <a:gd name="T65" fmla="*/ 2147483647 h 701"/>
                <a:gd name="T66" fmla="*/ 2147483647 w 279"/>
                <a:gd name="T67" fmla="*/ 2147483647 h 701"/>
                <a:gd name="T68" fmla="*/ 2147483647 w 279"/>
                <a:gd name="T69" fmla="*/ 2147483647 h 701"/>
                <a:gd name="T70" fmla="*/ 2147483647 w 279"/>
                <a:gd name="T71" fmla="*/ 2147483647 h 701"/>
                <a:gd name="T72" fmla="*/ 2147483647 w 279"/>
                <a:gd name="T73" fmla="*/ 2147483647 h 701"/>
                <a:gd name="T74" fmla="*/ 2147483647 w 279"/>
                <a:gd name="T75" fmla="*/ 2147483647 h 701"/>
                <a:gd name="T76" fmla="*/ 2147483647 w 279"/>
                <a:gd name="T77" fmla="*/ 2147483647 h 701"/>
                <a:gd name="T78" fmla="*/ 2147483647 w 279"/>
                <a:gd name="T79" fmla="*/ 2147483647 h 701"/>
                <a:gd name="T80" fmla="*/ 2147483647 w 279"/>
                <a:gd name="T81" fmla="*/ 2147483647 h 701"/>
                <a:gd name="T82" fmla="*/ 2147483647 w 279"/>
                <a:gd name="T83" fmla="*/ 2147483647 h 701"/>
                <a:gd name="T84" fmla="*/ 2147483647 w 279"/>
                <a:gd name="T85" fmla="*/ 2147483647 h 701"/>
                <a:gd name="T86" fmla="*/ 2147483647 w 279"/>
                <a:gd name="T87" fmla="*/ 2147483647 h 701"/>
                <a:gd name="T88" fmla="*/ 2147483647 w 279"/>
                <a:gd name="T89" fmla="*/ 2147483647 h 701"/>
                <a:gd name="T90" fmla="*/ 2147483647 w 279"/>
                <a:gd name="T91" fmla="*/ 2147483647 h 701"/>
                <a:gd name="T92" fmla="*/ 0 w 279"/>
                <a:gd name="T93" fmla="*/ 2147483647 h 701"/>
                <a:gd name="T94" fmla="*/ 0 w 279"/>
                <a:gd name="T95" fmla="*/ 2147483647 h 701"/>
                <a:gd name="T96" fmla="*/ 2147483647 w 279"/>
                <a:gd name="T97" fmla="*/ 2147483647 h 7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701"/>
                <a:gd name="T149" fmla="*/ 279 w 279"/>
                <a:gd name="T150" fmla="*/ 701 h 7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701">
                  <a:moveTo>
                    <a:pt x="1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5" y="259"/>
                    <a:pt x="171" y="269"/>
                    <a:pt x="167" y="279"/>
                  </a:cubicBezTo>
                  <a:cubicBezTo>
                    <a:pt x="187" y="229"/>
                    <a:pt x="201" y="170"/>
                    <a:pt x="209" y="105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44" y="155"/>
                    <a:pt x="231" y="200"/>
                    <a:pt x="210" y="235"/>
                  </a:cubicBezTo>
                  <a:cubicBezTo>
                    <a:pt x="203" y="246"/>
                    <a:pt x="196" y="256"/>
                    <a:pt x="188" y="264"/>
                  </a:cubicBezTo>
                  <a:cubicBezTo>
                    <a:pt x="205" y="292"/>
                    <a:pt x="205" y="292"/>
                    <a:pt x="205" y="292"/>
                  </a:cubicBezTo>
                  <a:cubicBezTo>
                    <a:pt x="189" y="307"/>
                    <a:pt x="171" y="317"/>
                    <a:pt x="151" y="321"/>
                  </a:cubicBezTo>
                  <a:cubicBezTo>
                    <a:pt x="184" y="314"/>
                    <a:pt x="214" y="290"/>
                    <a:pt x="238" y="252"/>
                  </a:cubicBezTo>
                  <a:cubicBezTo>
                    <a:pt x="264" y="208"/>
                    <a:pt x="279" y="151"/>
                    <a:pt x="279" y="89"/>
                  </a:cubicBezTo>
                  <a:cubicBezTo>
                    <a:pt x="279" y="73"/>
                    <a:pt x="279" y="73"/>
                    <a:pt x="279" y="73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3" y="60"/>
                    <a:pt x="214" y="47"/>
                    <a:pt x="214" y="34"/>
                  </a:cubicBezTo>
                  <a:cubicBezTo>
                    <a:pt x="196" y="34"/>
                    <a:pt x="182" y="19"/>
                    <a:pt x="183" y="0"/>
                  </a:cubicBezTo>
                  <a:moveTo>
                    <a:pt x="167" y="279"/>
                  </a:move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67" y="279"/>
                    <a:pt x="167" y="279"/>
                  </a:cubicBezTo>
                  <a:moveTo>
                    <a:pt x="167" y="279"/>
                  </a:moveTo>
                  <a:cubicBezTo>
                    <a:pt x="167" y="279"/>
                    <a:pt x="167" y="280"/>
                    <a:pt x="167" y="280"/>
                  </a:cubicBezTo>
                  <a:cubicBezTo>
                    <a:pt x="167" y="280"/>
                    <a:pt x="167" y="279"/>
                    <a:pt x="167" y="279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6" y="281"/>
                    <a:pt x="166" y="281"/>
                  </a:cubicBezTo>
                  <a:cubicBezTo>
                    <a:pt x="166" y="281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1"/>
                    <a:pt x="167" y="281"/>
                  </a:cubicBezTo>
                  <a:cubicBezTo>
                    <a:pt x="167" y="281"/>
                    <a:pt x="167" y="280"/>
                    <a:pt x="167" y="280"/>
                  </a:cubicBezTo>
                  <a:moveTo>
                    <a:pt x="167" y="281"/>
                  </a:moveTo>
                  <a:cubicBezTo>
                    <a:pt x="167" y="281"/>
                    <a:pt x="166" y="281"/>
                    <a:pt x="166" y="281"/>
                  </a:cubicBezTo>
                  <a:cubicBezTo>
                    <a:pt x="166" y="281"/>
                    <a:pt x="167" y="281"/>
                    <a:pt x="167" y="28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1" y="321"/>
                  </a:cubicBezTo>
                  <a:moveTo>
                    <a:pt x="150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0" y="321"/>
                  </a:cubicBezTo>
                  <a:moveTo>
                    <a:pt x="150" y="321"/>
                  </a:moveTo>
                  <a:cubicBezTo>
                    <a:pt x="150" y="322"/>
                    <a:pt x="150" y="322"/>
                    <a:pt x="150" y="322"/>
                  </a:cubicBezTo>
                  <a:cubicBezTo>
                    <a:pt x="150" y="322"/>
                    <a:pt x="150" y="322"/>
                    <a:pt x="150" y="321"/>
                  </a:cubicBezTo>
                  <a:moveTo>
                    <a:pt x="150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50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8" y="322"/>
                    <a:pt x="148" y="322"/>
                  </a:cubicBezTo>
                  <a:cubicBezTo>
                    <a:pt x="148" y="322"/>
                    <a:pt x="149" y="322"/>
                    <a:pt x="149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lose/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6" y="326"/>
                  </a:moveTo>
                  <a:cubicBezTo>
                    <a:pt x="146" y="326"/>
                    <a:pt x="146" y="326"/>
                    <a:pt x="146" y="326"/>
                  </a:cubicBezTo>
                  <a:close/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7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9"/>
                    <a:pt x="127" y="359"/>
                    <a:pt x="126" y="359"/>
                  </a:cubicBezTo>
                  <a:cubicBezTo>
                    <a:pt x="127" y="359"/>
                    <a:pt x="127" y="359"/>
                    <a:pt x="127" y="358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59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95" y="405"/>
                    <a:pt x="59" y="434"/>
                    <a:pt x="19" y="441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23" y="561"/>
                    <a:pt x="63" y="658"/>
                    <a:pt x="114" y="682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0" y="701"/>
                    <a:pt x="0" y="701"/>
                    <a:pt x="0" y="701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114" y="682"/>
                    <a:pt x="114" y="682"/>
                    <a:pt x="114" y="682"/>
                  </a:cubicBezTo>
                  <a:cubicBezTo>
                    <a:pt x="63" y="658"/>
                    <a:pt x="23" y="561"/>
                    <a:pt x="17" y="441"/>
                  </a:cubicBezTo>
                  <a:cubicBezTo>
                    <a:pt x="57" y="435"/>
                    <a:pt x="94" y="406"/>
                    <a:pt x="126" y="360"/>
                  </a:cubicBezTo>
                </a:path>
              </a:pathLst>
            </a:custGeom>
            <a:solidFill>
              <a:srgbClr val="FBA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1" name="Freeform 13"/>
            <p:cNvSpPr>
              <a:spLocks/>
            </p:cNvSpPr>
            <p:nvPr/>
          </p:nvSpPr>
          <p:spPr bwMode="auto">
            <a:xfrm>
              <a:off x="6089651" y="3698878"/>
              <a:ext cx="430213" cy="979488"/>
            </a:xfrm>
            <a:custGeom>
              <a:avLst/>
              <a:gdLst>
                <a:gd name="T0" fmla="*/ 0 w 114"/>
                <a:gd name="T1" fmla="*/ 0 h 260"/>
                <a:gd name="T2" fmla="*/ 0 w 114"/>
                <a:gd name="T3" fmla="*/ 2147483647 h 260"/>
                <a:gd name="T4" fmla="*/ 2147483647 w 114"/>
                <a:gd name="T5" fmla="*/ 2147483647 h 260"/>
                <a:gd name="T6" fmla="*/ 2147483647 w 114"/>
                <a:gd name="T7" fmla="*/ 2147483647 h 260"/>
                <a:gd name="T8" fmla="*/ 2147483647 w 114"/>
                <a:gd name="T9" fmla="*/ 0 h 260"/>
                <a:gd name="T10" fmla="*/ 0 w 114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"/>
                <a:gd name="T19" fmla="*/ 0 h 260"/>
                <a:gd name="T20" fmla="*/ 114 w 114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" h="260">
                  <a:moveTo>
                    <a:pt x="0" y="0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41"/>
                    <a:pt x="114" y="241"/>
                    <a:pt x="114" y="241"/>
                  </a:cubicBezTo>
                  <a:cubicBezTo>
                    <a:pt x="63" y="217"/>
                    <a:pt x="23" y="12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BB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2" name="Freeform 14"/>
            <p:cNvSpPr>
              <a:spLocks/>
            </p:cNvSpPr>
            <p:nvPr/>
          </p:nvSpPr>
          <p:spPr bwMode="auto">
            <a:xfrm>
              <a:off x="6089651" y="4681540"/>
              <a:ext cx="539750" cy="146050"/>
            </a:xfrm>
            <a:custGeom>
              <a:avLst/>
              <a:gdLst>
                <a:gd name="T0" fmla="*/ 2147483647 w 143"/>
                <a:gd name="T1" fmla="*/ 0 h 39"/>
                <a:gd name="T2" fmla="*/ 0 w 143"/>
                <a:gd name="T3" fmla="*/ 0 h 39"/>
                <a:gd name="T4" fmla="*/ 0 w 143"/>
                <a:gd name="T5" fmla="*/ 2147483647 h 39"/>
                <a:gd name="T6" fmla="*/ 2147483647 w 143"/>
                <a:gd name="T7" fmla="*/ 2147483647 h 39"/>
                <a:gd name="T8" fmla="*/ 2147483647 w 143"/>
                <a:gd name="T9" fmla="*/ 2147483647 h 39"/>
                <a:gd name="T10" fmla="*/ 2147483647 w 143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39"/>
                <a:gd name="T20" fmla="*/ 143 w 143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39">
                  <a:moveTo>
                    <a:pt x="1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7"/>
                    <a:pt x="136" y="0"/>
                    <a:pt x="127" y="0"/>
                  </a:cubicBezTo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73" name="Freeform 15"/>
            <p:cNvSpPr>
              <a:spLocks/>
            </p:cNvSpPr>
            <p:nvPr/>
          </p:nvSpPr>
          <p:spPr bwMode="auto">
            <a:xfrm>
              <a:off x="6089648" y="2252664"/>
              <a:ext cx="773112" cy="1446213"/>
            </a:xfrm>
            <a:custGeom>
              <a:avLst/>
              <a:gdLst>
                <a:gd name="T0" fmla="*/ 2147483647 w 205"/>
                <a:gd name="T1" fmla="*/ 2147483647 h 384"/>
                <a:gd name="T2" fmla="*/ 0 w 205"/>
                <a:gd name="T3" fmla="*/ 2147483647 h 384"/>
                <a:gd name="T4" fmla="*/ 2147483647 w 205"/>
                <a:gd name="T5" fmla="*/ 2147483647 h 384"/>
                <a:gd name="T6" fmla="*/ 2147483647 w 205"/>
                <a:gd name="T7" fmla="*/ 2147483647 h 384"/>
                <a:gd name="T8" fmla="*/ 2147483647 w 205"/>
                <a:gd name="T9" fmla="*/ 2147483647 h 384"/>
                <a:gd name="T10" fmla="*/ 2147483647 w 205"/>
                <a:gd name="T11" fmla="*/ 2147483647 h 384"/>
                <a:gd name="T12" fmla="*/ 2147483647 w 205"/>
                <a:gd name="T13" fmla="*/ 2147483647 h 384"/>
                <a:gd name="T14" fmla="*/ 2147483647 w 205"/>
                <a:gd name="T15" fmla="*/ 2147483647 h 384"/>
                <a:gd name="T16" fmla="*/ 2147483647 w 205"/>
                <a:gd name="T17" fmla="*/ 2147483647 h 384"/>
                <a:gd name="T18" fmla="*/ 2147483647 w 205"/>
                <a:gd name="T19" fmla="*/ 2147483647 h 384"/>
                <a:gd name="T20" fmla="*/ 2147483647 w 205"/>
                <a:gd name="T21" fmla="*/ 2147483647 h 384"/>
                <a:gd name="T22" fmla="*/ 2147483647 w 205"/>
                <a:gd name="T23" fmla="*/ 2147483647 h 384"/>
                <a:gd name="T24" fmla="*/ 2147483647 w 205"/>
                <a:gd name="T25" fmla="*/ 2147483647 h 384"/>
                <a:gd name="T26" fmla="*/ 2147483647 w 205"/>
                <a:gd name="T27" fmla="*/ 2147483647 h 384"/>
                <a:gd name="T28" fmla="*/ 2147483647 w 205"/>
                <a:gd name="T29" fmla="*/ 2147483647 h 384"/>
                <a:gd name="T30" fmla="*/ 2147483647 w 205"/>
                <a:gd name="T31" fmla="*/ 2147483647 h 384"/>
                <a:gd name="T32" fmla="*/ 2147483647 w 205"/>
                <a:gd name="T33" fmla="*/ 2147483647 h 384"/>
                <a:gd name="T34" fmla="*/ 2147483647 w 205"/>
                <a:gd name="T35" fmla="*/ 2147483647 h 384"/>
                <a:gd name="T36" fmla="*/ 2147483647 w 205"/>
                <a:gd name="T37" fmla="*/ 2147483647 h 384"/>
                <a:gd name="T38" fmla="*/ 2147483647 w 205"/>
                <a:gd name="T39" fmla="*/ 2147483647 h 384"/>
                <a:gd name="T40" fmla="*/ 2147483647 w 205"/>
                <a:gd name="T41" fmla="*/ 2147483647 h 384"/>
                <a:gd name="T42" fmla="*/ 2147483647 w 205"/>
                <a:gd name="T43" fmla="*/ 2147483647 h 384"/>
                <a:gd name="T44" fmla="*/ 2147483647 w 205"/>
                <a:gd name="T45" fmla="*/ 2147483647 h 384"/>
                <a:gd name="T46" fmla="*/ 2147483647 w 205"/>
                <a:gd name="T47" fmla="*/ 2147483647 h 384"/>
                <a:gd name="T48" fmla="*/ 2147483647 w 205"/>
                <a:gd name="T49" fmla="*/ 2147483647 h 384"/>
                <a:gd name="T50" fmla="*/ 2147483647 w 205"/>
                <a:gd name="T51" fmla="*/ 2147483647 h 384"/>
                <a:gd name="T52" fmla="*/ 2147483647 w 205"/>
                <a:gd name="T53" fmla="*/ 2147483647 h 384"/>
                <a:gd name="T54" fmla="*/ 2147483647 w 205"/>
                <a:gd name="T55" fmla="*/ 2147483647 h 384"/>
                <a:gd name="T56" fmla="*/ 2147483647 w 205"/>
                <a:gd name="T57" fmla="*/ 2147483647 h 384"/>
                <a:gd name="T58" fmla="*/ 2147483647 w 205"/>
                <a:gd name="T59" fmla="*/ 2147483647 h 384"/>
                <a:gd name="T60" fmla="*/ 2147483647 w 205"/>
                <a:gd name="T61" fmla="*/ 2147483647 h 384"/>
                <a:gd name="T62" fmla="*/ 2147483647 w 205"/>
                <a:gd name="T63" fmla="*/ 2147483647 h 384"/>
                <a:gd name="T64" fmla="*/ 2147483647 w 205"/>
                <a:gd name="T65" fmla="*/ 2147483647 h 384"/>
                <a:gd name="T66" fmla="*/ 2147483647 w 205"/>
                <a:gd name="T67" fmla="*/ 2147483647 h 384"/>
                <a:gd name="T68" fmla="*/ 2147483647 w 205"/>
                <a:gd name="T69" fmla="*/ 2147483647 h 384"/>
                <a:gd name="T70" fmla="*/ 2147483647 w 205"/>
                <a:gd name="T71" fmla="*/ 2147483647 h 384"/>
                <a:gd name="T72" fmla="*/ 2147483647 w 205"/>
                <a:gd name="T73" fmla="*/ 2147483647 h 384"/>
                <a:gd name="T74" fmla="*/ 2147483647 w 205"/>
                <a:gd name="T75" fmla="*/ 2147483647 h 384"/>
                <a:gd name="T76" fmla="*/ 2147483647 w 205"/>
                <a:gd name="T77" fmla="*/ 2147483647 h 384"/>
                <a:gd name="T78" fmla="*/ 2147483647 w 205"/>
                <a:gd name="T79" fmla="*/ 2147483647 h 384"/>
                <a:gd name="T80" fmla="*/ 2147483647 w 205"/>
                <a:gd name="T81" fmla="*/ 2147483647 h 384"/>
                <a:gd name="T82" fmla="*/ 2147483647 w 205"/>
                <a:gd name="T83" fmla="*/ 2147483647 h 384"/>
                <a:gd name="T84" fmla="*/ 2147483647 w 205"/>
                <a:gd name="T85" fmla="*/ 2147483647 h 384"/>
                <a:gd name="T86" fmla="*/ 2147483647 w 205"/>
                <a:gd name="T87" fmla="*/ 2147483647 h 384"/>
                <a:gd name="T88" fmla="*/ 2147483647 w 205"/>
                <a:gd name="T89" fmla="*/ 2147483647 h 384"/>
                <a:gd name="T90" fmla="*/ 2147483647 w 205"/>
                <a:gd name="T91" fmla="*/ 2147483647 h 384"/>
                <a:gd name="T92" fmla="*/ 2147483647 w 205"/>
                <a:gd name="T93" fmla="*/ 2147483647 h 384"/>
                <a:gd name="T94" fmla="*/ 2147483647 w 205"/>
                <a:gd name="T95" fmla="*/ 2147483647 h 384"/>
                <a:gd name="T96" fmla="*/ 2147483647 w 205"/>
                <a:gd name="T97" fmla="*/ 2147483647 h 384"/>
                <a:gd name="T98" fmla="*/ 2147483647 w 205"/>
                <a:gd name="T99" fmla="*/ 2147483647 h 384"/>
                <a:gd name="T100" fmla="*/ 2147483647 w 205"/>
                <a:gd name="T101" fmla="*/ 2147483647 h 384"/>
                <a:gd name="T102" fmla="*/ 2147483647 w 205"/>
                <a:gd name="T103" fmla="*/ 2147483647 h 384"/>
                <a:gd name="T104" fmla="*/ 2147483647 w 205"/>
                <a:gd name="T105" fmla="*/ 2147483647 h 384"/>
                <a:gd name="T106" fmla="*/ 2147483647 w 205"/>
                <a:gd name="T107" fmla="*/ 2147483647 h 384"/>
                <a:gd name="T108" fmla="*/ 2147483647 w 205"/>
                <a:gd name="T109" fmla="*/ 2147483647 h 384"/>
                <a:gd name="T110" fmla="*/ 2147483647 w 205"/>
                <a:gd name="T111" fmla="*/ 2147483647 h 384"/>
                <a:gd name="T112" fmla="*/ 2147483647 w 205"/>
                <a:gd name="T113" fmla="*/ 2147483647 h 384"/>
                <a:gd name="T114" fmla="*/ 2147483647 w 205"/>
                <a:gd name="T115" fmla="*/ 2147483647 h 384"/>
                <a:gd name="T116" fmla="*/ 2147483647 w 205"/>
                <a:gd name="T117" fmla="*/ 2147483647 h 384"/>
                <a:gd name="T118" fmla="*/ 2147483647 w 205"/>
                <a:gd name="T119" fmla="*/ 2147483647 h 384"/>
                <a:gd name="T120" fmla="*/ 2147483647 w 205"/>
                <a:gd name="T121" fmla="*/ 2147483647 h 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5"/>
                <a:gd name="T184" fmla="*/ 0 h 384"/>
                <a:gd name="T185" fmla="*/ 205 w 205"/>
                <a:gd name="T186" fmla="*/ 384 h 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5" h="384">
                  <a:moveTo>
                    <a:pt x="56" y="0"/>
                  </a:moveTo>
                  <a:cubicBezTo>
                    <a:pt x="56" y="307"/>
                    <a:pt x="56" y="307"/>
                    <a:pt x="56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59" y="377"/>
                    <a:pt x="95" y="348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7" y="302"/>
                    <a:pt x="127" y="302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35" y="289"/>
                    <a:pt x="140" y="279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68"/>
                    <a:pt x="147" y="267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8" y="266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50" y="265"/>
                  </a:cubicBez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0" y="265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71" y="260"/>
                    <a:pt x="189" y="250"/>
                    <a:pt x="205" y="235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1" y="214"/>
                    <a:pt x="174" y="219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4"/>
                    <a:pt x="167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24"/>
                    <a:pt x="166" y="224"/>
                    <a:pt x="166" y="224"/>
                  </a:cubicBezTo>
                  <a:cubicBezTo>
                    <a:pt x="166" y="224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12"/>
                    <a:pt x="175" y="202"/>
                    <a:pt x="178" y="19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" name="Group 107"/>
          <p:cNvGrpSpPr>
            <a:grpSpLocks/>
          </p:cNvGrpSpPr>
          <p:nvPr/>
        </p:nvGrpSpPr>
        <p:grpSpPr bwMode="auto">
          <a:xfrm rot="3235594">
            <a:off x="22335332" y="6817519"/>
            <a:ext cx="1671637" cy="1781175"/>
            <a:chOff x="7843313" y="3770287"/>
            <a:chExt cx="1949450" cy="2076449"/>
          </a:xfrm>
        </p:grpSpPr>
        <p:sp>
          <p:nvSpPr>
            <p:cNvPr id="52252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3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4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5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6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7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8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9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0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1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2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63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108"/>
          <p:cNvGrpSpPr>
            <a:grpSpLocks/>
          </p:cNvGrpSpPr>
          <p:nvPr/>
        </p:nvGrpSpPr>
        <p:grpSpPr bwMode="auto">
          <a:xfrm rot="18364406" flipH="1">
            <a:off x="19330988" y="6816725"/>
            <a:ext cx="1671637" cy="1782763"/>
            <a:chOff x="7843313" y="3770287"/>
            <a:chExt cx="1949450" cy="2076449"/>
          </a:xfrm>
        </p:grpSpPr>
        <p:sp>
          <p:nvSpPr>
            <p:cNvPr id="52240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1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2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3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4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5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6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7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8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49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0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251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2236" name="Prostokąt 54"/>
          <p:cNvSpPr>
            <a:spLocks noChangeArrowheads="1"/>
          </p:cNvSpPr>
          <p:nvPr/>
        </p:nvSpPr>
        <p:spPr bwMode="auto">
          <a:xfrm>
            <a:off x="6454775" y="2355850"/>
            <a:ext cx="1219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BUDŻET OBYWATELSKI</a:t>
            </a:r>
            <a:endParaRPr lang="pl-PL" sz="4400">
              <a:solidFill>
                <a:srgbClr val="6C2E12"/>
              </a:solidFill>
              <a:latin typeface="Arial Black" pitchFamily="34" charset="0"/>
            </a:endParaRPr>
          </a:p>
        </p:txBody>
      </p:sp>
      <p:pic>
        <p:nvPicPr>
          <p:cNvPr id="522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62950" y="5094288"/>
            <a:ext cx="1163638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8" name="Prostokąt 56"/>
          <p:cNvSpPr>
            <a:spLocks noChangeArrowheads="1"/>
          </p:cNvSpPr>
          <p:nvPr/>
        </p:nvSpPr>
        <p:spPr bwMode="auto">
          <a:xfrm>
            <a:off x="5165725" y="3914775"/>
            <a:ext cx="14070013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latin typeface="Calibri" pitchFamily="34" charset="0"/>
              </a:rPr>
              <a:t>W tegorocznej III edycji BO, w głosowaniu wzięło udział ponad </a:t>
            </a:r>
            <a:r>
              <a:rPr lang="pl-PL" sz="3200" b="1">
                <a:solidFill>
                  <a:srgbClr val="C55A11"/>
                </a:solidFill>
                <a:latin typeface="Arial Black" pitchFamily="34" charset="0"/>
              </a:rPr>
              <a:t>22 000 osób</a:t>
            </a:r>
            <a:r>
              <a:rPr lang="pl-PL" sz="3200">
                <a:latin typeface="Calibri" pitchFamily="34" charset="0"/>
              </a:rPr>
              <a:t>, które oddały </a:t>
            </a:r>
            <a:r>
              <a:rPr lang="pl-PL" sz="3200" b="1">
                <a:solidFill>
                  <a:srgbClr val="2E75B6"/>
                </a:solidFill>
                <a:latin typeface="Arial Black" pitchFamily="34" charset="0"/>
              </a:rPr>
              <a:t>20 866 głosów ważnych</a:t>
            </a:r>
            <a:r>
              <a:rPr lang="pl-PL" sz="3200">
                <a:latin typeface="Calibri" pitchFamily="34" charset="0"/>
              </a:rPr>
              <a:t>.</a:t>
            </a:r>
          </a:p>
          <a:p>
            <a:pPr algn="ctr"/>
            <a:r>
              <a:rPr lang="pl-PL" sz="3200">
                <a:latin typeface="Calibri" pitchFamily="34" charset="0"/>
              </a:rPr>
              <a:t>Frekwencja w mieście wyniosła </a:t>
            </a:r>
            <a:r>
              <a:rPr lang="pl-PL" sz="3200">
                <a:solidFill>
                  <a:srgbClr val="7030A0"/>
                </a:solidFill>
                <a:latin typeface="Arial Black" pitchFamily="34" charset="0"/>
              </a:rPr>
              <a:t>9,52%.</a:t>
            </a:r>
          </a:p>
          <a:p>
            <a:pPr algn="ctr"/>
            <a:endParaRPr lang="pl-PL" sz="3200">
              <a:latin typeface="Calibri" pitchFamily="34" charset="0"/>
            </a:endParaRPr>
          </a:p>
          <a:p>
            <a:pPr algn="ctr"/>
            <a:r>
              <a:rPr lang="pl-PL" sz="3200">
                <a:latin typeface="Calibri" pitchFamily="34" charset="0"/>
              </a:rPr>
              <a:t>W tym roku wybieraliśmy spośród </a:t>
            </a:r>
            <a:r>
              <a:rPr lang="pl-PL" sz="3200">
                <a:solidFill>
                  <a:srgbClr val="C00000"/>
                </a:solidFill>
                <a:latin typeface="Arial Black" pitchFamily="34" charset="0"/>
              </a:rPr>
              <a:t>374</a:t>
            </a:r>
            <a:r>
              <a:rPr lang="pl-PL" sz="3200">
                <a:latin typeface="Calibri" pitchFamily="34" charset="0"/>
              </a:rPr>
              <a:t> propozycji zadań: </a:t>
            </a:r>
            <a:br>
              <a:rPr lang="pl-PL" sz="3200">
                <a:latin typeface="Calibri" pitchFamily="34" charset="0"/>
              </a:rPr>
            </a:br>
            <a:r>
              <a:rPr lang="pl-PL" sz="3200">
                <a:solidFill>
                  <a:srgbClr val="00B050"/>
                </a:solidFill>
                <a:latin typeface="Arial Black" pitchFamily="34" charset="0"/>
              </a:rPr>
              <a:t>81 ogólnomiejskich</a:t>
            </a:r>
          </a:p>
          <a:p>
            <a:pPr algn="ctr"/>
            <a:r>
              <a:rPr lang="pl-PL" sz="3200">
                <a:latin typeface="Calibri" pitchFamily="34" charset="0"/>
              </a:rPr>
              <a:t>i </a:t>
            </a:r>
            <a:r>
              <a:rPr lang="pl-PL" sz="3200">
                <a:solidFill>
                  <a:srgbClr val="00B050"/>
                </a:solidFill>
                <a:latin typeface="Arial Black" pitchFamily="34" charset="0"/>
              </a:rPr>
              <a:t>293 dzielnicowych</a:t>
            </a:r>
            <a:r>
              <a:rPr lang="pl-PL" sz="3200">
                <a:solidFill>
                  <a:srgbClr val="00B050"/>
                </a:solidFill>
                <a:latin typeface="Calibri" pitchFamily="34" charset="0"/>
              </a:rPr>
              <a:t>.</a:t>
            </a:r>
          </a:p>
          <a:p>
            <a:pPr algn="ctr"/>
            <a:endParaRPr lang="pl-PL" sz="3200">
              <a:latin typeface="Calibri" pitchFamily="34" charset="0"/>
            </a:endParaRPr>
          </a:p>
          <a:p>
            <a:pPr algn="ctr"/>
            <a:r>
              <a:rPr lang="pl-PL" sz="3200">
                <a:latin typeface="Calibri" pitchFamily="34" charset="0"/>
              </a:rPr>
              <a:t>Do realizacji mieszkańcy wybrali </a:t>
            </a:r>
            <a:r>
              <a:rPr lang="pl-PL" sz="3200">
                <a:solidFill>
                  <a:srgbClr val="548235"/>
                </a:solidFill>
                <a:latin typeface="Arial Black" pitchFamily="34" charset="0"/>
              </a:rPr>
              <a:t>5 zadań ogólnomiejskich </a:t>
            </a:r>
          </a:p>
          <a:p>
            <a:pPr algn="ctr"/>
            <a:r>
              <a:rPr lang="pl-PL" sz="3200">
                <a:solidFill>
                  <a:srgbClr val="548235"/>
                </a:solidFill>
                <a:latin typeface="Arial Black" pitchFamily="34" charset="0"/>
              </a:rPr>
              <a:t>i 109 dzielnicowych</a:t>
            </a:r>
            <a:r>
              <a:rPr lang="pl-PL" sz="3200">
                <a:solidFill>
                  <a:srgbClr val="548235"/>
                </a:solidFill>
                <a:latin typeface="Calibri" pitchFamily="34" charset="0"/>
              </a:rPr>
              <a:t>.</a:t>
            </a:r>
          </a:p>
          <a:p>
            <a:pPr algn="ctr"/>
            <a:endParaRPr lang="pl-PL" sz="3200">
              <a:latin typeface="Calibri" pitchFamily="34" charset="0"/>
            </a:endParaRPr>
          </a:p>
          <a:p>
            <a:pPr algn="ctr"/>
            <a:r>
              <a:rPr lang="pl-PL" sz="3200">
                <a:latin typeface="Calibri" pitchFamily="34" charset="0"/>
              </a:rPr>
              <a:t>Frekwencja w dzielnicy Ostatni Grosz: </a:t>
            </a:r>
            <a:r>
              <a:rPr lang="pl-PL" sz="3200">
                <a:solidFill>
                  <a:srgbClr val="A24A0E"/>
                </a:solidFill>
                <a:latin typeface="Arial Black" pitchFamily="34" charset="0"/>
              </a:rPr>
              <a:t>6,88%</a:t>
            </a:r>
          </a:p>
          <a:p>
            <a:pPr algn="ctr"/>
            <a:r>
              <a:rPr lang="pl-PL" sz="3200">
                <a:latin typeface="Calibri" pitchFamily="34" charset="0"/>
              </a:rPr>
              <a:t>Zagłosowało </a:t>
            </a:r>
            <a:r>
              <a:rPr lang="pl-PL" sz="3200">
                <a:solidFill>
                  <a:srgbClr val="203864"/>
                </a:solidFill>
                <a:latin typeface="Arial Black" pitchFamily="34" charset="0"/>
              </a:rPr>
              <a:t>583</a:t>
            </a:r>
            <a:r>
              <a:rPr lang="pl-PL" sz="3200">
                <a:latin typeface="Calibri" pitchFamily="34" charset="0"/>
              </a:rPr>
              <a:t> osób z </a:t>
            </a:r>
            <a:r>
              <a:rPr lang="pl-PL" sz="3200">
                <a:solidFill>
                  <a:srgbClr val="0070C0"/>
                </a:solidFill>
                <a:latin typeface="Arial Black" pitchFamily="34" charset="0"/>
              </a:rPr>
              <a:t>8473</a:t>
            </a:r>
            <a:r>
              <a:rPr lang="pl-PL" sz="3200">
                <a:latin typeface="Calibri" pitchFamily="34" charset="0"/>
              </a:rPr>
              <a:t> mieszkających w dzielnicy.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endParaRPr lang="pl-PL" sz="3200">
              <a:latin typeface="Calibri" pitchFamily="34" charset="0"/>
            </a:endParaRPr>
          </a:p>
        </p:txBody>
      </p:sp>
      <p:sp>
        <p:nvSpPr>
          <p:cNvPr id="51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grpSp>
        <p:nvGrpSpPr>
          <p:cNvPr id="14" name="Group 62"/>
          <p:cNvGrpSpPr>
            <a:grpSpLocks/>
          </p:cNvGrpSpPr>
          <p:nvPr/>
        </p:nvGrpSpPr>
        <p:grpSpPr bwMode="auto">
          <a:xfrm>
            <a:off x="19713575" y="2547938"/>
            <a:ext cx="3035300" cy="4054475"/>
            <a:chOff x="5053014" y="2036764"/>
            <a:chExt cx="2089150" cy="2790826"/>
          </a:xfrm>
        </p:grpSpPr>
        <p:sp>
          <p:nvSpPr>
            <p:cNvPr id="53296" name="Freeform 5"/>
            <p:cNvSpPr>
              <a:spLocks noEditPoints="1"/>
            </p:cNvSpPr>
            <p:nvPr/>
          </p:nvSpPr>
          <p:spPr bwMode="auto">
            <a:xfrm>
              <a:off x="5053014" y="2036764"/>
              <a:ext cx="2089150" cy="2641601"/>
            </a:xfrm>
            <a:custGeom>
              <a:avLst/>
              <a:gdLst>
                <a:gd name="T0" fmla="*/ 2147483647 w 554"/>
                <a:gd name="T1" fmla="*/ 2147483647 h 701"/>
                <a:gd name="T2" fmla="*/ 2147483647 w 554"/>
                <a:gd name="T3" fmla="*/ 2147483647 h 701"/>
                <a:gd name="T4" fmla="*/ 2147483647 w 554"/>
                <a:gd name="T5" fmla="*/ 2147483647 h 701"/>
                <a:gd name="T6" fmla="*/ 2147483647 w 554"/>
                <a:gd name="T7" fmla="*/ 2147483647 h 701"/>
                <a:gd name="T8" fmla="*/ 2147483647 w 554"/>
                <a:gd name="T9" fmla="*/ 2147483647 h 701"/>
                <a:gd name="T10" fmla="*/ 2147483647 w 554"/>
                <a:gd name="T11" fmla="*/ 2147483647 h 701"/>
                <a:gd name="T12" fmla="*/ 2147483647 w 554"/>
                <a:gd name="T13" fmla="*/ 2147483647 h 701"/>
                <a:gd name="T14" fmla="*/ 2147483647 w 554"/>
                <a:gd name="T15" fmla="*/ 2147483647 h 701"/>
                <a:gd name="T16" fmla="*/ 2147483647 w 554"/>
                <a:gd name="T17" fmla="*/ 2147483647 h 701"/>
                <a:gd name="T18" fmla="*/ 2147483647 w 554"/>
                <a:gd name="T19" fmla="*/ 2147483647 h 701"/>
                <a:gd name="T20" fmla="*/ 2147483647 w 554"/>
                <a:gd name="T21" fmla="*/ 2147483647 h 701"/>
                <a:gd name="T22" fmla="*/ 2147483647 w 554"/>
                <a:gd name="T23" fmla="*/ 2147483647 h 701"/>
                <a:gd name="T24" fmla="*/ 2147483647 w 554"/>
                <a:gd name="T25" fmla="*/ 0 h 701"/>
                <a:gd name="T26" fmla="*/ 2147483647 w 554"/>
                <a:gd name="T27" fmla="*/ 0 h 701"/>
                <a:gd name="T28" fmla="*/ 2147483647 w 554"/>
                <a:gd name="T29" fmla="*/ 2147483647 h 701"/>
                <a:gd name="T30" fmla="*/ 2147483647 w 554"/>
                <a:gd name="T31" fmla="*/ 2147483647 h 701"/>
                <a:gd name="T32" fmla="*/ 0 w 554"/>
                <a:gd name="T33" fmla="*/ 2147483647 h 701"/>
                <a:gd name="T34" fmla="*/ 0 w 554"/>
                <a:gd name="T35" fmla="*/ 2147483647 h 701"/>
                <a:gd name="T36" fmla="*/ 2147483647 w 554"/>
                <a:gd name="T37" fmla="*/ 2147483647 h 701"/>
                <a:gd name="T38" fmla="*/ 2147483647 w 554"/>
                <a:gd name="T39" fmla="*/ 2147483647 h 701"/>
                <a:gd name="T40" fmla="*/ 2147483647 w 554"/>
                <a:gd name="T41" fmla="*/ 2147483647 h 701"/>
                <a:gd name="T42" fmla="*/ 2147483647 w 554"/>
                <a:gd name="T43" fmla="*/ 2147483647 h 701"/>
                <a:gd name="T44" fmla="*/ 2147483647 w 554"/>
                <a:gd name="T45" fmla="*/ 2147483647 h 701"/>
                <a:gd name="T46" fmla="*/ 2147483647 w 554"/>
                <a:gd name="T47" fmla="*/ 2147483647 h 701"/>
                <a:gd name="T48" fmla="*/ 2147483647 w 554"/>
                <a:gd name="T49" fmla="*/ 2147483647 h 701"/>
                <a:gd name="T50" fmla="*/ 2147483647 w 554"/>
                <a:gd name="T51" fmla="*/ 2147483647 h 701"/>
                <a:gd name="T52" fmla="*/ 2147483647 w 554"/>
                <a:gd name="T53" fmla="*/ 2147483647 h 701"/>
                <a:gd name="T54" fmla="*/ 2147483647 w 554"/>
                <a:gd name="T55" fmla="*/ 2147483647 h 701"/>
                <a:gd name="T56" fmla="*/ 2147483647 w 554"/>
                <a:gd name="T57" fmla="*/ 2147483647 h 701"/>
                <a:gd name="T58" fmla="*/ 2147483647 w 554"/>
                <a:gd name="T59" fmla="*/ 2147483647 h 701"/>
                <a:gd name="T60" fmla="*/ 2147483647 w 554"/>
                <a:gd name="T61" fmla="*/ 2147483647 h 70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54"/>
                <a:gd name="T94" fmla="*/ 0 h 701"/>
                <a:gd name="T95" fmla="*/ 554 w 554"/>
                <a:gd name="T96" fmla="*/ 701 h 70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54" h="701">
                  <a:moveTo>
                    <a:pt x="485" y="235"/>
                  </a:moveTo>
                  <a:cubicBezTo>
                    <a:pt x="472" y="256"/>
                    <a:pt x="457" y="271"/>
                    <a:pt x="441" y="281"/>
                  </a:cubicBezTo>
                  <a:cubicBezTo>
                    <a:pt x="461" y="230"/>
                    <a:pt x="476" y="171"/>
                    <a:pt x="484" y="105"/>
                  </a:cubicBezTo>
                  <a:cubicBezTo>
                    <a:pt x="522" y="105"/>
                    <a:pt x="522" y="105"/>
                    <a:pt x="522" y="105"/>
                  </a:cubicBezTo>
                  <a:cubicBezTo>
                    <a:pt x="519" y="155"/>
                    <a:pt x="506" y="200"/>
                    <a:pt x="485" y="235"/>
                  </a:cubicBezTo>
                  <a:moveTo>
                    <a:pt x="69" y="235"/>
                  </a:moveTo>
                  <a:cubicBezTo>
                    <a:pt x="48" y="200"/>
                    <a:pt x="35" y="155"/>
                    <a:pt x="32" y="105"/>
                  </a:cubicBezTo>
                  <a:cubicBezTo>
                    <a:pt x="69" y="105"/>
                    <a:pt x="69" y="105"/>
                    <a:pt x="69" y="105"/>
                  </a:cubicBezTo>
                  <a:cubicBezTo>
                    <a:pt x="77" y="170"/>
                    <a:pt x="92" y="230"/>
                    <a:pt x="111" y="280"/>
                  </a:cubicBezTo>
                  <a:cubicBezTo>
                    <a:pt x="96" y="271"/>
                    <a:pt x="81" y="255"/>
                    <a:pt x="69" y="235"/>
                  </a:cubicBezTo>
                  <a:moveTo>
                    <a:pt x="487" y="73"/>
                  </a:moveTo>
                  <a:cubicBezTo>
                    <a:pt x="488" y="60"/>
                    <a:pt x="489" y="47"/>
                    <a:pt x="489" y="34"/>
                  </a:cubicBezTo>
                  <a:cubicBezTo>
                    <a:pt x="471" y="34"/>
                    <a:pt x="457" y="19"/>
                    <a:pt x="458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6" y="19"/>
                    <a:pt x="82" y="34"/>
                    <a:pt x="64" y="34"/>
                  </a:cubicBezTo>
                  <a:cubicBezTo>
                    <a:pt x="64" y="47"/>
                    <a:pt x="65" y="60"/>
                    <a:pt x="66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151"/>
                    <a:pt x="15" y="208"/>
                    <a:pt x="41" y="252"/>
                  </a:cubicBezTo>
                  <a:cubicBezTo>
                    <a:pt x="65" y="291"/>
                    <a:pt x="96" y="315"/>
                    <a:pt x="130" y="322"/>
                  </a:cubicBezTo>
                  <a:cubicBezTo>
                    <a:pt x="164" y="389"/>
                    <a:pt x="209" y="432"/>
                    <a:pt x="259" y="441"/>
                  </a:cubicBezTo>
                  <a:cubicBezTo>
                    <a:pt x="253" y="561"/>
                    <a:pt x="213" y="658"/>
                    <a:pt x="161" y="682"/>
                  </a:cubicBezTo>
                  <a:cubicBezTo>
                    <a:pt x="161" y="701"/>
                    <a:pt x="161" y="701"/>
                    <a:pt x="161" y="701"/>
                  </a:cubicBezTo>
                  <a:cubicBezTo>
                    <a:pt x="389" y="701"/>
                    <a:pt x="389" y="701"/>
                    <a:pt x="389" y="701"/>
                  </a:cubicBezTo>
                  <a:cubicBezTo>
                    <a:pt x="389" y="682"/>
                    <a:pt x="389" y="682"/>
                    <a:pt x="389" y="682"/>
                  </a:cubicBezTo>
                  <a:cubicBezTo>
                    <a:pt x="338" y="658"/>
                    <a:pt x="298" y="561"/>
                    <a:pt x="292" y="441"/>
                  </a:cubicBezTo>
                  <a:cubicBezTo>
                    <a:pt x="342" y="434"/>
                    <a:pt x="388" y="390"/>
                    <a:pt x="423" y="322"/>
                  </a:cubicBezTo>
                  <a:cubicBezTo>
                    <a:pt x="457" y="315"/>
                    <a:pt x="489" y="291"/>
                    <a:pt x="513" y="252"/>
                  </a:cubicBezTo>
                  <a:cubicBezTo>
                    <a:pt x="539" y="208"/>
                    <a:pt x="554" y="151"/>
                    <a:pt x="554" y="89"/>
                  </a:cubicBezTo>
                  <a:cubicBezTo>
                    <a:pt x="554" y="73"/>
                    <a:pt x="554" y="73"/>
                    <a:pt x="554" y="73"/>
                  </a:cubicBezTo>
                  <a:lnTo>
                    <a:pt x="487" y="73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7" name="Freeform 6"/>
            <p:cNvSpPr>
              <a:spLocks/>
            </p:cNvSpPr>
            <p:nvPr/>
          </p:nvSpPr>
          <p:spPr bwMode="auto">
            <a:xfrm>
              <a:off x="5661027" y="3698878"/>
              <a:ext cx="858838" cy="979488"/>
            </a:xfrm>
            <a:custGeom>
              <a:avLst/>
              <a:gdLst>
                <a:gd name="T0" fmla="*/ 2147483647 w 228"/>
                <a:gd name="T1" fmla="*/ 0 h 260"/>
                <a:gd name="T2" fmla="*/ 0 w 228"/>
                <a:gd name="T3" fmla="*/ 2147483647 h 260"/>
                <a:gd name="T4" fmla="*/ 0 w 228"/>
                <a:gd name="T5" fmla="*/ 2147483647 h 260"/>
                <a:gd name="T6" fmla="*/ 2147483647 w 228"/>
                <a:gd name="T7" fmla="*/ 2147483647 h 260"/>
                <a:gd name="T8" fmla="*/ 2147483647 w 228"/>
                <a:gd name="T9" fmla="*/ 2147483647 h 260"/>
                <a:gd name="T10" fmla="*/ 2147483647 w 228"/>
                <a:gd name="T11" fmla="*/ 0 h 260"/>
                <a:gd name="T12" fmla="*/ 2147483647 w 228"/>
                <a:gd name="T13" fmla="*/ 0 h 2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28"/>
                <a:gd name="T22" fmla="*/ 0 h 260"/>
                <a:gd name="T23" fmla="*/ 228 w 228"/>
                <a:gd name="T24" fmla="*/ 260 h 2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28" h="260">
                  <a:moveTo>
                    <a:pt x="98" y="0"/>
                  </a:moveTo>
                  <a:cubicBezTo>
                    <a:pt x="92" y="120"/>
                    <a:pt x="52" y="217"/>
                    <a:pt x="0" y="241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228" y="260"/>
                    <a:pt x="228" y="260"/>
                    <a:pt x="228" y="260"/>
                  </a:cubicBezTo>
                  <a:cubicBezTo>
                    <a:pt x="228" y="241"/>
                    <a:pt x="228" y="241"/>
                    <a:pt x="228" y="241"/>
                  </a:cubicBezTo>
                  <a:cubicBezTo>
                    <a:pt x="177" y="217"/>
                    <a:pt x="137" y="120"/>
                    <a:pt x="131" y="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8" name="Freeform 7"/>
            <p:cNvSpPr>
              <a:spLocks/>
            </p:cNvSpPr>
            <p:nvPr/>
          </p:nvSpPr>
          <p:spPr bwMode="auto">
            <a:xfrm>
              <a:off x="5427663" y="2311402"/>
              <a:ext cx="312738" cy="901701"/>
            </a:xfrm>
            <a:custGeom>
              <a:avLst/>
              <a:gdLst>
                <a:gd name="T0" fmla="*/ 2147483647 w 83"/>
                <a:gd name="T1" fmla="*/ 2147483647 h 239"/>
                <a:gd name="T2" fmla="*/ 2147483647 w 83"/>
                <a:gd name="T3" fmla="*/ 2147483647 h 239"/>
                <a:gd name="T4" fmla="*/ 2147483647 w 83"/>
                <a:gd name="T5" fmla="*/ 2147483647 h 239"/>
                <a:gd name="T6" fmla="*/ 2147483647 w 83"/>
                <a:gd name="T7" fmla="*/ 2147483647 h 239"/>
                <a:gd name="T8" fmla="*/ 2147483647 w 83"/>
                <a:gd name="T9" fmla="*/ 2147483647 h 239"/>
                <a:gd name="T10" fmla="*/ 2147483647 w 83"/>
                <a:gd name="T11" fmla="*/ 2147483647 h 239"/>
                <a:gd name="T12" fmla="*/ 2147483647 w 83"/>
                <a:gd name="T13" fmla="*/ 2147483647 h 239"/>
                <a:gd name="T14" fmla="*/ 2147483647 w 83"/>
                <a:gd name="T15" fmla="*/ 2147483647 h 2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"/>
                <a:gd name="T25" fmla="*/ 0 h 239"/>
                <a:gd name="T26" fmla="*/ 83 w 83"/>
                <a:gd name="T27" fmla="*/ 239 h 2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" h="239">
                  <a:moveTo>
                    <a:pt x="66" y="239"/>
                  </a:moveTo>
                  <a:cubicBezTo>
                    <a:pt x="60" y="239"/>
                    <a:pt x="55" y="235"/>
                    <a:pt x="52" y="229"/>
                  </a:cubicBezTo>
                  <a:cubicBezTo>
                    <a:pt x="28" y="168"/>
                    <a:pt x="10" y="95"/>
                    <a:pt x="1" y="18"/>
                  </a:cubicBezTo>
                  <a:cubicBezTo>
                    <a:pt x="0" y="10"/>
                    <a:pt x="6" y="2"/>
                    <a:pt x="14" y="1"/>
                  </a:cubicBezTo>
                  <a:cubicBezTo>
                    <a:pt x="23" y="0"/>
                    <a:pt x="30" y="6"/>
                    <a:pt x="31" y="14"/>
                  </a:cubicBezTo>
                  <a:cubicBezTo>
                    <a:pt x="40" y="88"/>
                    <a:pt x="57" y="159"/>
                    <a:pt x="80" y="218"/>
                  </a:cubicBezTo>
                  <a:cubicBezTo>
                    <a:pt x="83" y="226"/>
                    <a:pt x="80" y="235"/>
                    <a:pt x="72" y="238"/>
                  </a:cubicBezTo>
                  <a:cubicBezTo>
                    <a:pt x="70" y="238"/>
                    <a:pt x="68" y="239"/>
                    <a:pt x="66" y="239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9" name="Freeform 8"/>
            <p:cNvSpPr>
              <a:spLocks/>
            </p:cNvSpPr>
            <p:nvPr/>
          </p:nvSpPr>
          <p:spPr bwMode="auto">
            <a:xfrm>
              <a:off x="5554662" y="4681540"/>
              <a:ext cx="1074738" cy="146050"/>
            </a:xfrm>
            <a:custGeom>
              <a:avLst/>
              <a:gdLst>
                <a:gd name="T0" fmla="*/ 2147483647 w 285"/>
                <a:gd name="T1" fmla="*/ 2147483647 h 39"/>
                <a:gd name="T2" fmla="*/ 0 w 285"/>
                <a:gd name="T3" fmla="*/ 2147483647 h 39"/>
                <a:gd name="T4" fmla="*/ 0 w 285"/>
                <a:gd name="T5" fmla="*/ 2147483647 h 39"/>
                <a:gd name="T6" fmla="*/ 2147483647 w 285"/>
                <a:gd name="T7" fmla="*/ 0 h 39"/>
                <a:gd name="T8" fmla="*/ 2147483647 w 285"/>
                <a:gd name="T9" fmla="*/ 0 h 39"/>
                <a:gd name="T10" fmla="*/ 2147483647 w 285"/>
                <a:gd name="T11" fmla="*/ 2147483647 h 39"/>
                <a:gd name="T12" fmla="*/ 2147483647 w 285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5"/>
                <a:gd name="T22" fmla="*/ 0 h 39"/>
                <a:gd name="T23" fmla="*/ 285 w 285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5" h="39">
                  <a:moveTo>
                    <a:pt x="285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78" y="0"/>
                    <a:pt x="285" y="7"/>
                    <a:pt x="285" y="16"/>
                  </a:cubicBezTo>
                  <a:lnTo>
                    <a:pt x="285" y="39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0" name="Freeform 9"/>
            <p:cNvSpPr>
              <a:spLocks/>
            </p:cNvSpPr>
            <p:nvPr/>
          </p:nvSpPr>
          <p:spPr bwMode="auto">
            <a:xfrm>
              <a:off x="5988050" y="2247902"/>
              <a:ext cx="874713" cy="1450976"/>
            </a:xfrm>
            <a:custGeom>
              <a:avLst/>
              <a:gdLst>
                <a:gd name="T0" fmla="*/ 2147483647 w 232"/>
                <a:gd name="T1" fmla="*/ 0 h 385"/>
                <a:gd name="T2" fmla="*/ 0 w 232"/>
                <a:gd name="T3" fmla="*/ 2147483647 h 385"/>
                <a:gd name="T4" fmla="*/ 2147483647 w 232"/>
                <a:gd name="T5" fmla="*/ 2147483647 h 385"/>
                <a:gd name="T6" fmla="*/ 2147483647 w 232"/>
                <a:gd name="T7" fmla="*/ 2147483647 h 385"/>
                <a:gd name="T8" fmla="*/ 2147483647 w 232"/>
                <a:gd name="T9" fmla="*/ 2147483647 h 385"/>
                <a:gd name="T10" fmla="*/ 2147483647 w 232"/>
                <a:gd name="T11" fmla="*/ 2147483647 h 385"/>
                <a:gd name="T12" fmla="*/ 2147483647 w 232"/>
                <a:gd name="T13" fmla="*/ 2147483647 h 385"/>
                <a:gd name="T14" fmla="*/ 2147483647 w 232"/>
                <a:gd name="T15" fmla="*/ 2147483647 h 385"/>
                <a:gd name="T16" fmla="*/ 2147483647 w 232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2"/>
                <a:gd name="T28" fmla="*/ 0 h 385"/>
                <a:gd name="T29" fmla="*/ 232 w 232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2" h="385">
                  <a:moveTo>
                    <a:pt x="82" y="0"/>
                  </a:moveTo>
                  <a:cubicBezTo>
                    <a:pt x="0" y="308"/>
                    <a:pt x="0" y="308"/>
                    <a:pt x="0" y="308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96" y="376"/>
                    <a:pt x="141" y="333"/>
                    <a:pt x="175" y="266"/>
                  </a:cubicBezTo>
                  <a:cubicBezTo>
                    <a:pt x="195" y="262"/>
                    <a:pt x="215" y="252"/>
                    <a:pt x="232" y="236"/>
                  </a:cubicBezTo>
                  <a:cubicBezTo>
                    <a:pt x="215" y="208"/>
                    <a:pt x="215" y="208"/>
                    <a:pt x="215" y="208"/>
                  </a:cubicBezTo>
                  <a:cubicBezTo>
                    <a:pt x="208" y="215"/>
                    <a:pt x="201" y="220"/>
                    <a:pt x="193" y="225"/>
                  </a:cubicBezTo>
                  <a:cubicBezTo>
                    <a:pt x="197" y="214"/>
                    <a:pt x="201" y="204"/>
                    <a:pt x="205" y="193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F6A3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1" name="Freeform 11"/>
            <p:cNvSpPr>
              <a:spLocks/>
            </p:cNvSpPr>
            <p:nvPr/>
          </p:nvSpPr>
          <p:spPr bwMode="auto">
            <a:xfrm>
              <a:off x="5565776" y="2214564"/>
              <a:ext cx="336550" cy="315913"/>
            </a:xfrm>
            <a:custGeom>
              <a:avLst/>
              <a:gdLst>
                <a:gd name="T0" fmla="*/ 2147483647 w 212"/>
                <a:gd name="T1" fmla="*/ 0 h 199"/>
                <a:gd name="T2" fmla="*/ 2147483647 w 212"/>
                <a:gd name="T3" fmla="*/ 2147483647 h 199"/>
                <a:gd name="T4" fmla="*/ 2147483647 w 212"/>
                <a:gd name="T5" fmla="*/ 2147483647 h 199"/>
                <a:gd name="T6" fmla="*/ 2147483647 w 212"/>
                <a:gd name="T7" fmla="*/ 2147483647 h 199"/>
                <a:gd name="T8" fmla="*/ 2147483647 w 212"/>
                <a:gd name="T9" fmla="*/ 2147483647 h 199"/>
                <a:gd name="T10" fmla="*/ 2147483647 w 212"/>
                <a:gd name="T11" fmla="*/ 2147483647 h 199"/>
                <a:gd name="T12" fmla="*/ 2147483647 w 212"/>
                <a:gd name="T13" fmla="*/ 2147483647 h 199"/>
                <a:gd name="T14" fmla="*/ 2147483647 w 212"/>
                <a:gd name="T15" fmla="*/ 2147483647 h 199"/>
                <a:gd name="T16" fmla="*/ 0 w 212"/>
                <a:gd name="T17" fmla="*/ 2147483647 h 199"/>
                <a:gd name="T18" fmla="*/ 2147483647 w 212"/>
                <a:gd name="T19" fmla="*/ 2147483647 h 199"/>
                <a:gd name="T20" fmla="*/ 2147483647 w 212"/>
                <a:gd name="T21" fmla="*/ 0 h 1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2"/>
                <a:gd name="T34" fmla="*/ 0 h 199"/>
                <a:gd name="T35" fmla="*/ 212 w 212"/>
                <a:gd name="T36" fmla="*/ 199 h 1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2" h="199">
                  <a:moveTo>
                    <a:pt x="105" y="0"/>
                  </a:moveTo>
                  <a:lnTo>
                    <a:pt x="112" y="102"/>
                  </a:lnTo>
                  <a:lnTo>
                    <a:pt x="212" y="76"/>
                  </a:lnTo>
                  <a:lnTo>
                    <a:pt x="117" y="114"/>
                  </a:lnTo>
                  <a:lnTo>
                    <a:pt x="171" y="199"/>
                  </a:lnTo>
                  <a:lnTo>
                    <a:pt x="105" y="123"/>
                  </a:lnTo>
                  <a:lnTo>
                    <a:pt x="41" y="199"/>
                  </a:lnTo>
                  <a:lnTo>
                    <a:pt x="95" y="114"/>
                  </a:lnTo>
                  <a:lnTo>
                    <a:pt x="0" y="76"/>
                  </a:lnTo>
                  <a:lnTo>
                    <a:pt x="98" y="102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2" name="Freeform 12"/>
            <p:cNvSpPr>
              <a:spLocks noEditPoints="1"/>
            </p:cNvSpPr>
            <p:nvPr/>
          </p:nvSpPr>
          <p:spPr bwMode="auto">
            <a:xfrm>
              <a:off x="6089651" y="2036764"/>
              <a:ext cx="1052513" cy="2641601"/>
            </a:xfrm>
            <a:custGeom>
              <a:avLst/>
              <a:gdLst>
                <a:gd name="T0" fmla="*/ 2147483647 w 279"/>
                <a:gd name="T1" fmla="*/ 2147483647 h 701"/>
                <a:gd name="T2" fmla="*/ 2147483647 w 279"/>
                <a:gd name="T3" fmla="*/ 2147483647 h 701"/>
                <a:gd name="T4" fmla="*/ 2147483647 w 279"/>
                <a:gd name="T5" fmla="*/ 2147483647 h 701"/>
                <a:gd name="T6" fmla="*/ 2147483647 w 279"/>
                <a:gd name="T7" fmla="*/ 2147483647 h 701"/>
                <a:gd name="T8" fmla="*/ 2147483647 w 279"/>
                <a:gd name="T9" fmla="*/ 2147483647 h 701"/>
                <a:gd name="T10" fmla="*/ 2147483647 w 279"/>
                <a:gd name="T11" fmla="*/ 2147483647 h 701"/>
                <a:gd name="T12" fmla="*/ 2147483647 w 279"/>
                <a:gd name="T13" fmla="*/ 2147483647 h 701"/>
                <a:gd name="T14" fmla="*/ 2147483647 w 279"/>
                <a:gd name="T15" fmla="*/ 2147483647 h 701"/>
                <a:gd name="T16" fmla="*/ 2147483647 w 279"/>
                <a:gd name="T17" fmla="*/ 2147483647 h 701"/>
                <a:gd name="T18" fmla="*/ 2147483647 w 279"/>
                <a:gd name="T19" fmla="*/ 2147483647 h 701"/>
                <a:gd name="T20" fmla="*/ 2147483647 w 279"/>
                <a:gd name="T21" fmla="*/ 2147483647 h 701"/>
                <a:gd name="T22" fmla="*/ 2147483647 w 279"/>
                <a:gd name="T23" fmla="*/ 2147483647 h 701"/>
                <a:gd name="T24" fmla="*/ 2147483647 w 279"/>
                <a:gd name="T25" fmla="*/ 2147483647 h 701"/>
                <a:gd name="T26" fmla="*/ 2147483647 w 279"/>
                <a:gd name="T27" fmla="*/ 2147483647 h 701"/>
                <a:gd name="T28" fmla="*/ 2147483647 w 279"/>
                <a:gd name="T29" fmla="*/ 2147483647 h 701"/>
                <a:gd name="T30" fmla="*/ 2147483647 w 279"/>
                <a:gd name="T31" fmla="*/ 2147483647 h 701"/>
                <a:gd name="T32" fmla="*/ 2147483647 w 279"/>
                <a:gd name="T33" fmla="*/ 2147483647 h 701"/>
                <a:gd name="T34" fmla="*/ 2147483647 w 279"/>
                <a:gd name="T35" fmla="*/ 2147483647 h 701"/>
                <a:gd name="T36" fmla="*/ 2147483647 w 279"/>
                <a:gd name="T37" fmla="*/ 2147483647 h 701"/>
                <a:gd name="T38" fmla="*/ 2147483647 w 279"/>
                <a:gd name="T39" fmla="*/ 2147483647 h 701"/>
                <a:gd name="T40" fmla="*/ 2147483647 w 279"/>
                <a:gd name="T41" fmla="*/ 2147483647 h 701"/>
                <a:gd name="T42" fmla="*/ 2147483647 w 279"/>
                <a:gd name="T43" fmla="*/ 2147483647 h 701"/>
                <a:gd name="T44" fmla="*/ 2147483647 w 279"/>
                <a:gd name="T45" fmla="*/ 2147483647 h 701"/>
                <a:gd name="T46" fmla="*/ 2147483647 w 279"/>
                <a:gd name="T47" fmla="*/ 2147483647 h 701"/>
                <a:gd name="T48" fmla="*/ 2147483647 w 279"/>
                <a:gd name="T49" fmla="*/ 2147483647 h 701"/>
                <a:gd name="T50" fmla="*/ 2147483647 w 279"/>
                <a:gd name="T51" fmla="*/ 2147483647 h 701"/>
                <a:gd name="T52" fmla="*/ 2147483647 w 279"/>
                <a:gd name="T53" fmla="*/ 2147483647 h 701"/>
                <a:gd name="T54" fmla="*/ 2147483647 w 279"/>
                <a:gd name="T55" fmla="*/ 2147483647 h 701"/>
                <a:gd name="T56" fmla="*/ 2147483647 w 279"/>
                <a:gd name="T57" fmla="*/ 2147483647 h 701"/>
                <a:gd name="T58" fmla="*/ 2147483647 w 279"/>
                <a:gd name="T59" fmla="*/ 2147483647 h 701"/>
                <a:gd name="T60" fmla="*/ 2147483647 w 279"/>
                <a:gd name="T61" fmla="*/ 2147483647 h 701"/>
                <a:gd name="T62" fmla="*/ 2147483647 w 279"/>
                <a:gd name="T63" fmla="*/ 2147483647 h 701"/>
                <a:gd name="T64" fmla="*/ 2147483647 w 279"/>
                <a:gd name="T65" fmla="*/ 2147483647 h 701"/>
                <a:gd name="T66" fmla="*/ 2147483647 w 279"/>
                <a:gd name="T67" fmla="*/ 2147483647 h 701"/>
                <a:gd name="T68" fmla="*/ 2147483647 w 279"/>
                <a:gd name="T69" fmla="*/ 2147483647 h 701"/>
                <a:gd name="T70" fmla="*/ 2147483647 w 279"/>
                <a:gd name="T71" fmla="*/ 2147483647 h 701"/>
                <a:gd name="T72" fmla="*/ 2147483647 w 279"/>
                <a:gd name="T73" fmla="*/ 2147483647 h 701"/>
                <a:gd name="T74" fmla="*/ 2147483647 w 279"/>
                <a:gd name="T75" fmla="*/ 2147483647 h 701"/>
                <a:gd name="T76" fmla="*/ 2147483647 w 279"/>
                <a:gd name="T77" fmla="*/ 2147483647 h 701"/>
                <a:gd name="T78" fmla="*/ 2147483647 w 279"/>
                <a:gd name="T79" fmla="*/ 2147483647 h 701"/>
                <a:gd name="T80" fmla="*/ 2147483647 w 279"/>
                <a:gd name="T81" fmla="*/ 2147483647 h 701"/>
                <a:gd name="T82" fmla="*/ 2147483647 w 279"/>
                <a:gd name="T83" fmla="*/ 2147483647 h 701"/>
                <a:gd name="T84" fmla="*/ 2147483647 w 279"/>
                <a:gd name="T85" fmla="*/ 2147483647 h 701"/>
                <a:gd name="T86" fmla="*/ 2147483647 w 279"/>
                <a:gd name="T87" fmla="*/ 2147483647 h 701"/>
                <a:gd name="T88" fmla="*/ 2147483647 w 279"/>
                <a:gd name="T89" fmla="*/ 2147483647 h 701"/>
                <a:gd name="T90" fmla="*/ 2147483647 w 279"/>
                <a:gd name="T91" fmla="*/ 2147483647 h 701"/>
                <a:gd name="T92" fmla="*/ 0 w 279"/>
                <a:gd name="T93" fmla="*/ 2147483647 h 701"/>
                <a:gd name="T94" fmla="*/ 0 w 279"/>
                <a:gd name="T95" fmla="*/ 2147483647 h 701"/>
                <a:gd name="T96" fmla="*/ 2147483647 w 279"/>
                <a:gd name="T97" fmla="*/ 2147483647 h 7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701"/>
                <a:gd name="T149" fmla="*/ 279 w 279"/>
                <a:gd name="T150" fmla="*/ 701 h 7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701">
                  <a:moveTo>
                    <a:pt x="18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178" y="249"/>
                    <a:pt x="178" y="249"/>
                    <a:pt x="178" y="249"/>
                  </a:cubicBezTo>
                  <a:cubicBezTo>
                    <a:pt x="175" y="259"/>
                    <a:pt x="171" y="269"/>
                    <a:pt x="167" y="279"/>
                  </a:cubicBezTo>
                  <a:cubicBezTo>
                    <a:pt x="187" y="229"/>
                    <a:pt x="201" y="170"/>
                    <a:pt x="209" y="105"/>
                  </a:cubicBezTo>
                  <a:cubicBezTo>
                    <a:pt x="247" y="105"/>
                    <a:pt x="247" y="105"/>
                    <a:pt x="247" y="105"/>
                  </a:cubicBezTo>
                  <a:cubicBezTo>
                    <a:pt x="244" y="155"/>
                    <a:pt x="231" y="200"/>
                    <a:pt x="210" y="235"/>
                  </a:cubicBezTo>
                  <a:cubicBezTo>
                    <a:pt x="203" y="246"/>
                    <a:pt x="196" y="256"/>
                    <a:pt x="188" y="264"/>
                  </a:cubicBezTo>
                  <a:cubicBezTo>
                    <a:pt x="205" y="292"/>
                    <a:pt x="205" y="292"/>
                    <a:pt x="205" y="292"/>
                  </a:cubicBezTo>
                  <a:cubicBezTo>
                    <a:pt x="189" y="307"/>
                    <a:pt x="171" y="317"/>
                    <a:pt x="151" y="321"/>
                  </a:cubicBezTo>
                  <a:cubicBezTo>
                    <a:pt x="184" y="314"/>
                    <a:pt x="214" y="290"/>
                    <a:pt x="238" y="252"/>
                  </a:cubicBezTo>
                  <a:cubicBezTo>
                    <a:pt x="264" y="208"/>
                    <a:pt x="279" y="151"/>
                    <a:pt x="279" y="89"/>
                  </a:cubicBezTo>
                  <a:cubicBezTo>
                    <a:pt x="279" y="73"/>
                    <a:pt x="279" y="73"/>
                    <a:pt x="279" y="73"/>
                  </a:cubicBezTo>
                  <a:cubicBezTo>
                    <a:pt x="212" y="73"/>
                    <a:pt x="212" y="73"/>
                    <a:pt x="212" y="73"/>
                  </a:cubicBezTo>
                  <a:cubicBezTo>
                    <a:pt x="213" y="60"/>
                    <a:pt x="214" y="47"/>
                    <a:pt x="214" y="34"/>
                  </a:cubicBezTo>
                  <a:cubicBezTo>
                    <a:pt x="196" y="34"/>
                    <a:pt x="182" y="19"/>
                    <a:pt x="183" y="0"/>
                  </a:cubicBezTo>
                  <a:moveTo>
                    <a:pt x="167" y="279"/>
                  </a:moveTo>
                  <a:cubicBezTo>
                    <a:pt x="167" y="279"/>
                    <a:pt x="167" y="279"/>
                    <a:pt x="167" y="279"/>
                  </a:cubicBezTo>
                  <a:cubicBezTo>
                    <a:pt x="167" y="279"/>
                    <a:pt x="167" y="279"/>
                    <a:pt x="167" y="279"/>
                  </a:cubicBezTo>
                  <a:moveTo>
                    <a:pt x="167" y="279"/>
                  </a:moveTo>
                  <a:cubicBezTo>
                    <a:pt x="167" y="279"/>
                    <a:pt x="167" y="280"/>
                    <a:pt x="167" y="280"/>
                  </a:cubicBezTo>
                  <a:cubicBezTo>
                    <a:pt x="167" y="280"/>
                    <a:pt x="167" y="279"/>
                    <a:pt x="167" y="279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6" y="281"/>
                    <a:pt x="166" y="281"/>
                  </a:cubicBezTo>
                  <a:cubicBezTo>
                    <a:pt x="166" y="281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0"/>
                    <a:pt x="167" y="280"/>
                  </a:cubicBezTo>
                  <a:cubicBezTo>
                    <a:pt x="167" y="280"/>
                    <a:pt x="167" y="280"/>
                    <a:pt x="167" y="280"/>
                  </a:cubicBezTo>
                  <a:moveTo>
                    <a:pt x="167" y="280"/>
                  </a:moveTo>
                  <a:cubicBezTo>
                    <a:pt x="167" y="280"/>
                    <a:pt x="167" y="281"/>
                    <a:pt x="167" y="281"/>
                  </a:cubicBezTo>
                  <a:cubicBezTo>
                    <a:pt x="167" y="281"/>
                    <a:pt x="167" y="280"/>
                    <a:pt x="167" y="280"/>
                  </a:cubicBezTo>
                  <a:moveTo>
                    <a:pt x="167" y="281"/>
                  </a:moveTo>
                  <a:cubicBezTo>
                    <a:pt x="167" y="281"/>
                    <a:pt x="166" y="281"/>
                    <a:pt x="166" y="281"/>
                  </a:cubicBezTo>
                  <a:cubicBezTo>
                    <a:pt x="166" y="281"/>
                    <a:pt x="167" y="281"/>
                    <a:pt x="167" y="28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1" y="321"/>
                    <a:pt x="151" y="321"/>
                    <a:pt x="151" y="321"/>
                  </a:cubicBezTo>
                  <a:cubicBezTo>
                    <a:pt x="151" y="321"/>
                    <a:pt x="151" y="321"/>
                    <a:pt x="151" y="321"/>
                  </a:cubicBezTo>
                  <a:moveTo>
                    <a:pt x="151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1" y="321"/>
                  </a:cubicBezTo>
                  <a:moveTo>
                    <a:pt x="150" y="321"/>
                  </a:moveTo>
                  <a:cubicBezTo>
                    <a:pt x="150" y="321"/>
                    <a:pt x="150" y="321"/>
                    <a:pt x="150" y="321"/>
                  </a:cubicBezTo>
                  <a:cubicBezTo>
                    <a:pt x="150" y="321"/>
                    <a:pt x="150" y="321"/>
                    <a:pt x="150" y="321"/>
                  </a:cubicBezTo>
                  <a:moveTo>
                    <a:pt x="150" y="321"/>
                  </a:moveTo>
                  <a:cubicBezTo>
                    <a:pt x="150" y="322"/>
                    <a:pt x="150" y="322"/>
                    <a:pt x="150" y="322"/>
                  </a:cubicBezTo>
                  <a:cubicBezTo>
                    <a:pt x="150" y="322"/>
                    <a:pt x="150" y="322"/>
                    <a:pt x="150" y="321"/>
                  </a:cubicBezTo>
                  <a:moveTo>
                    <a:pt x="150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50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9" y="322"/>
                    <a:pt x="149" y="322"/>
                  </a:cubicBezTo>
                  <a:cubicBezTo>
                    <a:pt x="149" y="322"/>
                    <a:pt x="149" y="322"/>
                    <a:pt x="149" y="322"/>
                  </a:cubicBezTo>
                  <a:moveTo>
                    <a:pt x="149" y="322"/>
                  </a:moveTo>
                  <a:cubicBezTo>
                    <a:pt x="149" y="322"/>
                    <a:pt x="148" y="322"/>
                    <a:pt x="148" y="322"/>
                  </a:cubicBezTo>
                  <a:cubicBezTo>
                    <a:pt x="148" y="322"/>
                    <a:pt x="149" y="322"/>
                    <a:pt x="149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8" y="322"/>
                  </a:moveTo>
                  <a:cubicBezTo>
                    <a:pt x="148" y="322"/>
                    <a:pt x="148" y="322"/>
                    <a:pt x="148" y="322"/>
                  </a:cubicBezTo>
                  <a:cubicBezTo>
                    <a:pt x="148" y="322"/>
                    <a:pt x="148" y="322"/>
                    <a:pt x="148" y="322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lose/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7" y="323"/>
                  </a:moveTo>
                  <a:cubicBezTo>
                    <a:pt x="147" y="323"/>
                    <a:pt x="147" y="323"/>
                    <a:pt x="147" y="323"/>
                  </a:cubicBezTo>
                  <a:cubicBezTo>
                    <a:pt x="147" y="323"/>
                    <a:pt x="147" y="323"/>
                    <a:pt x="147" y="323"/>
                  </a:cubicBezTo>
                  <a:moveTo>
                    <a:pt x="146" y="326"/>
                  </a:moveTo>
                  <a:cubicBezTo>
                    <a:pt x="146" y="326"/>
                    <a:pt x="146" y="326"/>
                    <a:pt x="146" y="326"/>
                  </a:cubicBezTo>
                  <a:close/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9" y="355"/>
                  </a:moveTo>
                  <a:cubicBezTo>
                    <a:pt x="129" y="355"/>
                    <a:pt x="129" y="355"/>
                    <a:pt x="129" y="355"/>
                  </a:cubicBezTo>
                  <a:cubicBezTo>
                    <a:pt x="129" y="355"/>
                    <a:pt x="129" y="355"/>
                    <a:pt x="129" y="355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6"/>
                  </a:moveTo>
                  <a:cubicBezTo>
                    <a:pt x="128" y="356"/>
                    <a:pt x="128" y="356"/>
                    <a:pt x="128" y="356"/>
                  </a:cubicBezTo>
                  <a:cubicBezTo>
                    <a:pt x="128" y="356"/>
                    <a:pt x="128" y="356"/>
                    <a:pt x="128" y="356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8" y="357"/>
                  </a:moveTo>
                  <a:cubicBezTo>
                    <a:pt x="128" y="357"/>
                    <a:pt x="128" y="357"/>
                    <a:pt x="128" y="357"/>
                  </a:cubicBezTo>
                  <a:cubicBezTo>
                    <a:pt x="128" y="357"/>
                    <a:pt x="128" y="357"/>
                    <a:pt x="128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7"/>
                    <a:pt x="127" y="357"/>
                    <a:pt x="127" y="357"/>
                  </a:cubicBezTo>
                  <a:cubicBezTo>
                    <a:pt x="127" y="357"/>
                    <a:pt x="127" y="357"/>
                    <a:pt x="127" y="357"/>
                  </a:cubicBezTo>
                  <a:moveTo>
                    <a:pt x="127" y="357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7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8"/>
                    <a:pt x="127" y="358"/>
                    <a:pt x="127" y="358"/>
                  </a:cubicBezTo>
                  <a:cubicBezTo>
                    <a:pt x="127" y="358"/>
                    <a:pt x="127" y="358"/>
                    <a:pt x="127" y="358"/>
                  </a:cubicBezTo>
                  <a:moveTo>
                    <a:pt x="127" y="358"/>
                  </a:moveTo>
                  <a:cubicBezTo>
                    <a:pt x="127" y="359"/>
                    <a:pt x="127" y="359"/>
                    <a:pt x="126" y="359"/>
                  </a:cubicBezTo>
                  <a:cubicBezTo>
                    <a:pt x="127" y="359"/>
                    <a:pt x="127" y="359"/>
                    <a:pt x="127" y="358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59"/>
                    <a:pt x="126" y="359"/>
                    <a:pt x="126" y="359"/>
                  </a:cubicBezTo>
                  <a:cubicBezTo>
                    <a:pt x="126" y="359"/>
                    <a:pt x="126" y="359"/>
                    <a:pt x="126" y="359"/>
                  </a:cubicBezTo>
                  <a:moveTo>
                    <a:pt x="126" y="359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59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126" y="360"/>
                    <a:pt x="126" y="360"/>
                    <a:pt x="126" y="360"/>
                  </a:cubicBezTo>
                  <a:cubicBezTo>
                    <a:pt x="126" y="360"/>
                    <a:pt x="126" y="360"/>
                    <a:pt x="126" y="360"/>
                  </a:cubicBezTo>
                  <a:moveTo>
                    <a:pt x="126" y="360"/>
                  </a:moveTo>
                  <a:cubicBezTo>
                    <a:pt x="95" y="405"/>
                    <a:pt x="59" y="434"/>
                    <a:pt x="19" y="441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7" y="441"/>
                    <a:pt x="17" y="441"/>
                    <a:pt x="17" y="441"/>
                  </a:cubicBezTo>
                  <a:cubicBezTo>
                    <a:pt x="23" y="561"/>
                    <a:pt x="63" y="658"/>
                    <a:pt x="114" y="682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0" y="701"/>
                    <a:pt x="0" y="701"/>
                    <a:pt x="0" y="701"/>
                  </a:cubicBezTo>
                  <a:cubicBezTo>
                    <a:pt x="114" y="701"/>
                    <a:pt x="114" y="701"/>
                    <a:pt x="114" y="701"/>
                  </a:cubicBezTo>
                  <a:cubicBezTo>
                    <a:pt x="114" y="682"/>
                    <a:pt x="114" y="682"/>
                    <a:pt x="114" y="682"/>
                  </a:cubicBezTo>
                  <a:cubicBezTo>
                    <a:pt x="63" y="658"/>
                    <a:pt x="23" y="561"/>
                    <a:pt x="17" y="441"/>
                  </a:cubicBezTo>
                  <a:cubicBezTo>
                    <a:pt x="57" y="435"/>
                    <a:pt x="94" y="406"/>
                    <a:pt x="126" y="360"/>
                  </a:cubicBezTo>
                </a:path>
              </a:pathLst>
            </a:custGeom>
            <a:solidFill>
              <a:srgbClr val="FBAA2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3" name="Freeform 13"/>
            <p:cNvSpPr>
              <a:spLocks/>
            </p:cNvSpPr>
            <p:nvPr/>
          </p:nvSpPr>
          <p:spPr bwMode="auto">
            <a:xfrm>
              <a:off x="6089651" y="3698878"/>
              <a:ext cx="430213" cy="979488"/>
            </a:xfrm>
            <a:custGeom>
              <a:avLst/>
              <a:gdLst>
                <a:gd name="T0" fmla="*/ 0 w 114"/>
                <a:gd name="T1" fmla="*/ 0 h 260"/>
                <a:gd name="T2" fmla="*/ 0 w 114"/>
                <a:gd name="T3" fmla="*/ 2147483647 h 260"/>
                <a:gd name="T4" fmla="*/ 2147483647 w 114"/>
                <a:gd name="T5" fmla="*/ 2147483647 h 260"/>
                <a:gd name="T6" fmla="*/ 2147483647 w 114"/>
                <a:gd name="T7" fmla="*/ 2147483647 h 260"/>
                <a:gd name="T8" fmla="*/ 2147483647 w 114"/>
                <a:gd name="T9" fmla="*/ 0 h 260"/>
                <a:gd name="T10" fmla="*/ 0 w 114"/>
                <a:gd name="T11" fmla="*/ 0 h 2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"/>
                <a:gd name="T19" fmla="*/ 0 h 260"/>
                <a:gd name="T20" fmla="*/ 114 w 114"/>
                <a:gd name="T21" fmla="*/ 260 h 2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" h="260">
                  <a:moveTo>
                    <a:pt x="0" y="0"/>
                  </a:moveTo>
                  <a:cubicBezTo>
                    <a:pt x="0" y="260"/>
                    <a:pt x="0" y="260"/>
                    <a:pt x="0" y="260"/>
                  </a:cubicBezTo>
                  <a:cubicBezTo>
                    <a:pt x="114" y="260"/>
                    <a:pt x="114" y="260"/>
                    <a:pt x="114" y="260"/>
                  </a:cubicBezTo>
                  <a:cubicBezTo>
                    <a:pt x="114" y="241"/>
                    <a:pt x="114" y="241"/>
                    <a:pt x="114" y="241"/>
                  </a:cubicBezTo>
                  <a:cubicBezTo>
                    <a:pt x="63" y="217"/>
                    <a:pt x="23" y="12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BB3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4" name="Freeform 14"/>
            <p:cNvSpPr>
              <a:spLocks/>
            </p:cNvSpPr>
            <p:nvPr/>
          </p:nvSpPr>
          <p:spPr bwMode="auto">
            <a:xfrm>
              <a:off x="6089651" y="4681540"/>
              <a:ext cx="539750" cy="146050"/>
            </a:xfrm>
            <a:custGeom>
              <a:avLst/>
              <a:gdLst>
                <a:gd name="T0" fmla="*/ 2147483647 w 143"/>
                <a:gd name="T1" fmla="*/ 0 h 39"/>
                <a:gd name="T2" fmla="*/ 0 w 143"/>
                <a:gd name="T3" fmla="*/ 0 h 39"/>
                <a:gd name="T4" fmla="*/ 0 w 143"/>
                <a:gd name="T5" fmla="*/ 2147483647 h 39"/>
                <a:gd name="T6" fmla="*/ 2147483647 w 143"/>
                <a:gd name="T7" fmla="*/ 2147483647 h 39"/>
                <a:gd name="T8" fmla="*/ 2147483647 w 143"/>
                <a:gd name="T9" fmla="*/ 2147483647 h 39"/>
                <a:gd name="T10" fmla="*/ 2147483647 w 143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39"/>
                <a:gd name="T20" fmla="*/ 143 w 143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39">
                  <a:moveTo>
                    <a:pt x="1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43" y="39"/>
                    <a:pt x="143" y="39"/>
                    <a:pt x="143" y="39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3" y="7"/>
                    <a:pt x="136" y="0"/>
                    <a:pt x="127" y="0"/>
                  </a:cubicBezTo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305" name="Freeform 15"/>
            <p:cNvSpPr>
              <a:spLocks/>
            </p:cNvSpPr>
            <p:nvPr/>
          </p:nvSpPr>
          <p:spPr bwMode="auto">
            <a:xfrm>
              <a:off x="6089648" y="2252664"/>
              <a:ext cx="773112" cy="1446213"/>
            </a:xfrm>
            <a:custGeom>
              <a:avLst/>
              <a:gdLst>
                <a:gd name="T0" fmla="*/ 2147483647 w 205"/>
                <a:gd name="T1" fmla="*/ 2147483647 h 384"/>
                <a:gd name="T2" fmla="*/ 0 w 205"/>
                <a:gd name="T3" fmla="*/ 2147483647 h 384"/>
                <a:gd name="T4" fmla="*/ 2147483647 w 205"/>
                <a:gd name="T5" fmla="*/ 2147483647 h 384"/>
                <a:gd name="T6" fmla="*/ 2147483647 w 205"/>
                <a:gd name="T7" fmla="*/ 2147483647 h 384"/>
                <a:gd name="T8" fmla="*/ 2147483647 w 205"/>
                <a:gd name="T9" fmla="*/ 2147483647 h 384"/>
                <a:gd name="T10" fmla="*/ 2147483647 w 205"/>
                <a:gd name="T11" fmla="*/ 2147483647 h 384"/>
                <a:gd name="T12" fmla="*/ 2147483647 w 205"/>
                <a:gd name="T13" fmla="*/ 2147483647 h 384"/>
                <a:gd name="T14" fmla="*/ 2147483647 w 205"/>
                <a:gd name="T15" fmla="*/ 2147483647 h 384"/>
                <a:gd name="T16" fmla="*/ 2147483647 w 205"/>
                <a:gd name="T17" fmla="*/ 2147483647 h 384"/>
                <a:gd name="T18" fmla="*/ 2147483647 w 205"/>
                <a:gd name="T19" fmla="*/ 2147483647 h 384"/>
                <a:gd name="T20" fmla="*/ 2147483647 w 205"/>
                <a:gd name="T21" fmla="*/ 2147483647 h 384"/>
                <a:gd name="T22" fmla="*/ 2147483647 w 205"/>
                <a:gd name="T23" fmla="*/ 2147483647 h 384"/>
                <a:gd name="T24" fmla="*/ 2147483647 w 205"/>
                <a:gd name="T25" fmla="*/ 2147483647 h 384"/>
                <a:gd name="T26" fmla="*/ 2147483647 w 205"/>
                <a:gd name="T27" fmla="*/ 2147483647 h 384"/>
                <a:gd name="T28" fmla="*/ 2147483647 w 205"/>
                <a:gd name="T29" fmla="*/ 2147483647 h 384"/>
                <a:gd name="T30" fmla="*/ 2147483647 w 205"/>
                <a:gd name="T31" fmla="*/ 2147483647 h 384"/>
                <a:gd name="T32" fmla="*/ 2147483647 w 205"/>
                <a:gd name="T33" fmla="*/ 2147483647 h 384"/>
                <a:gd name="T34" fmla="*/ 2147483647 w 205"/>
                <a:gd name="T35" fmla="*/ 2147483647 h 384"/>
                <a:gd name="T36" fmla="*/ 2147483647 w 205"/>
                <a:gd name="T37" fmla="*/ 2147483647 h 384"/>
                <a:gd name="T38" fmla="*/ 2147483647 w 205"/>
                <a:gd name="T39" fmla="*/ 2147483647 h 384"/>
                <a:gd name="T40" fmla="*/ 2147483647 w 205"/>
                <a:gd name="T41" fmla="*/ 2147483647 h 384"/>
                <a:gd name="T42" fmla="*/ 2147483647 w 205"/>
                <a:gd name="T43" fmla="*/ 2147483647 h 384"/>
                <a:gd name="T44" fmla="*/ 2147483647 w 205"/>
                <a:gd name="T45" fmla="*/ 2147483647 h 384"/>
                <a:gd name="T46" fmla="*/ 2147483647 w 205"/>
                <a:gd name="T47" fmla="*/ 2147483647 h 384"/>
                <a:gd name="T48" fmla="*/ 2147483647 w 205"/>
                <a:gd name="T49" fmla="*/ 2147483647 h 384"/>
                <a:gd name="T50" fmla="*/ 2147483647 w 205"/>
                <a:gd name="T51" fmla="*/ 2147483647 h 384"/>
                <a:gd name="T52" fmla="*/ 2147483647 w 205"/>
                <a:gd name="T53" fmla="*/ 2147483647 h 384"/>
                <a:gd name="T54" fmla="*/ 2147483647 w 205"/>
                <a:gd name="T55" fmla="*/ 2147483647 h 384"/>
                <a:gd name="T56" fmla="*/ 2147483647 w 205"/>
                <a:gd name="T57" fmla="*/ 2147483647 h 384"/>
                <a:gd name="T58" fmla="*/ 2147483647 w 205"/>
                <a:gd name="T59" fmla="*/ 2147483647 h 384"/>
                <a:gd name="T60" fmla="*/ 2147483647 w 205"/>
                <a:gd name="T61" fmla="*/ 2147483647 h 384"/>
                <a:gd name="T62" fmla="*/ 2147483647 w 205"/>
                <a:gd name="T63" fmla="*/ 2147483647 h 384"/>
                <a:gd name="T64" fmla="*/ 2147483647 w 205"/>
                <a:gd name="T65" fmla="*/ 2147483647 h 384"/>
                <a:gd name="T66" fmla="*/ 2147483647 w 205"/>
                <a:gd name="T67" fmla="*/ 2147483647 h 384"/>
                <a:gd name="T68" fmla="*/ 2147483647 w 205"/>
                <a:gd name="T69" fmla="*/ 2147483647 h 384"/>
                <a:gd name="T70" fmla="*/ 2147483647 w 205"/>
                <a:gd name="T71" fmla="*/ 2147483647 h 384"/>
                <a:gd name="T72" fmla="*/ 2147483647 w 205"/>
                <a:gd name="T73" fmla="*/ 2147483647 h 384"/>
                <a:gd name="T74" fmla="*/ 2147483647 w 205"/>
                <a:gd name="T75" fmla="*/ 2147483647 h 384"/>
                <a:gd name="T76" fmla="*/ 2147483647 w 205"/>
                <a:gd name="T77" fmla="*/ 2147483647 h 384"/>
                <a:gd name="T78" fmla="*/ 2147483647 w 205"/>
                <a:gd name="T79" fmla="*/ 2147483647 h 384"/>
                <a:gd name="T80" fmla="*/ 2147483647 w 205"/>
                <a:gd name="T81" fmla="*/ 2147483647 h 384"/>
                <a:gd name="T82" fmla="*/ 2147483647 w 205"/>
                <a:gd name="T83" fmla="*/ 2147483647 h 384"/>
                <a:gd name="T84" fmla="*/ 2147483647 w 205"/>
                <a:gd name="T85" fmla="*/ 2147483647 h 384"/>
                <a:gd name="T86" fmla="*/ 2147483647 w 205"/>
                <a:gd name="T87" fmla="*/ 2147483647 h 384"/>
                <a:gd name="T88" fmla="*/ 2147483647 w 205"/>
                <a:gd name="T89" fmla="*/ 2147483647 h 384"/>
                <a:gd name="T90" fmla="*/ 2147483647 w 205"/>
                <a:gd name="T91" fmla="*/ 2147483647 h 384"/>
                <a:gd name="T92" fmla="*/ 2147483647 w 205"/>
                <a:gd name="T93" fmla="*/ 2147483647 h 384"/>
                <a:gd name="T94" fmla="*/ 2147483647 w 205"/>
                <a:gd name="T95" fmla="*/ 2147483647 h 384"/>
                <a:gd name="T96" fmla="*/ 2147483647 w 205"/>
                <a:gd name="T97" fmla="*/ 2147483647 h 384"/>
                <a:gd name="T98" fmla="*/ 2147483647 w 205"/>
                <a:gd name="T99" fmla="*/ 2147483647 h 384"/>
                <a:gd name="T100" fmla="*/ 2147483647 w 205"/>
                <a:gd name="T101" fmla="*/ 2147483647 h 384"/>
                <a:gd name="T102" fmla="*/ 2147483647 w 205"/>
                <a:gd name="T103" fmla="*/ 2147483647 h 384"/>
                <a:gd name="T104" fmla="*/ 2147483647 w 205"/>
                <a:gd name="T105" fmla="*/ 2147483647 h 384"/>
                <a:gd name="T106" fmla="*/ 2147483647 w 205"/>
                <a:gd name="T107" fmla="*/ 2147483647 h 384"/>
                <a:gd name="T108" fmla="*/ 2147483647 w 205"/>
                <a:gd name="T109" fmla="*/ 2147483647 h 384"/>
                <a:gd name="T110" fmla="*/ 2147483647 w 205"/>
                <a:gd name="T111" fmla="*/ 2147483647 h 384"/>
                <a:gd name="T112" fmla="*/ 2147483647 w 205"/>
                <a:gd name="T113" fmla="*/ 2147483647 h 384"/>
                <a:gd name="T114" fmla="*/ 2147483647 w 205"/>
                <a:gd name="T115" fmla="*/ 2147483647 h 384"/>
                <a:gd name="T116" fmla="*/ 2147483647 w 205"/>
                <a:gd name="T117" fmla="*/ 2147483647 h 384"/>
                <a:gd name="T118" fmla="*/ 2147483647 w 205"/>
                <a:gd name="T119" fmla="*/ 2147483647 h 384"/>
                <a:gd name="T120" fmla="*/ 2147483647 w 205"/>
                <a:gd name="T121" fmla="*/ 2147483647 h 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5"/>
                <a:gd name="T184" fmla="*/ 0 h 384"/>
                <a:gd name="T185" fmla="*/ 205 w 205"/>
                <a:gd name="T186" fmla="*/ 384 h 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5" h="384">
                  <a:moveTo>
                    <a:pt x="56" y="0"/>
                  </a:moveTo>
                  <a:cubicBezTo>
                    <a:pt x="56" y="307"/>
                    <a:pt x="56" y="307"/>
                    <a:pt x="56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9" y="384"/>
                    <a:pt x="19" y="384"/>
                    <a:pt x="19" y="384"/>
                  </a:cubicBezTo>
                  <a:cubicBezTo>
                    <a:pt x="59" y="377"/>
                    <a:pt x="95" y="348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3"/>
                  </a:cubicBezTo>
                  <a:cubicBezTo>
                    <a:pt x="126" y="303"/>
                    <a:pt x="126" y="303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6" y="302"/>
                    <a:pt x="126" y="302"/>
                    <a:pt x="126" y="302"/>
                  </a:cubicBezTo>
                  <a:cubicBezTo>
                    <a:pt x="127" y="302"/>
                    <a:pt x="127" y="302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1"/>
                  </a:cubicBezTo>
                  <a:cubicBezTo>
                    <a:pt x="127" y="301"/>
                    <a:pt x="127" y="301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7" y="300"/>
                    <a:pt x="127" y="300"/>
                  </a:cubicBezTo>
                  <a:cubicBezTo>
                    <a:pt x="127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300"/>
                  </a:cubicBezTo>
                  <a:cubicBezTo>
                    <a:pt x="128" y="300"/>
                    <a:pt x="128" y="300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8" y="299"/>
                  </a:cubicBezTo>
                  <a:cubicBezTo>
                    <a:pt x="128" y="299"/>
                    <a:pt x="128" y="299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29" y="298"/>
                    <a:pt x="129" y="298"/>
                    <a:pt x="129" y="298"/>
                  </a:cubicBezTo>
                  <a:cubicBezTo>
                    <a:pt x="135" y="289"/>
                    <a:pt x="140" y="279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6" y="268"/>
                    <a:pt x="147" y="267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7" y="266"/>
                    <a:pt x="147" y="266"/>
                    <a:pt x="147" y="266"/>
                  </a:cubicBezTo>
                  <a:cubicBezTo>
                    <a:pt x="148" y="266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8" y="265"/>
                    <a:pt x="148" y="265"/>
                  </a:cubicBezTo>
                  <a:cubicBezTo>
                    <a:pt x="148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49" y="265"/>
                  </a:cubicBezTo>
                  <a:cubicBezTo>
                    <a:pt x="149" y="265"/>
                    <a:pt x="149" y="265"/>
                    <a:pt x="150" y="265"/>
                  </a:cubicBezTo>
                  <a:cubicBezTo>
                    <a:pt x="150" y="265"/>
                    <a:pt x="150" y="265"/>
                    <a:pt x="150" y="265"/>
                  </a:cubicBezTo>
                  <a:cubicBezTo>
                    <a:pt x="150" y="265"/>
                    <a:pt x="150" y="265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0" y="264"/>
                  </a:cubicBezTo>
                  <a:cubicBezTo>
                    <a:pt x="150" y="264"/>
                    <a:pt x="150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51" y="264"/>
                    <a:pt x="151" y="264"/>
                    <a:pt x="151" y="264"/>
                  </a:cubicBezTo>
                  <a:cubicBezTo>
                    <a:pt x="171" y="260"/>
                    <a:pt x="189" y="250"/>
                    <a:pt x="205" y="235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8" y="207"/>
                    <a:pt x="188" y="207"/>
                    <a:pt x="188" y="207"/>
                  </a:cubicBezTo>
                  <a:cubicBezTo>
                    <a:pt x="181" y="214"/>
                    <a:pt x="174" y="219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4"/>
                    <a:pt x="167" y="224"/>
                  </a:cubicBezTo>
                  <a:cubicBezTo>
                    <a:pt x="167" y="224"/>
                    <a:pt x="167" y="224"/>
                    <a:pt x="167" y="224"/>
                  </a:cubicBezTo>
                  <a:cubicBezTo>
                    <a:pt x="167" y="224"/>
                    <a:pt x="166" y="224"/>
                    <a:pt x="166" y="224"/>
                  </a:cubicBezTo>
                  <a:cubicBezTo>
                    <a:pt x="166" y="224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3"/>
                    <a:pt x="167" y="223"/>
                  </a:cubicBezTo>
                  <a:cubicBezTo>
                    <a:pt x="167" y="223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12"/>
                    <a:pt x="175" y="202"/>
                    <a:pt x="178" y="192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F08B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9" name="Group 107"/>
          <p:cNvGrpSpPr>
            <a:grpSpLocks/>
          </p:cNvGrpSpPr>
          <p:nvPr/>
        </p:nvGrpSpPr>
        <p:grpSpPr bwMode="auto">
          <a:xfrm rot="3235594">
            <a:off x="21927344" y="4645819"/>
            <a:ext cx="1671637" cy="1781175"/>
            <a:chOff x="7843313" y="3770287"/>
            <a:chExt cx="1949450" cy="2076449"/>
          </a:xfrm>
        </p:grpSpPr>
        <p:sp>
          <p:nvSpPr>
            <p:cNvPr id="53284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5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6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7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8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9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0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1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2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3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4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95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2" name="Group 108"/>
          <p:cNvGrpSpPr>
            <a:grpSpLocks/>
          </p:cNvGrpSpPr>
          <p:nvPr/>
        </p:nvGrpSpPr>
        <p:grpSpPr bwMode="auto">
          <a:xfrm rot="18364406" flipH="1">
            <a:off x="18922207" y="4645819"/>
            <a:ext cx="1671637" cy="1781175"/>
            <a:chOff x="7843313" y="3770287"/>
            <a:chExt cx="1949450" cy="2076449"/>
          </a:xfrm>
        </p:grpSpPr>
        <p:sp>
          <p:nvSpPr>
            <p:cNvPr id="53272" name="Freeform 30"/>
            <p:cNvSpPr>
              <a:spLocks/>
            </p:cNvSpPr>
            <p:nvPr/>
          </p:nvSpPr>
          <p:spPr bwMode="auto">
            <a:xfrm>
              <a:off x="8967263" y="4083024"/>
              <a:ext cx="825500" cy="827087"/>
            </a:xfrm>
            <a:custGeom>
              <a:avLst/>
              <a:gdLst>
                <a:gd name="T0" fmla="*/ 2147483647 w 357"/>
                <a:gd name="T1" fmla="*/ 0 h 321"/>
                <a:gd name="T2" fmla="*/ 2147483647 w 357"/>
                <a:gd name="T3" fmla="*/ 2147483647 h 321"/>
                <a:gd name="T4" fmla="*/ 0 w 357"/>
                <a:gd name="T5" fmla="*/ 2147483647 h 321"/>
                <a:gd name="T6" fmla="*/ 2147483647 w 357"/>
                <a:gd name="T7" fmla="*/ 2147483647 h 321"/>
                <a:gd name="T8" fmla="*/ 2147483647 w 357"/>
                <a:gd name="T9" fmla="*/ 2147483647 h 321"/>
                <a:gd name="T10" fmla="*/ 2147483647 w 357"/>
                <a:gd name="T11" fmla="*/ 2147483647 h 321"/>
                <a:gd name="T12" fmla="*/ 2147483647 w 357"/>
                <a:gd name="T13" fmla="*/ 0 h 3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7"/>
                <a:gd name="T22" fmla="*/ 0 h 321"/>
                <a:gd name="T23" fmla="*/ 357 w 357"/>
                <a:gd name="T24" fmla="*/ 321 h 3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7" h="321">
                  <a:moveTo>
                    <a:pt x="94" y="0"/>
                  </a:moveTo>
                  <a:cubicBezTo>
                    <a:pt x="80" y="87"/>
                    <a:pt x="66" y="174"/>
                    <a:pt x="53" y="261"/>
                  </a:cubicBezTo>
                  <a:cubicBezTo>
                    <a:pt x="35" y="258"/>
                    <a:pt x="18" y="256"/>
                    <a:pt x="0" y="255"/>
                  </a:cubicBezTo>
                  <a:cubicBezTo>
                    <a:pt x="81" y="260"/>
                    <a:pt x="160" y="282"/>
                    <a:pt x="234" y="321"/>
                  </a:cubicBezTo>
                  <a:cubicBezTo>
                    <a:pt x="227" y="267"/>
                    <a:pt x="212" y="213"/>
                    <a:pt x="191" y="159"/>
                  </a:cubicBezTo>
                  <a:cubicBezTo>
                    <a:pt x="241" y="129"/>
                    <a:pt x="296" y="105"/>
                    <a:pt x="357" y="87"/>
                  </a:cubicBezTo>
                  <a:cubicBezTo>
                    <a:pt x="273" y="43"/>
                    <a:pt x="185" y="14"/>
                    <a:pt x="9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3" name="Freeform 20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  <a:close/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4" name="Freeform 21"/>
            <p:cNvSpPr>
              <a:spLocks/>
            </p:cNvSpPr>
            <p:nvPr/>
          </p:nvSpPr>
          <p:spPr bwMode="auto">
            <a:xfrm>
              <a:off x="7965551" y="3906811"/>
              <a:ext cx="885825" cy="1939925"/>
            </a:xfrm>
            <a:custGeom>
              <a:avLst/>
              <a:gdLst>
                <a:gd name="T0" fmla="*/ 2147483647 w 558"/>
                <a:gd name="T1" fmla="*/ 2147483647 h 1222"/>
                <a:gd name="T2" fmla="*/ 0 w 558"/>
                <a:gd name="T3" fmla="*/ 2147483647 h 1222"/>
                <a:gd name="T4" fmla="*/ 2147483647 w 558"/>
                <a:gd name="T5" fmla="*/ 0 h 1222"/>
                <a:gd name="T6" fmla="*/ 2147483647 w 558"/>
                <a:gd name="T7" fmla="*/ 2147483647 h 1222"/>
                <a:gd name="T8" fmla="*/ 2147483647 w 558"/>
                <a:gd name="T9" fmla="*/ 2147483647 h 12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8"/>
                <a:gd name="T16" fmla="*/ 0 h 1222"/>
                <a:gd name="T17" fmla="*/ 558 w 558"/>
                <a:gd name="T18" fmla="*/ 1222 h 12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8" h="1222">
                  <a:moveTo>
                    <a:pt x="490" y="1222"/>
                  </a:moveTo>
                  <a:lnTo>
                    <a:pt x="0" y="34"/>
                  </a:lnTo>
                  <a:lnTo>
                    <a:pt x="69" y="0"/>
                  </a:lnTo>
                  <a:lnTo>
                    <a:pt x="558" y="1187"/>
                  </a:lnTo>
                  <a:lnTo>
                    <a:pt x="490" y="122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5" name="Freeform 22"/>
            <p:cNvSpPr>
              <a:spLocks/>
            </p:cNvSpPr>
            <p:nvPr/>
          </p:nvSpPr>
          <p:spPr bwMode="auto">
            <a:xfrm>
              <a:off x="8019526" y="3906811"/>
              <a:ext cx="831850" cy="1911350"/>
            </a:xfrm>
            <a:custGeom>
              <a:avLst/>
              <a:gdLst>
                <a:gd name="T0" fmla="*/ 2147483647 w 524"/>
                <a:gd name="T1" fmla="*/ 2147483647 h 1204"/>
                <a:gd name="T2" fmla="*/ 2147483647 w 524"/>
                <a:gd name="T3" fmla="*/ 2147483647 h 1204"/>
                <a:gd name="T4" fmla="*/ 0 w 524"/>
                <a:gd name="T5" fmla="*/ 2147483647 h 1204"/>
                <a:gd name="T6" fmla="*/ 2147483647 w 524"/>
                <a:gd name="T7" fmla="*/ 0 h 1204"/>
                <a:gd name="T8" fmla="*/ 2147483647 w 524"/>
                <a:gd name="T9" fmla="*/ 2147483647 h 1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4"/>
                <a:gd name="T16" fmla="*/ 0 h 1204"/>
                <a:gd name="T17" fmla="*/ 524 w 524"/>
                <a:gd name="T18" fmla="*/ 1204 h 1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4" h="1204">
                  <a:moveTo>
                    <a:pt x="524" y="1187"/>
                  </a:moveTo>
                  <a:lnTo>
                    <a:pt x="489" y="1204"/>
                  </a:lnTo>
                  <a:lnTo>
                    <a:pt x="0" y="18"/>
                  </a:lnTo>
                  <a:lnTo>
                    <a:pt x="35" y="0"/>
                  </a:lnTo>
                  <a:lnTo>
                    <a:pt x="524" y="1187"/>
                  </a:lnTo>
                  <a:close/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6" name="Freeform 23"/>
            <p:cNvSpPr>
              <a:spLocks/>
            </p:cNvSpPr>
            <p:nvPr/>
          </p:nvSpPr>
          <p:spPr bwMode="auto">
            <a:xfrm>
              <a:off x="7868713" y="3770287"/>
              <a:ext cx="290513" cy="322262"/>
            </a:xfrm>
            <a:custGeom>
              <a:avLst/>
              <a:gdLst>
                <a:gd name="T0" fmla="*/ 2147483647 w 126"/>
                <a:gd name="T1" fmla="*/ 2147483647 h 125"/>
                <a:gd name="T2" fmla="*/ 2147483647 w 126"/>
                <a:gd name="T3" fmla="*/ 2147483647 h 125"/>
                <a:gd name="T4" fmla="*/ 2147483647 w 126"/>
                <a:gd name="T5" fmla="*/ 2147483647 h 125"/>
                <a:gd name="T6" fmla="*/ 2147483647 w 126"/>
                <a:gd name="T7" fmla="*/ 2147483647 h 125"/>
                <a:gd name="T8" fmla="*/ 2147483647 w 126"/>
                <a:gd name="T9" fmla="*/ 2147483647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125"/>
                <a:gd name="T17" fmla="*/ 126 w 126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125">
                  <a:moveTo>
                    <a:pt x="113" y="39"/>
                  </a:moveTo>
                  <a:cubicBezTo>
                    <a:pt x="100" y="12"/>
                    <a:pt x="68" y="0"/>
                    <a:pt x="40" y="12"/>
                  </a:cubicBezTo>
                  <a:cubicBezTo>
                    <a:pt x="12" y="25"/>
                    <a:pt x="0" y="58"/>
                    <a:pt x="13" y="86"/>
                  </a:cubicBezTo>
                  <a:cubicBezTo>
                    <a:pt x="26" y="113"/>
                    <a:pt x="58" y="125"/>
                    <a:pt x="86" y="113"/>
                  </a:cubicBezTo>
                  <a:cubicBezTo>
                    <a:pt x="114" y="100"/>
                    <a:pt x="126" y="67"/>
                    <a:pt x="113" y="39"/>
                  </a:cubicBezTo>
                </a:path>
              </a:pathLst>
            </a:custGeom>
            <a:solidFill>
              <a:srgbClr val="FFC82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7" name="Freeform 24"/>
            <p:cNvSpPr>
              <a:spLocks/>
            </p:cNvSpPr>
            <p:nvPr/>
          </p:nvSpPr>
          <p:spPr bwMode="auto">
            <a:xfrm>
              <a:off x="7894113" y="3829024"/>
              <a:ext cx="130175" cy="144462"/>
            </a:xfrm>
            <a:custGeom>
              <a:avLst/>
              <a:gdLst>
                <a:gd name="T0" fmla="*/ 2147483647 w 56"/>
                <a:gd name="T1" fmla="*/ 2147483647 h 56"/>
                <a:gd name="T2" fmla="*/ 2147483647 w 56"/>
                <a:gd name="T3" fmla="*/ 2147483647 h 56"/>
                <a:gd name="T4" fmla="*/ 2147483647 w 56"/>
                <a:gd name="T5" fmla="*/ 2147483647 h 56"/>
                <a:gd name="T6" fmla="*/ 2147483647 w 56"/>
                <a:gd name="T7" fmla="*/ 2147483647 h 56"/>
                <a:gd name="T8" fmla="*/ 2147483647 w 56"/>
                <a:gd name="T9" fmla="*/ 2147483647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56"/>
                <a:gd name="T17" fmla="*/ 56 w 5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56">
                  <a:moveTo>
                    <a:pt x="51" y="18"/>
                  </a:moveTo>
                  <a:cubicBezTo>
                    <a:pt x="45" y="6"/>
                    <a:pt x="30" y="0"/>
                    <a:pt x="18" y="6"/>
                  </a:cubicBezTo>
                  <a:cubicBezTo>
                    <a:pt x="6" y="12"/>
                    <a:pt x="0" y="26"/>
                    <a:pt x="6" y="39"/>
                  </a:cubicBezTo>
                  <a:cubicBezTo>
                    <a:pt x="12" y="51"/>
                    <a:pt x="26" y="56"/>
                    <a:pt x="39" y="51"/>
                  </a:cubicBezTo>
                  <a:cubicBezTo>
                    <a:pt x="51" y="45"/>
                    <a:pt x="56" y="30"/>
                    <a:pt x="51" y="18"/>
                  </a:cubicBezTo>
                </a:path>
              </a:pathLst>
            </a:custGeom>
            <a:solidFill>
              <a:srgbClr val="FCDF6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8" name="Freeform 26"/>
            <p:cNvSpPr>
              <a:spLocks/>
            </p:cNvSpPr>
            <p:nvPr/>
          </p:nvSpPr>
          <p:spPr bwMode="auto">
            <a:xfrm>
              <a:off x="8967263" y="4059211"/>
              <a:ext cx="217488" cy="696912"/>
            </a:xfrm>
            <a:custGeom>
              <a:avLst/>
              <a:gdLst>
                <a:gd name="T0" fmla="*/ 2147483647 w 94"/>
                <a:gd name="T1" fmla="*/ 2147483647 h 270"/>
                <a:gd name="T2" fmla="*/ 2147483647 w 94"/>
                <a:gd name="T3" fmla="*/ 0 h 270"/>
                <a:gd name="T4" fmla="*/ 0 w 94"/>
                <a:gd name="T5" fmla="*/ 2147483647 h 270"/>
                <a:gd name="T6" fmla="*/ 2147483647 w 94"/>
                <a:gd name="T7" fmla="*/ 2147483647 h 270"/>
                <a:gd name="T8" fmla="*/ 2147483647 w 94"/>
                <a:gd name="T9" fmla="*/ 2147483647 h 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270"/>
                <a:gd name="T17" fmla="*/ 94 w 94"/>
                <a:gd name="T18" fmla="*/ 270 h 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270">
                  <a:moveTo>
                    <a:pt x="94" y="9"/>
                  </a:moveTo>
                  <a:cubicBezTo>
                    <a:pt x="69" y="5"/>
                    <a:pt x="43" y="2"/>
                    <a:pt x="18" y="0"/>
                  </a:cubicBezTo>
                  <a:cubicBezTo>
                    <a:pt x="12" y="88"/>
                    <a:pt x="6" y="176"/>
                    <a:pt x="0" y="264"/>
                  </a:cubicBezTo>
                  <a:cubicBezTo>
                    <a:pt x="18" y="265"/>
                    <a:pt x="35" y="267"/>
                    <a:pt x="53" y="270"/>
                  </a:cubicBezTo>
                  <a:cubicBezTo>
                    <a:pt x="66" y="183"/>
                    <a:pt x="80" y="96"/>
                    <a:pt x="94" y="9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79" name="Freeform 27"/>
            <p:cNvSpPr>
              <a:spLocks/>
            </p:cNvSpPr>
            <p:nvPr/>
          </p:nvSpPr>
          <p:spPr bwMode="auto">
            <a:xfrm>
              <a:off x="8024288" y="3930624"/>
              <a:ext cx="1109663" cy="903287"/>
            </a:xfrm>
            <a:custGeom>
              <a:avLst/>
              <a:gdLst>
                <a:gd name="T0" fmla="*/ 2147483647 w 480"/>
                <a:gd name="T1" fmla="*/ 2147483647 h 350"/>
                <a:gd name="T2" fmla="*/ 2147483647 w 480"/>
                <a:gd name="T3" fmla="*/ 2147483647 h 350"/>
                <a:gd name="T4" fmla="*/ 0 w 480"/>
                <a:gd name="T5" fmla="*/ 2147483647 h 350"/>
                <a:gd name="T6" fmla="*/ 2147483647 w 480"/>
                <a:gd name="T7" fmla="*/ 2147483647 h 350"/>
                <a:gd name="T8" fmla="*/ 2147483647 w 480"/>
                <a:gd name="T9" fmla="*/ 2147483647 h 3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"/>
                <a:gd name="T16" fmla="*/ 0 h 350"/>
                <a:gd name="T17" fmla="*/ 480 w 480"/>
                <a:gd name="T18" fmla="*/ 350 h 3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" h="350">
                  <a:moveTo>
                    <a:pt x="444" y="301"/>
                  </a:moveTo>
                  <a:cubicBezTo>
                    <a:pt x="334" y="287"/>
                    <a:pt x="220" y="303"/>
                    <a:pt x="117" y="350"/>
                  </a:cubicBezTo>
                  <a:cubicBezTo>
                    <a:pt x="78" y="265"/>
                    <a:pt x="39" y="179"/>
                    <a:pt x="0" y="93"/>
                  </a:cubicBezTo>
                  <a:cubicBezTo>
                    <a:pt x="152" y="24"/>
                    <a:pt x="318" y="0"/>
                    <a:pt x="480" y="21"/>
                  </a:cubicBezTo>
                  <a:cubicBezTo>
                    <a:pt x="468" y="114"/>
                    <a:pt x="456" y="207"/>
                    <a:pt x="444" y="301"/>
                  </a:cubicBezTo>
                </a:path>
              </a:pathLst>
            </a:custGeom>
            <a:solidFill>
              <a:srgbClr val="F57F3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0" name="Freeform 28"/>
            <p:cNvSpPr>
              <a:spLocks/>
            </p:cNvSpPr>
            <p:nvPr/>
          </p:nvSpPr>
          <p:spPr bwMode="auto">
            <a:xfrm>
              <a:off x="8198913" y="4129061"/>
              <a:ext cx="236538" cy="615950"/>
            </a:xfrm>
            <a:custGeom>
              <a:avLst/>
              <a:gdLst>
                <a:gd name="T0" fmla="*/ 2147483647 w 102"/>
                <a:gd name="T1" fmla="*/ 2147483647 h 239"/>
                <a:gd name="T2" fmla="*/ 2147483647 w 102"/>
                <a:gd name="T3" fmla="*/ 2147483647 h 239"/>
                <a:gd name="T4" fmla="*/ 2147483647 w 102"/>
                <a:gd name="T5" fmla="*/ 2147483647 h 239"/>
                <a:gd name="T6" fmla="*/ 2147483647 w 102"/>
                <a:gd name="T7" fmla="*/ 2147483647 h 239"/>
                <a:gd name="T8" fmla="*/ 2147483647 w 102"/>
                <a:gd name="T9" fmla="*/ 2147483647 h 239"/>
                <a:gd name="T10" fmla="*/ 2147483647 w 102"/>
                <a:gd name="T11" fmla="*/ 2147483647 h 239"/>
                <a:gd name="T12" fmla="*/ 2147483647 w 102"/>
                <a:gd name="T13" fmla="*/ 2147483647 h 2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2"/>
                <a:gd name="T22" fmla="*/ 0 h 239"/>
                <a:gd name="T23" fmla="*/ 102 w 102"/>
                <a:gd name="T24" fmla="*/ 239 h 2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2" h="239">
                  <a:moveTo>
                    <a:pt x="98" y="238"/>
                  </a:moveTo>
                  <a:cubicBezTo>
                    <a:pt x="96" y="239"/>
                    <a:pt x="93" y="238"/>
                    <a:pt x="92" y="235"/>
                  </a:cubicBezTo>
                  <a:cubicBezTo>
                    <a:pt x="62" y="160"/>
                    <a:pt x="31" y="84"/>
                    <a:pt x="1" y="9"/>
                  </a:cubicBezTo>
                  <a:cubicBezTo>
                    <a:pt x="0" y="7"/>
                    <a:pt x="3" y="3"/>
                    <a:pt x="6" y="2"/>
                  </a:cubicBezTo>
                  <a:cubicBezTo>
                    <a:pt x="10" y="0"/>
                    <a:pt x="14" y="1"/>
                    <a:pt x="15" y="4"/>
                  </a:cubicBezTo>
                  <a:cubicBezTo>
                    <a:pt x="44" y="80"/>
                    <a:pt x="73" y="156"/>
                    <a:pt x="101" y="232"/>
                  </a:cubicBezTo>
                  <a:cubicBezTo>
                    <a:pt x="102" y="234"/>
                    <a:pt x="101" y="237"/>
                    <a:pt x="98" y="238"/>
                  </a:cubicBezTo>
                </a:path>
              </a:pathLst>
            </a:custGeom>
            <a:solidFill>
              <a:srgbClr val="F15F4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1" name="Freeform 29"/>
            <p:cNvSpPr>
              <a:spLocks/>
            </p:cNvSpPr>
            <p:nvPr/>
          </p:nvSpPr>
          <p:spPr bwMode="auto">
            <a:xfrm>
              <a:off x="7843313" y="3836961"/>
              <a:ext cx="131763" cy="147637"/>
            </a:xfrm>
            <a:custGeom>
              <a:avLst/>
              <a:gdLst>
                <a:gd name="T0" fmla="*/ 2147483647 w 83"/>
                <a:gd name="T1" fmla="*/ 2147483647 h 93"/>
                <a:gd name="T2" fmla="*/ 0 w 83"/>
                <a:gd name="T3" fmla="*/ 2147483647 h 93"/>
                <a:gd name="T4" fmla="*/ 2147483647 w 83"/>
                <a:gd name="T5" fmla="*/ 2147483647 h 93"/>
                <a:gd name="T6" fmla="*/ 2147483647 w 83"/>
                <a:gd name="T7" fmla="*/ 2147483647 h 93"/>
                <a:gd name="T8" fmla="*/ 2147483647 w 83"/>
                <a:gd name="T9" fmla="*/ 2147483647 h 93"/>
                <a:gd name="T10" fmla="*/ 2147483647 w 83"/>
                <a:gd name="T11" fmla="*/ 2147483647 h 93"/>
                <a:gd name="T12" fmla="*/ 2147483647 w 83"/>
                <a:gd name="T13" fmla="*/ 2147483647 h 93"/>
                <a:gd name="T14" fmla="*/ 2147483647 w 83"/>
                <a:gd name="T15" fmla="*/ 2147483647 h 93"/>
                <a:gd name="T16" fmla="*/ 2147483647 w 83"/>
                <a:gd name="T17" fmla="*/ 2147483647 h 93"/>
                <a:gd name="T18" fmla="*/ 2147483647 w 83"/>
                <a:gd name="T19" fmla="*/ 0 h 93"/>
                <a:gd name="T20" fmla="*/ 2147483647 w 83"/>
                <a:gd name="T21" fmla="*/ 2147483647 h 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3"/>
                <a:gd name="T34" fmla="*/ 0 h 93"/>
                <a:gd name="T35" fmla="*/ 83 w 83"/>
                <a:gd name="T36" fmla="*/ 93 h 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3" h="93">
                  <a:moveTo>
                    <a:pt x="39" y="43"/>
                  </a:moveTo>
                  <a:lnTo>
                    <a:pt x="0" y="52"/>
                  </a:lnTo>
                  <a:lnTo>
                    <a:pt x="41" y="47"/>
                  </a:lnTo>
                  <a:lnTo>
                    <a:pt x="38" y="93"/>
                  </a:lnTo>
                  <a:lnTo>
                    <a:pt x="47" y="49"/>
                  </a:lnTo>
                  <a:lnTo>
                    <a:pt x="83" y="65"/>
                  </a:lnTo>
                  <a:lnTo>
                    <a:pt x="48" y="43"/>
                  </a:lnTo>
                  <a:lnTo>
                    <a:pt x="74" y="8"/>
                  </a:lnTo>
                  <a:lnTo>
                    <a:pt x="45" y="39"/>
                  </a:lnTo>
                  <a:lnTo>
                    <a:pt x="23" y="0"/>
                  </a:lnTo>
                  <a:lnTo>
                    <a:pt x="39" y="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2" name="Freeform 31"/>
            <p:cNvSpPr>
              <a:spLocks/>
            </p:cNvSpPr>
            <p:nvPr/>
          </p:nvSpPr>
          <p:spPr bwMode="auto">
            <a:xfrm>
              <a:off x="8974125" y="4071911"/>
              <a:ext cx="217488" cy="684212"/>
            </a:xfrm>
            <a:custGeom>
              <a:avLst/>
              <a:gdLst>
                <a:gd name="T0" fmla="*/ 2147483647 w 94"/>
                <a:gd name="T1" fmla="*/ 0 h 265"/>
                <a:gd name="T2" fmla="*/ 2147483647 w 94"/>
                <a:gd name="T3" fmla="*/ 2147483647 h 265"/>
                <a:gd name="T4" fmla="*/ 2147483647 w 94"/>
                <a:gd name="T5" fmla="*/ 2147483647 h 265"/>
                <a:gd name="T6" fmla="*/ 0 w 94"/>
                <a:gd name="T7" fmla="*/ 2147483647 h 265"/>
                <a:gd name="T8" fmla="*/ 2147483647 w 94"/>
                <a:gd name="T9" fmla="*/ 2147483647 h 265"/>
                <a:gd name="T10" fmla="*/ 2147483647 w 94"/>
                <a:gd name="T11" fmla="*/ 2147483647 h 265"/>
                <a:gd name="T12" fmla="*/ 2147483647 w 94"/>
                <a:gd name="T13" fmla="*/ 0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4"/>
                <a:gd name="T22" fmla="*/ 0 h 265"/>
                <a:gd name="T23" fmla="*/ 94 w 94"/>
                <a:gd name="T24" fmla="*/ 265 h 2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4" h="265">
                  <a:moveTo>
                    <a:pt x="68" y="0"/>
                  </a:moveTo>
                  <a:cubicBezTo>
                    <a:pt x="57" y="82"/>
                    <a:pt x="47" y="164"/>
                    <a:pt x="36" y="246"/>
                  </a:cubicBezTo>
                  <a:cubicBezTo>
                    <a:pt x="25" y="244"/>
                    <a:pt x="13" y="243"/>
                    <a:pt x="1" y="242"/>
                  </a:cubicBezTo>
                  <a:cubicBezTo>
                    <a:pt x="1" y="248"/>
                    <a:pt x="0" y="253"/>
                    <a:pt x="0" y="259"/>
                  </a:cubicBezTo>
                  <a:cubicBezTo>
                    <a:pt x="18" y="260"/>
                    <a:pt x="35" y="262"/>
                    <a:pt x="53" y="265"/>
                  </a:cubicBezTo>
                  <a:cubicBezTo>
                    <a:pt x="66" y="178"/>
                    <a:pt x="80" y="91"/>
                    <a:pt x="94" y="4"/>
                  </a:cubicBezTo>
                  <a:cubicBezTo>
                    <a:pt x="85" y="2"/>
                    <a:pt x="77" y="1"/>
                    <a:pt x="68" y="0"/>
                  </a:cubicBezTo>
                </a:path>
              </a:pathLst>
            </a:custGeom>
            <a:solidFill>
              <a:srgbClr val="F0533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283" name="Freeform 32"/>
            <p:cNvSpPr>
              <a:spLocks/>
            </p:cNvSpPr>
            <p:nvPr/>
          </p:nvSpPr>
          <p:spPr bwMode="auto">
            <a:xfrm>
              <a:off x="8795813" y="3967136"/>
              <a:ext cx="338138" cy="739775"/>
            </a:xfrm>
            <a:custGeom>
              <a:avLst/>
              <a:gdLst>
                <a:gd name="T0" fmla="*/ 2147483647 w 146"/>
                <a:gd name="T1" fmla="*/ 0 h 287"/>
                <a:gd name="T2" fmla="*/ 0 w 146"/>
                <a:gd name="T3" fmla="*/ 0 h 287"/>
                <a:gd name="T4" fmla="*/ 0 w 146"/>
                <a:gd name="T5" fmla="*/ 2147483647 h 287"/>
                <a:gd name="T6" fmla="*/ 2147483647 w 146"/>
                <a:gd name="T7" fmla="*/ 2147483647 h 287"/>
                <a:gd name="T8" fmla="*/ 2147483647 w 146"/>
                <a:gd name="T9" fmla="*/ 2147483647 h 287"/>
                <a:gd name="T10" fmla="*/ 2147483647 w 146"/>
                <a:gd name="T11" fmla="*/ 2147483647 h 287"/>
                <a:gd name="T12" fmla="*/ 2147483647 w 146"/>
                <a:gd name="T13" fmla="*/ 2147483647 h 287"/>
                <a:gd name="T14" fmla="*/ 2147483647 w 146"/>
                <a:gd name="T15" fmla="*/ 2147483647 h 287"/>
                <a:gd name="T16" fmla="*/ 2147483647 w 146"/>
                <a:gd name="T17" fmla="*/ 0 h 2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6"/>
                <a:gd name="T28" fmla="*/ 0 h 287"/>
                <a:gd name="T29" fmla="*/ 146 w 146"/>
                <a:gd name="T30" fmla="*/ 287 h 2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6" h="287">
                  <a:moveTo>
                    <a:pt x="34" y="0"/>
                  </a:moveTo>
                  <a:cubicBezTo>
                    <a:pt x="23" y="0"/>
                    <a:pt x="11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1" y="282"/>
                    <a:pt x="23" y="282"/>
                    <a:pt x="34" y="282"/>
                  </a:cubicBezTo>
                  <a:cubicBezTo>
                    <a:pt x="48" y="282"/>
                    <a:pt x="61" y="282"/>
                    <a:pt x="75" y="283"/>
                  </a:cubicBezTo>
                  <a:cubicBezTo>
                    <a:pt x="87" y="284"/>
                    <a:pt x="99" y="285"/>
                    <a:pt x="110" y="287"/>
                  </a:cubicBezTo>
                  <a:cubicBezTo>
                    <a:pt x="121" y="205"/>
                    <a:pt x="131" y="123"/>
                    <a:pt x="142" y="41"/>
                  </a:cubicBezTo>
                  <a:cubicBezTo>
                    <a:pt x="143" y="29"/>
                    <a:pt x="145" y="18"/>
                    <a:pt x="146" y="7"/>
                  </a:cubicBezTo>
                  <a:cubicBezTo>
                    <a:pt x="109" y="2"/>
                    <a:pt x="71" y="0"/>
                    <a:pt x="34" y="0"/>
                  </a:cubicBezTo>
                </a:path>
              </a:pathLst>
            </a:custGeom>
            <a:solidFill>
              <a:srgbClr val="F370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3259" name="Prostokąt 54"/>
          <p:cNvSpPr>
            <a:spLocks noChangeArrowheads="1"/>
          </p:cNvSpPr>
          <p:nvPr/>
        </p:nvSpPr>
        <p:spPr bwMode="auto">
          <a:xfrm>
            <a:off x="6454775" y="2355850"/>
            <a:ext cx="1219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solidFill>
                  <a:srgbClr val="6C2E12"/>
                </a:solidFill>
                <a:latin typeface="Arial Black" pitchFamily="34" charset="0"/>
              </a:rPr>
              <a:t>BUDŻET OBYWATELSKI</a:t>
            </a:r>
            <a:endParaRPr lang="pl-PL" sz="4400">
              <a:solidFill>
                <a:srgbClr val="6C2E12"/>
              </a:solidFill>
              <a:latin typeface="Arial Black" pitchFamily="34" charset="0"/>
            </a:endParaRPr>
          </a:p>
        </p:txBody>
      </p:sp>
      <p:pic>
        <p:nvPicPr>
          <p:cNvPr id="532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53375" y="2922588"/>
            <a:ext cx="11652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Prostokąt 57"/>
          <p:cNvSpPr>
            <a:spLocks noChangeArrowheads="1"/>
          </p:cNvSpPr>
          <p:nvPr/>
        </p:nvSpPr>
        <p:spPr bwMode="auto">
          <a:xfrm>
            <a:off x="5291138" y="3303588"/>
            <a:ext cx="123920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Calibri" pitchFamily="34" charset="0"/>
              </a:rPr>
              <a:t>W 2016 roku w dzielnicy Ostatni Grosz w ramach budżetu obywatelskiego zrealizowane zostało 8 zadań za łączną kwotę </a:t>
            </a:r>
            <a:r>
              <a:rPr lang="pl-PL">
                <a:solidFill>
                  <a:srgbClr val="FF0000"/>
                </a:solidFill>
                <a:latin typeface="Arial Black" pitchFamily="34" charset="0"/>
              </a:rPr>
              <a:t>133 284 zł</a:t>
            </a:r>
          </a:p>
        </p:txBody>
      </p:sp>
      <p:sp>
        <p:nvSpPr>
          <p:cNvPr id="16" name="TextBox 18"/>
          <p:cNvSpPr txBox="1"/>
          <p:nvPr/>
        </p:nvSpPr>
        <p:spPr>
          <a:xfrm>
            <a:off x="12165013" y="1579563"/>
            <a:ext cx="9013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POLITYKI SPOŁECZNEJ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Rectangle 30"/>
          <p:cNvSpPr/>
          <p:nvPr/>
        </p:nvSpPr>
        <p:spPr>
          <a:xfrm>
            <a:off x="5013325" y="5311775"/>
            <a:ext cx="3325813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„Dolina Krzemowa na Ostatnim Groszu”</a:t>
            </a:r>
          </a:p>
        </p:txBody>
      </p:sp>
      <p:sp>
        <p:nvSpPr>
          <p:cNvPr id="60" name="Rectangle 26"/>
          <p:cNvSpPr/>
          <p:nvPr/>
        </p:nvSpPr>
        <p:spPr>
          <a:xfrm>
            <a:off x="8505825" y="5311775"/>
            <a:ext cx="3324225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dirty="0"/>
              <a:t>Remont toalet oraz części pomieszczeń</a:t>
            </a:r>
          </a:p>
          <a:p>
            <a:pPr algn="ctr">
              <a:defRPr/>
            </a:pPr>
            <a:r>
              <a:rPr lang="pl-PL" sz="2800" dirty="0"/>
              <a:t>Filii nr 1</a:t>
            </a:r>
          </a:p>
          <a:p>
            <a:pPr algn="ctr">
              <a:defRPr/>
            </a:pPr>
            <a:r>
              <a:rPr lang="pl-PL" sz="2800" dirty="0"/>
              <a:t>Biblioteki Publicznej</a:t>
            </a:r>
          </a:p>
        </p:txBody>
      </p:sp>
      <p:sp>
        <p:nvSpPr>
          <p:cNvPr id="53" name="Rectangle 30"/>
          <p:cNvSpPr/>
          <p:nvPr/>
        </p:nvSpPr>
        <p:spPr>
          <a:xfrm>
            <a:off x="12001500" y="5311775"/>
            <a:ext cx="3325813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dirty="0"/>
              <a:t>Zakup płyt, warsztaty i spotkania z muzyką i instrumentami „Świat instrumentów”</a:t>
            </a:r>
          </a:p>
        </p:txBody>
      </p:sp>
      <p:sp>
        <p:nvSpPr>
          <p:cNvPr id="54" name="Rectangle 26"/>
          <p:cNvSpPr/>
          <p:nvPr/>
        </p:nvSpPr>
        <p:spPr>
          <a:xfrm>
            <a:off x="15478125" y="5311775"/>
            <a:ext cx="3324225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dirty="0"/>
              <a:t>Budowa placu zabaw</a:t>
            </a:r>
          </a:p>
          <a:p>
            <a:pPr algn="ctr">
              <a:defRPr/>
            </a:pPr>
            <a:r>
              <a:rPr lang="pl-PL" sz="2800" dirty="0"/>
              <a:t>ul. Bardowskiego 21</a:t>
            </a:r>
          </a:p>
        </p:txBody>
      </p:sp>
      <p:sp>
        <p:nvSpPr>
          <p:cNvPr id="55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Rectangle 26"/>
          <p:cNvSpPr/>
          <p:nvPr/>
        </p:nvSpPr>
        <p:spPr>
          <a:xfrm>
            <a:off x="5027613" y="8545513"/>
            <a:ext cx="3325812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dirty="0"/>
              <a:t>Malowanie 27 ławek na zieleńcu położonym wzdłuż ulic: Iglasta i Pusta</a:t>
            </a:r>
          </a:p>
        </p:txBody>
      </p:sp>
      <p:sp>
        <p:nvSpPr>
          <p:cNvPr id="58" name="Rectangle 30"/>
          <p:cNvSpPr/>
          <p:nvPr/>
        </p:nvSpPr>
        <p:spPr>
          <a:xfrm>
            <a:off x="15479713" y="8545513"/>
            <a:ext cx="3325812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Zajęcia gimnastyki korekcyjnej</a:t>
            </a:r>
          </a:p>
          <a:p>
            <a:pPr algn="ctr">
              <a:defRPr/>
            </a:pPr>
            <a:r>
              <a:rPr lang="pl-PL" sz="3200" dirty="0"/>
              <a:t>dla dzieci w wieku 6-10</a:t>
            </a:r>
          </a:p>
        </p:txBody>
      </p:sp>
      <p:sp>
        <p:nvSpPr>
          <p:cNvPr id="59" name="Rectangle 26"/>
          <p:cNvSpPr/>
          <p:nvPr/>
        </p:nvSpPr>
        <p:spPr>
          <a:xfrm>
            <a:off x="11966575" y="8545513"/>
            <a:ext cx="3325813" cy="3076575"/>
          </a:xfrm>
          <a:prstGeom prst="rect">
            <a:avLst/>
          </a:prstGeom>
          <a:solidFill>
            <a:srgbClr val="9C58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dirty="0"/>
              <a:t>Zakup płyt CD</a:t>
            </a:r>
          </a:p>
          <a:p>
            <a:pPr algn="ctr">
              <a:defRPr/>
            </a:pPr>
            <a:r>
              <a:rPr lang="pl-PL" sz="2800" dirty="0"/>
              <a:t>z muzyką rozrywkową</a:t>
            </a:r>
          </a:p>
          <a:p>
            <a:pPr algn="ctr">
              <a:defRPr/>
            </a:pPr>
            <a:r>
              <a:rPr lang="pl-PL" sz="2800" dirty="0"/>
              <a:t>do Filii Muzycznej Biblioteki Publicznej</a:t>
            </a:r>
          </a:p>
        </p:txBody>
      </p:sp>
      <p:sp>
        <p:nvSpPr>
          <p:cNvPr id="61" name="Rectangle 30"/>
          <p:cNvSpPr/>
          <p:nvPr/>
        </p:nvSpPr>
        <p:spPr>
          <a:xfrm>
            <a:off x="8507413" y="8545513"/>
            <a:ext cx="3325812" cy="3076575"/>
          </a:xfrm>
          <a:prstGeom prst="rect">
            <a:avLst/>
          </a:prstGeom>
          <a:solidFill>
            <a:srgbClr val="C39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2800" dirty="0"/>
              <a:t>Zakup i montaż stojaka rowerowego przy wejściu do wieżowca od strony ul. Szczytowej 23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13"/>
          <p:cNvCxnSpPr/>
          <p:nvPr/>
        </p:nvCxnSpPr>
        <p:spPr>
          <a:xfrm flipV="1">
            <a:off x="2006600" y="3321050"/>
            <a:ext cx="14165263" cy="14288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2165013" y="1579563"/>
            <a:ext cx="90138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WYDZIAŁ POLITYKI SPOŁECZNEJ</a:t>
            </a:r>
            <a:endParaRPr lang="en-US" sz="32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0196513" y="2208213"/>
            <a:ext cx="5351462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Zadania dzielnicowe</a:t>
            </a:r>
          </a:p>
        </p:txBody>
      </p:sp>
      <p:sp>
        <p:nvSpPr>
          <p:cNvPr id="61" name="Freeform 17"/>
          <p:cNvSpPr/>
          <p:nvPr/>
        </p:nvSpPr>
        <p:spPr>
          <a:xfrm>
            <a:off x="3122613" y="6267450"/>
            <a:ext cx="3321050" cy="3125788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Rewitalizacja okolicy wejścia do SP nr 8 </a:t>
            </a:r>
          </a:p>
          <a:p>
            <a:pPr algn="ctr">
              <a:defRPr/>
            </a:pPr>
            <a:r>
              <a:rPr lang="pl-PL" sz="3200">
                <a:solidFill>
                  <a:srgbClr val="FFFFFF"/>
                </a:solidFill>
                <a:cs typeface="Arial" charset="0"/>
              </a:rPr>
              <a:t>i Gimnazjum nr 8</a:t>
            </a:r>
          </a:p>
        </p:txBody>
      </p:sp>
      <p:sp>
        <p:nvSpPr>
          <p:cNvPr id="62" name="Freeform 18"/>
          <p:cNvSpPr/>
          <p:nvPr/>
        </p:nvSpPr>
        <p:spPr>
          <a:xfrm>
            <a:off x="6532563" y="6267450"/>
            <a:ext cx="3321050" cy="3125788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Siłownia pod chmurką</a:t>
            </a:r>
          </a:p>
        </p:txBody>
      </p:sp>
      <p:sp>
        <p:nvSpPr>
          <p:cNvPr id="94" name="Oval 16"/>
          <p:cNvSpPr/>
          <p:nvPr/>
        </p:nvSpPr>
        <p:spPr>
          <a:xfrm>
            <a:off x="4070350" y="3630613"/>
            <a:ext cx="1847850" cy="1847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latin typeface="Arial Black" pitchFamily="34" charset="0"/>
              </a:rPr>
              <a:t>65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br>
              <a:rPr lang="pl-PL" sz="3200" dirty="0"/>
            </a:b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95" name="Oval 16"/>
          <p:cNvSpPr/>
          <p:nvPr/>
        </p:nvSpPr>
        <p:spPr>
          <a:xfrm>
            <a:off x="14290675" y="3630613"/>
            <a:ext cx="1847850" cy="1847850"/>
          </a:xfrm>
          <a:prstGeom prst="ellipse">
            <a:avLst/>
          </a:prstGeom>
          <a:solidFill>
            <a:srgbClr val="98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dirty="0">
                <a:latin typeface="Arial Black" pitchFamily="34" charset="0"/>
              </a:rPr>
              <a:t>4,3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115" name="Freeform 273"/>
          <p:cNvSpPr/>
          <p:nvPr/>
        </p:nvSpPr>
        <p:spPr>
          <a:xfrm>
            <a:off x="3425825" y="9750425"/>
            <a:ext cx="2598738" cy="2598738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2181 pkt.</a:t>
            </a:r>
          </a:p>
        </p:txBody>
      </p:sp>
      <p:sp>
        <p:nvSpPr>
          <p:cNvPr id="175" name="TextBox 7"/>
          <p:cNvSpPr txBox="1"/>
          <p:nvPr/>
        </p:nvSpPr>
        <p:spPr>
          <a:xfrm>
            <a:off x="8720138" y="12793663"/>
            <a:ext cx="3013075" cy="442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6" name="Straight Connector 17"/>
          <p:cNvCxnSpPr/>
          <p:nvPr/>
        </p:nvCxnSpPr>
        <p:spPr>
          <a:xfrm flipV="1">
            <a:off x="12190413" y="12771438"/>
            <a:ext cx="19050" cy="455612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22"/>
          <p:cNvSpPr txBox="1"/>
          <p:nvPr/>
        </p:nvSpPr>
        <p:spPr>
          <a:xfrm>
            <a:off x="12330113" y="12793663"/>
            <a:ext cx="1350962" cy="442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287" name="Prostokąt 70"/>
          <p:cNvSpPr>
            <a:spLocks noChangeArrowheads="1"/>
          </p:cNvSpPr>
          <p:nvPr/>
        </p:nvSpPr>
        <p:spPr bwMode="auto">
          <a:xfrm>
            <a:off x="6454775" y="542925"/>
            <a:ext cx="1219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Calibri" pitchFamily="34" charset="0"/>
              </a:rPr>
              <a:t>BUDŻET OBYWATELSKI</a:t>
            </a:r>
            <a:endParaRPr lang="pl-PL" sz="4400">
              <a:solidFill>
                <a:srgbClr val="6C2E12"/>
              </a:solidFill>
              <a:latin typeface="Arial Black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9947275" y="6267450"/>
            <a:ext cx="3321050" cy="3125788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Zazielenienie Grosza</a:t>
            </a:r>
          </a:p>
        </p:txBody>
      </p:sp>
      <p:sp>
        <p:nvSpPr>
          <p:cNvPr id="19" name="Freeform 18"/>
          <p:cNvSpPr/>
          <p:nvPr/>
        </p:nvSpPr>
        <p:spPr>
          <a:xfrm>
            <a:off x="13325475" y="6267450"/>
            <a:ext cx="3319463" cy="3125788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Ostatni Grosz TAŃCZY!</a:t>
            </a:r>
          </a:p>
        </p:txBody>
      </p:sp>
      <p:sp>
        <p:nvSpPr>
          <p:cNvPr id="20" name="Oval 16"/>
          <p:cNvSpPr/>
          <p:nvPr/>
        </p:nvSpPr>
        <p:spPr>
          <a:xfrm>
            <a:off x="10845800" y="3630613"/>
            <a:ext cx="1847850" cy="1847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latin typeface="Arial Black" pitchFamily="34" charset="0"/>
              </a:rPr>
              <a:t>20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br>
              <a:rPr lang="pl-PL" sz="3200" dirty="0"/>
            </a:b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21" name="Oval 16"/>
          <p:cNvSpPr/>
          <p:nvPr/>
        </p:nvSpPr>
        <p:spPr>
          <a:xfrm>
            <a:off x="7531100" y="3630613"/>
            <a:ext cx="1847850" cy="1847850"/>
          </a:xfrm>
          <a:prstGeom prst="ellipse">
            <a:avLst/>
          </a:prstGeom>
          <a:solidFill>
            <a:srgbClr val="98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dirty="0">
                <a:latin typeface="Arial Black" pitchFamily="34" charset="0"/>
              </a:rPr>
              <a:t>50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23" name="Freeform 273"/>
          <p:cNvSpPr/>
          <p:nvPr/>
        </p:nvSpPr>
        <p:spPr>
          <a:xfrm>
            <a:off x="6953250" y="9750425"/>
            <a:ext cx="2597150" cy="2598738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1003 pkt.</a:t>
            </a:r>
          </a:p>
        </p:txBody>
      </p:sp>
      <p:sp>
        <p:nvSpPr>
          <p:cNvPr id="24" name="Freeform 273"/>
          <p:cNvSpPr/>
          <p:nvPr/>
        </p:nvSpPr>
        <p:spPr>
          <a:xfrm>
            <a:off x="10463213" y="9750425"/>
            <a:ext cx="2598737" cy="2598738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374 pkt.</a:t>
            </a:r>
          </a:p>
        </p:txBody>
      </p:sp>
      <p:sp>
        <p:nvSpPr>
          <p:cNvPr id="125" name="Freeform 273"/>
          <p:cNvSpPr/>
          <p:nvPr/>
        </p:nvSpPr>
        <p:spPr>
          <a:xfrm>
            <a:off x="13681075" y="9750425"/>
            <a:ext cx="2597150" cy="2598738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281 pkt. </a:t>
            </a:r>
          </a:p>
        </p:txBody>
      </p:sp>
      <p:sp>
        <p:nvSpPr>
          <p:cNvPr id="25" name="TextBox 18"/>
          <p:cNvSpPr txBox="1"/>
          <p:nvPr/>
        </p:nvSpPr>
        <p:spPr>
          <a:xfrm>
            <a:off x="4833938" y="1203325"/>
            <a:ext cx="102203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OSTATNI GROSZ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Oval 16"/>
          <p:cNvSpPr/>
          <p:nvPr/>
        </p:nvSpPr>
        <p:spPr>
          <a:xfrm>
            <a:off x="21067713" y="3630613"/>
            <a:ext cx="1847850" cy="1847850"/>
          </a:xfrm>
          <a:prstGeom prst="ellipse">
            <a:avLst/>
          </a:prstGeom>
          <a:solidFill>
            <a:srgbClr val="98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dirty="0">
                <a:latin typeface="Arial Black" pitchFamily="34" charset="0"/>
              </a:rPr>
              <a:t>8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27" name="Freeform 17"/>
          <p:cNvSpPr/>
          <p:nvPr/>
        </p:nvSpPr>
        <p:spPr>
          <a:xfrm>
            <a:off x="16724313" y="6267450"/>
            <a:ext cx="3321050" cy="3125788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Poprawa bezpieczeństwa</a:t>
            </a:r>
          </a:p>
          <a:p>
            <a:pPr algn="ctr">
              <a:defRPr/>
            </a:pPr>
            <a:r>
              <a:rPr lang="pl-PL" sz="3200" dirty="0"/>
              <a:t>ul. Bardowskiego</a:t>
            </a:r>
          </a:p>
        </p:txBody>
      </p:sp>
      <p:sp>
        <p:nvSpPr>
          <p:cNvPr id="28" name="Freeform 18"/>
          <p:cNvSpPr/>
          <p:nvPr/>
        </p:nvSpPr>
        <p:spPr>
          <a:xfrm>
            <a:off x="20100925" y="6267450"/>
            <a:ext cx="3321050" cy="3125788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sz="3200" dirty="0"/>
              <a:t>Piknik „AKTYWNY GROSZ”</a:t>
            </a:r>
          </a:p>
        </p:txBody>
      </p:sp>
      <p:sp>
        <p:nvSpPr>
          <p:cNvPr id="29" name="Oval 16"/>
          <p:cNvSpPr/>
          <p:nvPr/>
        </p:nvSpPr>
        <p:spPr>
          <a:xfrm>
            <a:off x="17622838" y="3630613"/>
            <a:ext cx="1847850" cy="1847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900" dirty="0"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dirty="0">
                <a:latin typeface="Arial Black" pitchFamily="34" charset="0"/>
              </a:rPr>
              <a:t>12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/>
              <a:t>tys. zł</a:t>
            </a:r>
            <a:br>
              <a:rPr lang="pl-PL" sz="3200" dirty="0"/>
            </a:br>
            <a:endParaRPr lang="en-IN" sz="3200" dirty="0">
              <a:solidFill>
                <a:schemeClr val="bg1">
                  <a:lumMod val="65000"/>
                </a:schemeClr>
              </a:solidFill>
              <a:latin typeface="FontAwesome" pitchFamily="50" charset="0"/>
            </a:endParaRPr>
          </a:p>
        </p:txBody>
      </p:sp>
      <p:sp>
        <p:nvSpPr>
          <p:cNvPr id="30" name="Freeform 273"/>
          <p:cNvSpPr/>
          <p:nvPr/>
        </p:nvSpPr>
        <p:spPr>
          <a:xfrm>
            <a:off x="17240250" y="9750425"/>
            <a:ext cx="2597150" cy="2598738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220 pkt.</a:t>
            </a:r>
          </a:p>
        </p:txBody>
      </p:sp>
      <p:sp>
        <p:nvSpPr>
          <p:cNvPr id="31" name="Freeform 273"/>
          <p:cNvSpPr/>
          <p:nvPr/>
        </p:nvSpPr>
        <p:spPr>
          <a:xfrm>
            <a:off x="20456525" y="9750425"/>
            <a:ext cx="2598738" cy="2598738"/>
          </a:xfrm>
          <a:custGeom>
            <a:avLst/>
            <a:gdLst>
              <a:gd name="connsiteX0" fmla="*/ 0 w 3609757"/>
              <a:gd name="connsiteY0" fmla="*/ 1804840 h 3609679"/>
              <a:gd name="connsiteX1" fmla="*/ 1804879 w 3609757"/>
              <a:gd name="connsiteY1" fmla="*/ 0 h 3609679"/>
              <a:gd name="connsiteX2" fmla="*/ 3609758 w 3609757"/>
              <a:gd name="connsiteY2" fmla="*/ 1804840 h 3609679"/>
              <a:gd name="connsiteX3" fmla="*/ 1804879 w 3609757"/>
              <a:gd name="connsiteY3" fmla="*/ 3609680 h 3609679"/>
              <a:gd name="connsiteX4" fmla="*/ 0 w 3609757"/>
              <a:gd name="connsiteY4" fmla="*/ 1804840 h 360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9757" h="3609679">
                <a:moveTo>
                  <a:pt x="0" y="1804840"/>
                </a:moveTo>
                <a:cubicBezTo>
                  <a:pt x="0" y="808054"/>
                  <a:pt x="808072" y="0"/>
                  <a:pt x="1804879" y="0"/>
                </a:cubicBezTo>
                <a:cubicBezTo>
                  <a:pt x="2801686" y="0"/>
                  <a:pt x="3609758" y="808054"/>
                  <a:pt x="3609758" y="1804840"/>
                </a:cubicBezTo>
                <a:cubicBezTo>
                  <a:pt x="3609758" y="2801626"/>
                  <a:pt x="2801686" y="3609680"/>
                  <a:pt x="1804879" y="3609680"/>
                </a:cubicBezTo>
                <a:cubicBezTo>
                  <a:pt x="808072" y="3609680"/>
                  <a:pt x="0" y="2801626"/>
                  <a:pt x="0" y="18048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81037" tIns="681025" rIns="681037" bIns="681025" spcCol="127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>
                <a:latin typeface="Arial Black" pitchFamily="34" charset="0"/>
              </a:rPr>
              <a:t>62 pkt.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14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1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74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38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34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115" grpId="0" animBg="1"/>
      <p:bldP spid="18" grpId="0" animBg="1"/>
      <p:bldP spid="19" grpId="0" animBg="1"/>
      <p:bldP spid="23" grpId="0" animBg="1"/>
      <p:bldP spid="24" grpId="0" animBg="1"/>
      <p:bldP spid="125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/>
          <p:cNvSpPr txBox="1"/>
          <p:nvPr/>
        </p:nvSpPr>
        <p:spPr>
          <a:xfrm>
            <a:off x="8720138" y="12793663"/>
            <a:ext cx="33480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8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2"/>
          <p:cNvSpPr txBox="1"/>
          <p:nvPr/>
        </p:nvSpPr>
        <p:spPr>
          <a:xfrm>
            <a:off x="12330113" y="12793663"/>
            <a:ext cx="1500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8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0"/>
          <p:cNvCxnSpPr/>
          <p:nvPr/>
        </p:nvCxnSpPr>
        <p:spPr>
          <a:xfrm flipV="1">
            <a:off x="3259138" y="4630738"/>
            <a:ext cx="17706975" cy="17462"/>
          </a:xfrm>
          <a:prstGeom prst="line">
            <a:avLst/>
          </a:prstGeom>
          <a:ln w="50800">
            <a:solidFill>
              <a:schemeClr val="accent2">
                <a:lumMod val="50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1"/>
          <p:cNvCxnSpPr/>
          <p:nvPr/>
        </p:nvCxnSpPr>
        <p:spPr>
          <a:xfrm>
            <a:off x="3259138" y="4648200"/>
            <a:ext cx="10964862" cy="0"/>
          </a:xfrm>
          <a:prstGeom prst="line">
            <a:avLst/>
          </a:prstGeom>
          <a:ln w="50800">
            <a:solidFill>
              <a:srgbClr val="6C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4"/>
          <p:cNvSpPr txBox="1"/>
          <p:nvPr/>
        </p:nvSpPr>
        <p:spPr>
          <a:xfrm>
            <a:off x="14490700" y="4768850"/>
            <a:ext cx="65738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spc="100" dirty="0">
                <a:solidFill>
                  <a:srgbClr val="6C2E1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CHARAKTERYSTYKA ZAGROŻEŃ</a:t>
            </a:r>
            <a:endParaRPr lang="en-US" sz="2800" spc="100" dirty="0">
              <a:solidFill>
                <a:srgbClr val="6C2E12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3168650" y="3603625"/>
            <a:ext cx="11439525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6C2E1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STRAŻ MIEJSKA</a:t>
            </a:r>
            <a:endParaRPr lang="en-US" sz="5400" spc="100" dirty="0">
              <a:solidFill>
                <a:srgbClr val="6C2E12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26"/>
          <p:cNvSpPr/>
          <p:nvPr/>
        </p:nvSpPr>
        <p:spPr>
          <a:xfrm flipH="1">
            <a:off x="0" y="3860800"/>
            <a:ext cx="192088" cy="1527175"/>
          </a:xfrm>
          <a:prstGeom prst="rect">
            <a:avLst/>
          </a:prstGeom>
          <a:solidFill>
            <a:srgbClr val="6C2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solidFill>
                <a:srgbClr val="2C9398"/>
              </a:solidFill>
            </a:endParaRPr>
          </a:p>
        </p:txBody>
      </p:sp>
      <p:pic>
        <p:nvPicPr>
          <p:cNvPr id="55306" name="Picture 2" descr="C:\Users\lstacherczak\Desktop\Prezentacja\police-lights-car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42900"/>
            <a:ext cx="243840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8"/>
          <p:cNvSpPr/>
          <p:nvPr/>
        </p:nvSpPr>
        <p:spPr>
          <a:xfrm>
            <a:off x="0" y="6757988"/>
            <a:ext cx="23187025" cy="596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800" dirty="0"/>
          </a:p>
        </p:txBody>
      </p:sp>
      <p:sp>
        <p:nvSpPr>
          <p:cNvPr id="55308" name="TextBox 23"/>
          <p:cNvSpPr txBox="1">
            <a:spLocks noChangeArrowheads="1"/>
          </p:cNvSpPr>
          <p:nvPr/>
        </p:nvSpPr>
        <p:spPr bwMode="auto">
          <a:xfrm>
            <a:off x="1774825" y="7026275"/>
            <a:ext cx="20529550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ul. Bardowskiego 44 – sprzedaż „dopalaczy”,</a:t>
            </a:r>
          </a:p>
          <a:p>
            <a:pPr>
              <a:buFont typeface="Arial" charset="0"/>
              <a:buChar char="•"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spożywanie alkoholu w miejscach zabronionych – al. Niepodległości 21, 27, 39, 41 a i b, ul. Bardowskiego oraz ul. Bór i ul. Niedługa,</a:t>
            </a:r>
          </a:p>
          <a:p>
            <a:pPr>
              <a:buFont typeface="Arial" charset="0"/>
              <a:buChar char="•"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zakłócanie porządku na klatkach schodowych i w piwnicach - bloki przy ul. Równoległej 38/40, Szczytowej 23, Górskiej 12/16,</a:t>
            </a:r>
          </a:p>
          <a:p>
            <a:pPr>
              <a:buFont typeface="Arial" charset="0"/>
              <a:buChar char="•"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bezdomni na klatkach schodowych bloków przy ul. Równoległej, ul. Szczytowej, ul. Górskiej i al. Niepodległości,</a:t>
            </a:r>
          </a:p>
          <a:p>
            <a:pPr>
              <a:buFont typeface="Arial" charset="0"/>
              <a:buNone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,,graffiti” na elewacjach budynków,</a:t>
            </a:r>
          </a:p>
          <a:p>
            <a:pPr>
              <a:buFont typeface="Arial" charset="0"/>
              <a:buChar char="•"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nielegalna sprzedaż alkoholu i wyrobów tytoniowych bez polskich znaków akcyzy,</a:t>
            </a:r>
          </a:p>
          <a:p>
            <a:pPr>
              <a:buFont typeface="Arial" charset="0"/>
              <a:buChar char="•"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niewłaściwe parkowanie - przy ul. Szczytowej 23, ul. Bardowskiego,</a:t>
            </a:r>
          </a:p>
          <a:p>
            <a:pPr>
              <a:buFont typeface="Arial" charset="0"/>
              <a:buChar char="•"/>
            </a:pPr>
            <a:endParaRPr lang="pl-PL" sz="2400" b="1">
              <a:solidFill>
                <a:srgbClr val="F2F2F2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pl-PL" sz="2400" b="1">
                <a:solidFill>
                  <a:srgbClr val="F2F2F2"/>
                </a:solidFill>
                <a:latin typeface="Calibri" pitchFamily="34" charset="0"/>
              </a:rPr>
              <a:t>brak nadzoru nad psami (zanieczyszczenia).</a:t>
            </a:r>
          </a:p>
        </p:txBody>
      </p:sp>
      <p:pic>
        <p:nvPicPr>
          <p:cNvPr id="553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6225" y="5053013"/>
            <a:ext cx="30495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3225" y="4779963"/>
            <a:ext cx="17637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6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Bebas Neue" panose="020B0606020202050201" pitchFamily="34" charset="-94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Bebas Neue" panose="020B0606020202050201" pitchFamily="34" charset="-9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9"/>
          <p:cNvCxnSpPr/>
          <p:nvPr/>
        </p:nvCxnSpPr>
        <p:spPr>
          <a:xfrm>
            <a:off x="8458200" y="5688013"/>
            <a:ext cx="6200775" cy="0"/>
          </a:xfrm>
          <a:prstGeom prst="line">
            <a:avLst/>
          </a:prstGeom>
          <a:ln w="50800">
            <a:solidFill>
              <a:srgbClr val="9C58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6"/>
          <p:cNvSpPr txBox="1"/>
          <p:nvPr/>
        </p:nvSpPr>
        <p:spPr>
          <a:xfrm>
            <a:off x="6696075" y="6053138"/>
            <a:ext cx="98615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DZIĘKUJĘ ZA UWAGĘ</a:t>
            </a:r>
            <a:endParaRPr lang="en-US" sz="6600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327" name="Picture 2" descr="C:\Users\lstacherczak\Desktop\Krzysztof_Matyjaszczyk_podpis_dlugi_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52538" y="9188450"/>
            <a:ext cx="5705475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6"/>
          <p:cNvSpPr txBox="1"/>
          <p:nvPr/>
        </p:nvSpPr>
        <p:spPr>
          <a:xfrm>
            <a:off x="11906250" y="8453438"/>
            <a:ext cx="9859963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pc="100" dirty="0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Prezydent Miasta Częstochowy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pc="100" dirty="0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Krzysztof </a:t>
            </a:r>
            <a:r>
              <a:rPr lang="pl-PL" spc="100" dirty="0" err="1">
                <a:solidFill>
                  <a:srgbClr val="9C5820"/>
                </a:solidFill>
                <a:latin typeface="Segoe UI Light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Matyjaszczyk</a:t>
            </a:r>
            <a:endParaRPr lang="en-US" spc="100" dirty="0">
              <a:solidFill>
                <a:srgbClr val="9C5820"/>
              </a:solidFill>
              <a:latin typeface="Segoe UI Light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329" name="Picture 2" descr="T:\BP\FOTO\FOTO wg miejsc\2016\PRZYDA SIĘ\Logo Jasne że png\jasne_ze_czest_logo_her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7588" y="3813175"/>
            <a:ext cx="5681662" cy="149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INWESTYCJE DROGOWE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0489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lstacherczak\Desktop\Prezentacja\city-road-vector-qF2ZNa-clip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571" y="2970617"/>
            <a:ext cx="9954079" cy="7437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8"/>
          <p:cNvSpPr txBox="1"/>
          <p:nvPr/>
        </p:nvSpPr>
        <p:spPr>
          <a:xfrm>
            <a:off x="11871325" y="4452938"/>
            <a:ext cx="10253663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 LATACH </a:t>
            </a: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– 2016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 inwestycje drogowe przeznaczono prawie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40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88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 mln zł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1250" y="12033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INWESTYCJE DROGOWE</a:t>
            </a:r>
            <a:endParaRPr lang="en-US" sz="66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6895763" y="1374775"/>
            <a:ext cx="411797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WYBRANE ZADANIA</a:t>
            </a:r>
            <a:endParaRPr lang="en-US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514" name="Picture 1" descr="C:\Users\lstacherczak\Desktop\Prezentacja\city-road-clipart-open-road-clipart-mountain-road-clipart-curved-road-lGsWCp-clipar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6875463"/>
            <a:ext cx="256032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Tabela 16"/>
          <p:cNvGraphicFramePr>
            <a:graphicFrameLocks noGrp="1"/>
          </p:cNvGraphicFramePr>
          <p:nvPr/>
        </p:nvGraphicFramePr>
        <p:xfrm>
          <a:off x="11029950" y="2890838"/>
          <a:ext cx="10588625" cy="4703762"/>
        </p:xfrm>
        <a:graphic>
          <a:graphicData uri="http://schemas.openxmlformats.org/drawingml/2006/table">
            <a:tbl>
              <a:tblPr/>
              <a:tblGrid>
                <a:gridCol w="8825592"/>
                <a:gridCol w="1763486"/>
              </a:tblGrid>
              <a:tr h="528774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PRZEJŚCIE PODZIEMNE POD ALEJĄ WYZWOLENIA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4,3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SKRZYŻOWANIE UL. ODLEWNIKÓW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4,2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PRZEDŁUŻENIE UL. RACŁAWICKIEJ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3,2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UL</a:t>
                      </a:r>
                      <a:r>
                        <a:rPr lang="pl-PL" sz="2800" b="1" dirty="0" smtClean="0"/>
                        <a:t>. KAZIMIERZA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3,2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MOST NAD KUCELINKĄ + ODWODNIENIE UL. MIROWSKIEJ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2,9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PRZEBUDOWA ULICY SOBIESKIEGO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2,8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ROZBUDOWA </a:t>
                      </a:r>
                      <a:r>
                        <a:rPr lang="pl-PL" sz="2800" b="1" dirty="0" smtClean="0"/>
                        <a:t>UL.ZAŁOGI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4,9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BUDOWA UL. SKRZETUSKIEGO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2,3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KANALIZACJA UL. SANITARNEJ i HEKTAROWEJ –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2,0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ela 20"/>
          <p:cNvGraphicFramePr>
            <a:graphicFrameLocks noGrp="1"/>
          </p:cNvGraphicFramePr>
          <p:nvPr/>
        </p:nvGraphicFramePr>
        <p:xfrm>
          <a:off x="1119188" y="2908300"/>
          <a:ext cx="9723437" cy="4697413"/>
        </p:xfrm>
        <a:graphic>
          <a:graphicData uri="http://schemas.openxmlformats.org/drawingml/2006/table">
            <a:tbl>
              <a:tblPr/>
              <a:tblGrid>
                <a:gridCol w="7943850"/>
                <a:gridCol w="1779814"/>
              </a:tblGrid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WĘZEŁ DK-91 i DK-1 UL. WARSZAWSKA </a:t>
                      </a:r>
                      <a:endParaRPr lang="pl-PL" sz="2800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64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PRZEDŁUŻENIE ALEI BOHATERÓW MONTE </a:t>
                      </a:r>
                      <a:r>
                        <a:rPr lang="pl-PL" sz="2800" b="1" dirty="0" smtClean="0"/>
                        <a:t>CASSINO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41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ULICA NADRZECZNA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6,6 mln 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MAŁOPOLSKA + ODWODNIENIE + OŚWIETL.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6,5 mln 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DROGA NA TERENIE SSE MIELEC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PRZEBUDOWA ALEI WYZWOLENIA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5,3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UL. LEGNICKA Z KANAŁEM DESZCZOWYM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4,9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/>
                        <a:t>BUDOWA UL. ŚW. ROCHA </a:t>
                      </a:r>
                      <a:endParaRPr lang="pl-PL" sz="280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4,8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rtl="0"/>
                      <a:r>
                        <a:rPr lang="pl-PL" sz="2800" b="1" dirty="0"/>
                        <a:t>UL. LWOWSKA </a:t>
                      </a:r>
                      <a:endParaRPr lang="pl-PL" sz="2800" dirty="0"/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pl-PL" sz="2800" b="1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4,4 mln</a:t>
                      </a:r>
                      <a:endParaRPr lang="pl-PL" sz="28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47625" marR="47625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INNE WAŻNE INWESTYCJE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2537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42"/>
          <p:cNvSpPr txBox="1"/>
          <p:nvPr/>
        </p:nvSpPr>
        <p:spPr>
          <a:xfrm>
            <a:off x="6261100" y="7793038"/>
            <a:ext cx="3262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mln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30"/>
          <p:cNvSpPr/>
          <p:nvPr/>
        </p:nvSpPr>
        <p:spPr>
          <a:xfrm>
            <a:off x="6186488" y="4229100"/>
            <a:ext cx="3411537" cy="3411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85"/>
          <p:cNvSpPr txBox="1"/>
          <p:nvPr/>
        </p:nvSpPr>
        <p:spPr>
          <a:xfrm>
            <a:off x="14112875" y="7793038"/>
            <a:ext cx="3262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800 tys.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88"/>
          <p:cNvSpPr txBox="1"/>
          <p:nvPr/>
        </p:nvSpPr>
        <p:spPr>
          <a:xfrm>
            <a:off x="10175875" y="7793038"/>
            <a:ext cx="326231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 tys. zł</a:t>
            </a:r>
            <a:endParaRPr lang="tr-TR" sz="4000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89"/>
          <p:cNvSpPr/>
          <p:nvPr/>
        </p:nvSpPr>
        <p:spPr>
          <a:xfrm>
            <a:off x="10101263" y="4229100"/>
            <a:ext cx="3409950" cy="3411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43" name="TextBox 93"/>
          <p:cNvSpPr txBox="1">
            <a:spLocks noChangeArrowheads="1"/>
          </p:cNvSpPr>
          <p:nvPr/>
        </p:nvSpPr>
        <p:spPr bwMode="auto">
          <a:xfrm>
            <a:off x="6186488" y="8758238"/>
            <a:ext cx="33369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Nowe oświetlenie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na kilkudziesięciu częstochowskich ulicach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2544" name="TextBox 94"/>
          <p:cNvSpPr txBox="1">
            <a:spLocks noChangeArrowheads="1"/>
          </p:cNvSpPr>
          <p:nvPr/>
        </p:nvSpPr>
        <p:spPr bwMode="auto">
          <a:xfrm>
            <a:off x="14038263" y="8758238"/>
            <a:ext cx="39147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Wymiana 800 punktów oświetlenia ulicznego na energooszczędne  LED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2545" name="TextBox 95"/>
          <p:cNvSpPr txBox="1">
            <a:spLocks noChangeArrowheads="1"/>
          </p:cNvSpPr>
          <p:nvPr/>
        </p:nvSpPr>
        <p:spPr bwMode="auto">
          <a:xfrm>
            <a:off x="10137775" y="8758238"/>
            <a:ext cx="33369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27 nowych wiat przystankowych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1" name="Rectangle 30"/>
          <p:cNvSpPr/>
          <p:nvPr/>
        </p:nvSpPr>
        <p:spPr>
          <a:xfrm>
            <a:off x="14236700" y="4229100"/>
            <a:ext cx="3409950" cy="3411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2016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KULTURA</a:t>
            </a:r>
            <a:endParaRPr lang="en-US" sz="5400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3561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Right Triangle 1"/>
          <p:cNvSpPr/>
          <p:nvPr/>
        </p:nvSpPr>
        <p:spPr>
          <a:xfrm flipH="1">
            <a:off x="0" y="2947988"/>
            <a:ext cx="24384000" cy="10768012"/>
          </a:xfrm>
          <a:prstGeom prst="rt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693738" y="2949575"/>
            <a:ext cx="18067337" cy="8248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TEATR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- OPRACOWANO DOKUMENTACJĘ NA ROZBUDOWĘ I NADBUDOWĘ. KOSZT - OK. 40 MLN ZŁ. JEST JUŻ POZWOLENIE NA BUDOWĘ.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IMPREZY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 ALEJE - TU SIĘ DZIEJE, NOC KULTURALNA, FESTIWALE REAGGE ON, RETRO, FESTIWAL KULTURY ALTERNATYWNEJ, FRYTKA OFF, IMPREZY JAZZOWE, HIP HOP ELEMENTS, DNI CZĘSTOCHOWY, DZIEŃ SAMORZĄDU TERYTORIALNEGO, ARTERIA, KLIMATY CZĘSTOCHOWY, CZĘSTOCHOWA W KADRZE i wiele innych.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ZABYTK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I WYPIĘKNIEJĄ ZA MIEJSKIE PIENIĄDZE – 300 TYS. ZŁ.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 ANTENĘ POLSKIEGO RADIA KATOWICE WRÓCIŁ </a:t>
            </a: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PROGRAM LOKALNY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DO CZESTOCHOWY PRZENIÓSŁ SIĘ </a:t>
            </a: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FESTIWAL FILMÓW OPTYMISTYCZNYCH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STREFA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PIELGRZYMA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, STREFA </a:t>
            </a:r>
            <a:r>
              <a:rPr lang="pl-PL" sz="2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KIBICA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MURALE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AUTORSTWA LOKALNYCH TWÓRCÓW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KONKURSY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: NAJBARDZIEJ UKWIECONY BALKON,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NAJŁADNIEJSZA WITRYNAŚWIĄTECZNA,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NAJŁADNIEJSZY OGRÓDEK KAWIARNIANY.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STYPENDIA TWÓRCZE I ARTYSTYCZNE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rgbClr val="0070C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PARK LISINIEC</a:t>
            </a:r>
            <a:r>
              <a:rPr lang="pl-PL" sz="28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....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V="1">
            <a:off x="3259138" y="2232025"/>
            <a:ext cx="17706975" cy="15875"/>
          </a:xfrm>
          <a:prstGeom prst="line">
            <a:avLst/>
          </a:prstGeom>
          <a:ln w="50800">
            <a:solidFill>
              <a:schemeClr val="accent2">
                <a:lumMod val="7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259138" y="2247900"/>
            <a:ext cx="8126412" cy="0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1203325"/>
            <a:ext cx="1188561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ZDROWIE </a:t>
            </a:r>
            <a:r>
              <a:rPr lang="pl-PL" sz="4000" spc="100" dirty="0">
                <a:solidFill>
                  <a:srgbClr val="ED7D31">
                    <a:lumMod val="50000"/>
                  </a:srgbClr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(2015 – 2016)</a:t>
            </a:r>
            <a:endParaRPr lang="en-US" sz="4000" spc="100" dirty="0">
              <a:solidFill>
                <a:srgbClr val="ED7D31">
                  <a:lumMod val="50000"/>
                </a:srgbClr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14192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24585" name="pole tekstowe 9"/>
          <p:cNvSpPr txBox="1">
            <a:spLocks noChangeArrowheads="1"/>
          </p:cNvSpPr>
          <p:nvPr/>
        </p:nvSpPr>
        <p:spPr bwMode="auto">
          <a:xfrm>
            <a:off x="2220913" y="2628900"/>
            <a:ext cx="16867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TextBox 42"/>
          <p:cNvSpPr txBox="1"/>
          <p:nvPr/>
        </p:nvSpPr>
        <p:spPr>
          <a:xfrm>
            <a:off x="873125" y="6831013"/>
            <a:ext cx="3262313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2,8 mln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30"/>
          <p:cNvSpPr/>
          <p:nvPr/>
        </p:nvSpPr>
        <p:spPr>
          <a:xfrm>
            <a:off x="798513" y="3265488"/>
            <a:ext cx="3409950" cy="3411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85"/>
          <p:cNvSpPr txBox="1"/>
          <p:nvPr/>
        </p:nvSpPr>
        <p:spPr>
          <a:xfrm>
            <a:off x="8724900" y="6831013"/>
            <a:ext cx="3262313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1,2 mln zł</a:t>
            </a:r>
            <a:endParaRPr lang="tr-TR" sz="4000" b="1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Rectangle 86"/>
          <p:cNvSpPr/>
          <p:nvPr/>
        </p:nvSpPr>
        <p:spPr>
          <a:xfrm>
            <a:off x="8650288" y="3265488"/>
            <a:ext cx="3409950" cy="3411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88"/>
          <p:cNvSpPr txBox="1"/>
          <p:nvPr/>
        </p:nvSpPr>
        <p:spPr>
          <a:xfrm>
            <a:off x="4787900" y="6831013"/>
            <a:ext cx="3260725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3,5 mln zł</a:t>
            </a:r>
            <a:endParaRPr lang="tr-TR" sz="4000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89"/>
          <p:cNvSpPr/>
          <p:nvPr/>
        </p:nvSpPr>
        <p:spPr>
          <a:xfrm>
            <a:off x="4711700" y="3265488"/>
            <a:ext cx="3411538" cy="3411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592" name="TextBox 93"/>
          <p:cNvSpPr txBox="1">
            <a:spLocks noChangeArrowheads="1"/>
          </p:cNvSpPr>
          <p:nvPr/>
        </p:nvSpPr>
        <p:spPr bwMode="auto">
          <a:xfrm>
            <a:off x="798513" y="7794625"/>
            <a:ext cx="33369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ZAKUP SPRZĘTU MEDYCZNEGO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DLA SZPITALA</a:t>
            </a:r>
          </a:p>
        </p:txBody>
      </p:sp>
      <p:sp>
        <p:nvSpPr>
          <p:cNvPr id="24593" name="TextBox 94"/>
          <p:cNvSpPr txBox="1">
            <a:spLocks noChangeArrowheads="1"/>
          </p:cNvSpPr>
          <p:nvPr/>
        </p:nvSpPr>
        <p:spPr bwMode="auto">
          <a:xfrm>
            <a:off x="8535988" y="7794625"/>
            <a:ext cx="39592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DOFINANSOWANIE  ZAKUPU  7 KARETEK,   </a:t>
            </a:r>
            <a:b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</a:br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I SPRZĘTU MEDYCZNEGO</a:t>
            </a:r>
          </a:p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DLA POGOTOWIA RATUNKOWEGO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24594" name="TextBox 95"/>
          <p:cNvSpPr txBox="1">
            <a:spLocks noChangeArrowheads="1"/>
          </p:cNvSpPr>
          <p:nvPr/>
        </p:nvSpPr>
        <p:spPr bwMode="auto">
          <a:xfrm>
            <a:off x="4748213" y="7794625"/>
            <a:ext cx="33385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REMONTY </a:t>
            </a:r>
            <a:b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</a:br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I MODERNIZACJA  SZPITALA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30" name="TextBox 88"/>
          <p:cNvSpPr txBox="1"/>
          <p:nvPr/>
        </p:nvSpPr>
        <p:spPr>
          <a:xfrm>
            <a:off x="12804775" y="6831013"/>
            <a:ext cx="3262313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spc="100" dirty="0">
                <a:solidFill>
                  <a:srgbClr val="FF0000"/>
                </a:solidFill>
                <a:latin typeface="Arial Black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2,6mln zł</a:t>
            </a:r>
            <a:endParaRPr lang="tr-TR" sz="4000" spc="100" dirty="0">
              <a:solidFill>
                <a:srgbClr val="FF0000"/>
              </a:solidFill>
              <a:latin typeface="Arial Black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89"/>
          <p:cNvSpPr/>
          <p:nvPr/>
        </p:nvSpPr>
        <p:spPr>
          <a:xfrm>
            <a:off x="12730163" y="3265488"/>
            <a:ext cx="3409950" cy="3411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597" name="TextBox 95"/>
          <p:cNvSpPr txBox="1">
            <a:spLocks noChangeArrowheads="1"/>
          </p:cNvSpPr>
          <p:nvPr/>
        </p:nvSpPr>
        <p:spPr bwMode="auto">
          <a:xfrm>
            <a:off x="12766675" y="7794625"/>
            <a:ext cx="3336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800" b="1">
                <a:solidFill>
                  <a:srgbClr val="6F3D13"/>
                </a:solidFill>
                <a:latin typeface="Calibri" pitchFamily="34" charset="0"/>
                <a:ea typeface="Open Sans"/>
                <a:cs typeface="Open Sans"/>
              </a:rPr>
              <a:t>PROGRAMY ZDROWOTNE</a:t>
            </a:r>
            <a:endParaRPr lang="tr-TR" sz="2800" b="1">
              <a:solidFill>
                <a:srgbClr val="6F3D13"/>
              </a:solidFill>
              <a:latin typeface="Calibri" pitchFamily="34" charset="0"/>
              <a:ea typeface="Open Sans"/>
              <a:cs typeface="Open Sans"/>
            </a:endParaRPr>
          </a:p>
        </p:txBody>
      </p:sp>
      <p:sp>
        <p:nvSpPr>
          <p:cNvPr id="35" name="Rectangle 18"/>
          <p:cNvSpPr/>
          <p:nvPr/>
        </p:nvSpPr>
        <p:spPr>
          <a:xfrm>
            <a:off x="16817975" y="28479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Szczepienia dzieci przeciwko pneumokokom </a:t>
            </a:r>
            <a:endParaRPr lang="pl-PL" sz="2800" dirty="0"/>
          </a:p>
        </p:txBody>
      </p:sp>
      <p:sp>
        <p:nvSpPr>
          <p:cNvPr id="36" name="Rectangle 20"/>
          <p:cNvSpPr/>
          <p:nvPr/>
        </p:nvSpPr>
        <p:spPr>
          <a:xfrm>
            <a:off x="16817975" y="39274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Szczepienia ochronne przeciw grypie</a:t>
            </a:r>
            <a:endParaRPr lang="pl-PL" sz="2800" dirty="0"/>
          </a:p>
        </p:txBody>
      </p:sp>
      <p:sp>
        <p:nvSpPr>
          <p:cNvPr id="37" name="Rectangle 23"/>
          <p:cNvSpPr/>
          <p:nvPr/>
        </p:nvSpPr>
        <p:spPr>
          <a:xfrm>
            <a:off x="16817975" y="50069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Badania przesiewowe słuchu u dzieci </a:t>
            </a:r>
            <a:endParaRPr lang="pl-PL" sz="2800" dirty="0"/>
          </a:p>
        </p:txBody>
      </p:sp>
      <p:sp>
        <p:nvSpPr>
          <p:cNvPr id="38" name="Rectangle 26"/>
          <p:cNvSpPr/>
          <p:nvPr/>
        </p:nvSpPr>
        <p:spPr>
          <a:xfrm>
            <a:off x="16817975" y="6086475"/>
            <a:ext cx="6221413" cy="92551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 fontScale="8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Profilaktyka zakażeń wirusem brodawczaka ludzkiego</a:t>
            </a:r>
            <a:endParaRPr lang="pl-PL" sz="2800" dirty="0"/>
          </a:p>
        </p:txBody>
      </p:sp>
      <p:sp>
        <p:nvSpPr>
          <p:cNvPr id="39" name="Rectangle 29"/>
          <p:cNvSpPr/>
          <p:nvPr/>
        </p:nvSpPr>
        <p:spPr>
          <a:xfrm>
            <a:off x="16817975" y="7167563"/>
            <a:ext cx="6221413" cy="923925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Rehabilitacja ruchowa dla osób po 65 r. życia </a:t>
            </a:r>
            <a:endParaRPr lang="pl-PL" sz="2800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489363" y="3014663"/>
            <a:ext cx="657225" cy="590550"/>
            <a:chOff x="7083476" y="974292"/>
            <a:chExt cx="658086" cy="590516"/>
          </a:xfrm>
        </p:grpSpPr>
        <p:sp>
          <p:nvSpPr>
            <p:cNvPr id="41" name="Rectangle 17"/>
            <p:cNvSpPr/>
            <p:nvPr/>
          </p:nvSpPr>
          <p:spPr>
            <a:xfrm>
              <a:off x="7083476" y="974292"/>
              <a:ext cx="658086" cy="590516"/>
            </a:xfrm>
            <a:prstGeom prst="rect">
              <a:avLst/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42" name="Freeform 36"/>
            <p:cNvSpPr/>
            <p:nvPr/>
          </p:nvSpPr>
          <p:spPr>
            <a:xfrm>
              <a:off x="7223359" y="1136208"/>
              <a:ext cx="37832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6489363" y="4095750"/>
            <a:ext cx="657225" cy="590550"/>
            <a:chOff x="7083476" y="2054017"/>
            <a:chExt cx="658086" cy="590516"/>
          </a:xfrm>
        </p:grpSpPr>
        <p:sp>
          <p:nvSpPr>
            <p:cNvPr id="44" name="Rectangle 21"/>
            <p:cNvSpPr/>
            <p:nvPr/>
          </p:nvSpPr>
          <p:spPr>
            <a:xfrm>
              <a:off x="7083476" y="2054017"/>
              <a:ext cx="658086" cy="590516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45" name="Freeform 37"/>
            <p:cNvSpPr/>
            <p:nvPr/>
          </p:nvSpPr>
          <p:spPr>
            <a:xfrm>
              <a:off x="7221769" y="2247681"/>
              <a:ext cx="37991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6489363" y="6254750"/>
            <a:ext cx="657225" cy="590550"/>
            <a:chOff x="7083476" y="4213467"/>
            <a:chExt cx="658086" cy="590516"/>
          </a:xfrm>
        </p:grpSpPr>
        <p:sp>
          <p:nvSpPr>
            <p:cNvPr id="47" name="Rectangle 27"/>
            <p:cNvSpPr/>
            <p:nvPr/>
          </p:nvSpPr>
          <p:spPr>
            <a:xfrm>
              <a:off x="7083476" y="4213467"/>
              <a:ext cx="658086" cy="590516"/>
            </a:xfrm>
            <a:prstGeom prst="rect">
              <a:avLst/>
            </a:prstGeom>
            <a:solidFill>
              <a:schemeClr val="accent3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48" name="Freeform 38"/>
            <p:cNvSpPr/>
            <p:nvPr/>
          </p:nvSpPr>
          <p:spPr>
            <a:xfrm>
              <a:off x="7221769" y="4397606"/>
              <a:ext cx="379910" cy="290496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sp>
        <p:nvSpPr>
          <p:cNvPr id="50" name="Rectangle 24"/>
          <p:cNvSpPr/>
          <p:nvPr/>
        </p:nvSpPr>
        <p:spPr>
          <a:xfrm>
            <a:off x="16489363" y="5175250"/>
            <a:ext cx="657225" cy="59055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53" name="Rectangle 30"/>
          <p:cNvSpPr/>
          <p:nvPr/>
        </p:nvSpPr>
        <p:spPr>
          <a:xfrm>
            <a:off x="16489363" y="7334250"/>
            <a:ext cx="657225" cy="590550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56" name="Rectangle 18"/>
          <p:cNvSpPr/>
          <p:nvPr/>
        </p:nvSpPr>
        <p:spPr>
          <a:xfrm>
            <a:off x="16817975" y="8285163"/>
            <a:ext cx="6221413" cy="9255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Profilaktyka alergii i astmy dla dzieci</a:t>
            </a:r>
            <a:endParaRPr lang="pl-PL" sz="2800" dirty="0"/>
          </a:p>
        </p:txBody>
      </p:sp>
      <p:sp>
        <p:nvSpPr>
          <p:cNvPr id="57" name="Rectangle 20"/>
          <p:cNvSpPr/>
          <p:nvPr/>
        </p:nvSpPr>
        <p:spPr>
          <a:xfrm>
            <a:off x="16817975" y="9364663"/>
            <a:ext cx="6221413" cy="9255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 fontScale="925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Profilaktyka dla osób „Trzeciego </a:t>
            </a:r>
            <a:br>
              <a:rPr lang="pl-PL" sz="2800" i="1" dirty="0"/>
            </a:br>
            <a:r>
              <a:rPr lang="pl-PL" sz="2800" i="1" dirty="0"/>
              <a:t>i Czwartego wieku” </a:t>
            </a:r>
            <a:endParaRPr lang="pl-PL" sz="2800" dirty="0"/>
          </a:p>
        </p:txBody>
      </p:sp>
      <p:sp>
        <p:nvSpPr>
          <p:cNvPr id="58" name="Rectangle 23"/>
          <p:cNvSpPr/>
          <p:nvPr/>
        </p:nvSpPr>
        <p:spPr>
          <a:xfrm>
            <a:off x="16817975" y="10444163"/>
            <a:ext cx="6221413" cy="92551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i="1" dirty="0"/>
              <a:t>Dofinansowanie zabiegu </a:t>
            </a:r>
            <a:r>
              <a:rPr lang="pl-PL" sz="2800" i="1" dirty="0" err="1"/>
              <a:t>in</a:t>
            </a:r>
            <a:r>
              <a:rPr lang="pl-PL" sz="2800" i="1" dirty="0"/>
              <a:t> vitro</a:t>
            </a:r>
            <a:endParaRPr lang="pl-PL" sz="2800" dirty="0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6489363" y="8453438"/>
            <a:ext cx="657225" cy="590550"/>
            <a:chOff x="7083476" y="974292"/>
            <a:chExt cx="658086" cy="590516"/>
          </a:xfrm>
        </p:grpSpPr>
        <p:sp>
          <p:nvSpPr>
            <p:cNvPr id="60" name="Rectangle 17"/>
            <p:cNvSpPr/>
            <p:nvPr/>
          </p:nvSpPr>
          <p:spPr>
            <a:xfrm>
              <a:off x="7083476" y="974292"/>
              <a:ext cx="658086" cy="590516"/>
            </a:xfrm>
            <a:prstGeom prst="rect">
              <a:avLst/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61" name="Freeform 36"/>
            <p:cNvSpPr/>
            <p:nvPr/>
          </p:nvSpPr>
          <p:spPr>
            <a:xfrm>
              <a:off x="7223359" y="1136208"/>
              <a:ext cx="37832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16489363" y="9532938"/>
            <a:ext cx="657225" cy="590550"/>
            <a:chOff x="7083476" y="2054017"/>
            <a:chExt cx="658086" cy="590516"/>
          </a:xfrm>
        </p:grpSpPr>
        <p:sp>
          <p:nvSpPr>
            <p:cNvPr id="63" name="Rectangle 21"/>
            <p:cNvSpPr/>
            <p:nvPr/>
          </p:nvSpPr>
          <p:spPr>
            <a:xfrm>
              <a:off x="7083476" y="2054017"/>
              <a:ext cx="658086" cy="590516"/>
            </a:xfrm>
            <a:prstGeom prst="rect">
              <a:avLst/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64" name="Freeform 37"/>
            <p:cNvSpPr/>
            <p:nvPr/>
          </p:nvSpPr>
          <p:spPr>
            <a:xfrm>
              <a:off x="7221769" y="2247681"/>
              <a:ext cx="379910" cy="292083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sz="2400" dirty="0">
                <a:latin typeface="FontAwesome" pitchFamily="2" charset="0"/>
              </a:endParaRPr>
            </a:p>
          </p:txBody>
        </p:sp>
      </p:grpSp>
      <p:sp>
        <p:nvSpPr>
          <p:cNvPr id="66" name="Rectangle 24"/>
          <p:cNvSpPr/>
          <p:nvPr/>
        </p:nvSpPr>
        <p:spPr>
          <a:xfrm>
            <a:off x="16489363" y="10612438"/>
            <a:ext cx="657225" cy="590550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 anchorCtr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68" name="Freeform 37"/>
          <p:cNvSpPr/>
          <p:nvPr/>
        </p:nvSpPr>
        <p:spPr>
          <a:xfrm>
            <a:off x="16665575" y="5307013"/>
            <a:ext cx="379413" cy="290512"/>
          </a:xfrm>
          <a:custGeom>
            <a:avLst/>
            <a:gdLst/>
            <a:ahLst/>
            <a:cxnLst/>
            <a:rect l="l" t="t" r="r" b="b"/>
            <a:pathLst>
              <a:path w="263638" h="202066">
                <a:moveTo>
                  <a:pt x="224178" y="0"/>
                </a:moveTo>
                <a:cubicBezTo>
                  <a:pt x="228713" y="0"/>
                  <a:pt x="232569" y="1587"/>
                  <a:pt x="235744" y="4762"/>
                </a:cubicBezTo>
                <a:lnTo>
                  <a:pt x="258876" y="27894"/>
                </a:lnTo>
                <a:cubicBezTo>
                  <a:pt x="262051" y="31069"/>
                  <a:pt x="263638" y="34925"/>
                  <a:pt x="263638" y="39460"/>
                </a:cubicBezTo>
                <a:cubicBezTo>
                  <a:pt x="263638" y="43996"/>
                  <a:pt x="262051" y="47852"/>
                  <a:pt x="258876" y="51027"/>
                </a:cubicBezTo>
                <a:lnTo>
                  <a:pt x="135731" y="174171"/>
                </a:lnTo>
                <a:lnTo>
                  <a:pt x="112599" y="197303"/>
                </a:lnTo>
                <a:cubicBezTo>
                  <a:pt x="109424" y="200478"/>
                  <a:pt x="105569" y="202066"/>
                  <a:pt x="101033" y="202066"/>
                </a:cubicBezTo>
                <a:cubicBezTo>
                  <a:pt x="96497" y="202066"/>
                  <a:pt x="92642" y="200478"/>
                  <a:pt x="89467" y="197303"/>
                </a:cubicBezTo>
                <a:lnTo>
                  <a:pt x="66335" y="174171"/>
                </a:lnTo>
                <a:lnTo>
                  <a:pt x="4763" y="112599"/>
                </a:lnTo>
                <a:cubicBezTo>
                  <a:pt x="1588" y="109424"/>
                  <a:pt x="0" y="105569"/>
                  <a:pt x="0" y="101033"/>
                </a:cubicBezTo>
                <a:cubicBezTo>
                  <a:pt x="0" y="96497"/>
                  <a:pt x="1588" y="92642"/>
                  <a:pt x="4763" y="89467"/>
                </a:cubicBezTo>
                <a:lnTo>
                  <a:pt x="27895" y="66335"/>
                </a:lnTo>
                <a:cubicBezTo>
                  <a:pt x="31070" y="63160"/>
                  <a:pt x="34925" y="61572"/>
                  <a:pt x="39461" y="61572"/>
                </a:cubicBezTo>
                <a:cubicBezTo>
                  <a:pt x="43996" y="61572"/>
                  <a:pt x="47852" y="63160"/>
                  <a:pt x="51027" y="66335"/>
                </a:cubicBezTo>
                <a:lnTo>
                  <a:pt x="101033" y="116511"/>
                </a:lnTo>
                <a:lnTo>
                  <a:pt x="212612" y="4762"/>
                </a:lnTo>
                <a:cubicBezTo>
                  <a:pt x="215787" y="1587"/>
                  <a:pt x="219642" y="0"/>
                  <a:pt x="2241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70" name="Freeform 37"/>
          <p:cNvSpPr/>
          <p:nvPr/>
        </p:nvSpPr>
        <p:spPr>
          <a:xfrm>
            <a:off x="16632238" y="7478713"/>
            <a:ext cx="379412" cy="290512"/>
          </a:xfrm>
          <a:custGeom>
            <a:avLst/>
            <a:gdLst/>
            <a:ahLst/>
            <a:cxnLst/>
            <a:rect l="l" t="t" r="r" b="b"/>
            <a:pathLst>
              <a:path w="263638" h="202066">
                <a:moveTo>
                  <a:pt x="224178" y="0"/>
                </a:moveTo>
                <a:cubicBezTo>
                  <a:pt x="228713" y="0"/>
                  <a:pt x="232569" y="1587"/>
                  <a:pt x="235744" y="4762"/>
                </a:cubicBezTo>
                <a:lnTo>
                  <a:pt x="258876" y="27894"/>
                </a:lnTo>
                <a:cubicBezTo>
                  <a:pt x="262051" y="31069"/>
                  <a:pt x="263638" y="34925"/>
                  <a:pt x="263638" y="39460"/>
                </a:cubicBezTo>
                <a:cubicBezTo>
                  <a:pt x="263638" y="43996"/>
                  <a:pt x="262051" y="47852"/>
                  <a:pt x="258876" y="51027"/>
                </a:cubicBezTo>
                <a:lnTo>
                  <a:pt x="135731" y="174171"/>
                </a:lnTo>
                <a:lnTo>
                  <a:pt x="112599" y="197303"/>
                </a:lnTo>
                <a:cubicBezTo>
                  <a:pt x="109424" y="200478"/>
                  <a:pt x="105569" y="202066"/>
                  <a:pt x="101033" y="202066"/>
                </a:cubicBezTo>
                <a:cubicBezTo>
                  <a:pt x="96497" y="202066"/>
                  <a:pt x="92642" y="200478"/>
                  <a:pt x="89467" y="197303"/>
                </a:cubicBezTo>
                <a:lnTo>
                  <a:pt x="66335" y="174171"/>
                </a:lnTo>
                <a:lnTo>
                  <a:pt x="4763" y="112599"/>
                </a:lnTo>
                <a:cubicBezTo>
                  <a:pt x="1588" y="109424"/>
                  <a:pt x="0" y="105569"/>
                  <a:pt x="0" y="101033"/>
                </a:cubicBezTo>
                <a:cubicBezTo>
                  <a:pt x="0" y="96497"/>
                  <a:pt x="1588" y="92642"/>
                  <a:pt x="4763" y="89467"/>
                </a:cubicBezTo>
                <a:lnTo>
                  <a:pt x="27895" y="66335"/>
                </a:lnTo>
                <a:cubicBezTo>
                  <a:pt x="31070" y="63160"/>
                  <a:pt x="34925" y="61572"/>
                  <a:pt x="39461" y="61572"/>
                </a:cubicBezTo>
                <a:cubicBezTo>
                  <a:pt x="43996" y="61572"/>
                  <a:pt x="47852" y="63160"/>
                  <a:pt x="51027" y="66335"/>
                </a:cubicBezTo>
                <a:lnTo>
                  <a:pt x="101033" y="116511"/>
                </a:lnTo>
                <a:lnTo>
                  <a:pt x="212612" y="4762"/>
                </a:lnTo>
                <a:cubicBezTo>
                  <a:pt x="215787" y="1587"/>
                  <a:pt x="219642" y="0"/>
                  <a:pt x="2241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  <p:sp>
        <p:nvSpPr>
          <p:cNvPr id="71" name="Freeform 37"/>
          <p:cNvSpPr/>
          <p:nvPr/>
        </p:nvSpPr>
        <p:spPr>
          <a:xfrm>
            <a:off x="16665575" y="10761663"/>
            <a:ext cx="379413" cy="290512"/>
          </a:xfrm>
          <a:custGeom>
            <a:avLst/>
            <a:gdLst/>
            <a:ahLst/>
            <a:cxnLst/>
            <a:rect l="l" t="t" r="r" b="b"/>
            <a:pathLst>
              <a:path w="263638" h="202066">
                <a:moveTo>
                  <a:pt x="224178" y="0"/>
                </a:moveTo>
                <a:cubicBezTo>
                  <a:pt x="228713" y="0"/>
                  <a:pt x="232569" y="1587"/>
                  <a:pt x="235744" y="4762"/>
                </a:cubicBezTo>
                <a:lnTo>
                  <a:pt x="258876" y="27894"/>
                </a:lnTo>
                <a:cubicBezTo>
                  <a:pt x="262051" y="31069"/>
                  <a:pt x="263638" y="34925"/>
                  <a:pt x="263638" y="39460"/>
                </a:cubicBezTo>
                <a:cubicBezTo>
                  <a:pt x="263638" y="43996"/>
                  <a:pt x="262051" y="47852"/>
                  <a:pt x="258876" y="51027"/>
                </a:cubicBezTo>
                <a:lnTo>
                  <a:pt x="135731" y="174171"/>
                </a:lnTo>
                <a:lnTo>
                  <a:pt x="112599" y="197303"/>
                </a:lnTo>
                <a:cubicBezTo>
                  <a:pt x="109424" y="200478"/>
                  <a:pt x="105569" y="202066"/>
                  <a:pt x="101033" y="202066"/>
                </a:cubicBezTo>
                <a:cubicBezTo>
                  <a:pt x="96497" y="202066"/>
                  <a:pt x="92642" y="200478"/>
                  <a:pt x="89467" y="197303"/>
                </a:cubicBezTo>
                <a:lnTo>
                  <a:pt x="66335" y="174171"/>
                </a:lnTo>
                <a:lnTo>
                  <a:pt x="4763" y="112599"/>
                </a:lnTo>
                <a:cubicBezTo>
                  <a:pt x="1588" y="109424"/>
                  <a:pt x="0" y="105569"/>
                  <a:pt x="0" y="101033"/>
                </a:cubicBezTo>
                <a:cubicBezTo>
                  <a:pt x="0" y="96497"/>
                  <a:pt x="1588" y="92642"/>
                  <a:pt x="4763" y="89467"/>
                </a:cubicBezTo>
                <a:lnTo>
                  <a:pt x="27895" y="66335"/>
                </a:lnTo>
                <a:cubicBezTo>
                  <a:pt x="31070" y="63160"/>
                  <a:pt x="34925" y="61572"/>
                  <a:pt x="39461" y="61572"/>
                </a:cubicBezTo>
                <a:cubicBezTo>
                  <a:pt x="43996" y="61572"/>
                  <a:pt x="47852" y="63160"/>
                  <a:pt x="51027" y="66335"/>
                </a:cubicBezTo>
                <a:lnTo>
                  <a:pt x="101033" y="116511"/>
                </a:lnTo>
                <a:lnTo>
                  <a:pt x="212612" y="4762"/>
                </a:lnTo>
                <a:cubicBezTo>
                  <a:pt x="215787" y="1587"/>
                  <a:pt x="219642" y="0"/>
                  <a:pt x="22417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latin typeface="FontAwesome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/>
        </p:nvSpPr>
        <p:spPr>
          <a:xfrm>
            <a:off x="0" y="0"/>
            <a:ext cx="24384000" cy="4686299"/>
          </a:xfrm>
          <a:prstGeom prst="rect">
            <a:avLst/>
          </a:prstGeom>
          <a:blipFill dpi="0"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20138" y="12793663"/>
            <a:ext cx="334803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CZĘSTOCHOWA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2190413" y="12771438"/>
            <a:ext cx="22225" cy="504825"/>
          </a:xfrm>
          <a:prstGeom prst="line">
            <a:avLst/>
          </a:prstGeom>
          <a:ln w="508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330113" y="12793663"/>
            <a:ext cx="1500187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600" spc="3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2017</a:t>
            </a:r>
            <a:endParaRPr lang="en-US" sz="2600" spc="3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8650" y="2498725"/>
            <a:ext cx="11885613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spc="100" dirty="0">
                <a:solidFill>
                  <a:srgbClr val="ED7D31">
                    <a:lumMod val="50000"/>
                  </a:srgb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RODZINA</a:t>
            </a:r>
            <a:endParaRPr lang="en-US" sz="6600" b="1" spc="100" dirty="0">
              <a:solidFill>
                <a:srgbClr val="ED7D31">
                  <a:lumMod val="50000"/>
                </a:srgb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2371725"/>
            <a:ext cx="192088" cy="15287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D7D31">
                  <a:lumMod val="50000"/>
                </a:srgbClr>
              </a:solidFill>
            </a:endParaRPr>
          </a:p>
        </p:txBody>
      </p:sp>
      <p:graphicFrame>
        <p:nvGraphicFramePr>
          <p:cNvPr id="25610" name="Chart 5"/>
          <p:cNvGraphicFramePr>
            <a:graphicFrameLocks/>
          </p:cNvGraphicFramePr>
          <p:nvPr/>
        </p:nvGraphicFramePr>
        <p:xfrm>
          <a:off x="3863975" y="5194300"/>
          <a:ext cx="3965575" cy="3917950"/>
        </p:xfrm>
        <a:graphic>
          <a:graphicData uri="http://schemas.openxmlformats.org/presentationml/2006/ole">
            <p:oleObj spid="_x0000_s25610" r:id="rId5" imgW="3962743" imgH="3920068" progId="Excel.Sheet.8">
              <p:embed/>
            </p:oleObj>
          </a:graphicData>
        </a:graphic>
      </p:graphicFrame>
      <p:graphicFrame>
        <p:nvGraphicFramePr>
          <p:cNvPr id="25611" name="Chart 18"/>
          <p:cNvGraphicFramePr>
            <a:graphicFrameLocks/>
          </p:cNvGraphicFramePr>
          <p:nvPr/>
        </p:nvGraphicFramePr>
        <p:xfrm>
          <a:off x="8172450" y="5194300"/>
          <a:ext cx="3963988" cy="3917950"/>
        </p:xfrm>
        <a:graphic>
          <a:graphicData uri="http://schemas.openxmlformats.org/presentationml/2006/ole">
            <p:oleObj spid="_x0000_s25611" r:id="rId6" imgW="3962743" imgH="3920068" progId="Excel.Sheet.8">
              <p:embed/>
            </p:oleObj>
          </a:graphicData>
        </a:graphic>
      </p:graphicFrame>
      <p:graphicFrame>
        <p:nvGraphicFramePr>
          <p:cNvPr id="25612" name="Chart 20"/>
          <p:cNvGraphicFramePr>
            <a:graphicFrameLocks/>
          </p:cNvGraphicFramePr>
          <p:nvPr/>
        </p:nvGraphicFramePr>
        <p:xfrm>
          <a:off x="12406313" y="5194300"/>
          <a:ext cx="3963987" cy="3917950"/>
        </p:xfrm>
        <a:graphic>
          <a:graphicData uri="http://schemas.openxmlformats.org/presentationml/2006/ole">
            <p:oleObj spid="_x0000_s25612" r:id="rId7" imgW="3968840" imgH="3920068" progId="Excel.Sheet.8">
              <p:embed/>
            </p:oleObj>
          </a:graphicData>
        </a:graphic>
      </p:graphicFrame>
      <p:graphicFrame>
        <p:nvGraphicFramePr>
          <p:cNvPr id="25613" name="Chart 21"/>
          <p:cNvGraphicFramePr>
            <a:graphicFrameLocks/>
          </p:cNvGraphicFramePr>
          <p:nvPr/>
        </p:nvGraphicFramePr>
        <p:xfrm>
          <a:off x="16679863" y="5194300"/>
          <a:ext cx="3965575" cy="3917950"/>
        </p:xfrm>
        <a:graphic>
          <a:graphicData uri="http://schemas.openxmlformats.org/presentationml/2006/ole">
            <p:oleObj spid="_x0000_s25613" r:id="rId8" imgW="3968840" imgH="3920068" progId="Excel.Sheet.8">
              <p:embed/>
            </p:oleObj>
          </a:graphicData>
        </a:graphic>
      </p:graphicFrame>
      <p:sp>
        <p:nvSpPr>
          <p:cNvPr id="38" name="TextBox 23"/>
          <p:cNvSpPr txBox="1"/>
          <p:nvPr/>
        </p:nvSpPr>
        <p:spPr>
          <a:xfrm>
            <a:off x="4667250" y="6091238"/>
            <a:ext cx="24955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 ASYSTENTÓW  RODZINY</a:t>
            </a:r>
          </a:p>
        </p:txBody>
      </p:sp>
      <p:graphicFrame>
        <p:nvGraphicFramePr>
          <p:cNvPr id="25615" name="Object 15"/>
          <p:cNvGraphicFramePr>
            <a:graphicFrameLocks/>
          </p:cNvGraphicFramePr>
          <p:nvPr/>
        </p:nvGraphicFramePr>
        <p:xfrm>
          <a:off x="5883275" y="8489950"/>
          <a:ext cx="3965575" cy="3917950"/>
        </p:xfrm>
        <a:graphic>
          <a:graphicData uri="http://schemas.openxmlformats.org/presentationml/2006/ole">
            <p:oleObj spid="_x0000_s25615" r:id="rId9" imgW="3968840" imgH="3913971" progId="Excel.Sheet.8">
              <p:embed/>
            </p:oleObj>
          </a:graphicData>
        </a:graphic>
      </p:graphicFrame>
      <p:graphicFrame>
        <p:nvGraphicFramePr>
          <p:cNvPr id="25616" name="Object 16"/>
          <p:cNvGraphicFramePr>
            <a:graphicFrameLocks/>
          </p:cNvGraphicFramePr>
          <p:nvPr/>
        </p:nvGraphicFramePr>
        <p:xfrm>
          <a:off x="10191750" y="8489950"/>
          <a:ext cx="3963988" cy="3917950"/>
        </p:xfrm>
        <a:graphic>
          <a:graphicData uri="http://schemas.openxmlformats.org/presentationml/2006/ole">
            <p:oleObj spid="_x0000_s25616" r:id="rId10" imgW="3962743" imgH="3913971" progId="Excel.Sheet.8">
              <p:embed/>
            </p:oleObj>
          </a:graphicData>
        </a:graphic>
      </p:graphicFrame>
      <p:graphicFrame>
        <p:nvGraphicFramePr>
          <p:cNvPr id="25617" name="Object 17"/>
          <p:cNvGraphicFramePr>
            <a:graphicFrameLocks/>
          </p:cNvGraphicFramePr>
          <p:nvPr/>
        </p:nvGraphicFramePr>
        <p:xfrm>
          <a:off x="14425613" y="8489950"/>
          <a:ext cx="3963987" cy="3917950"/>
        </p:xfrm>
        <a:graphic>
          <a:graphicData uri="http://schemas.openxmlformats.org/presentationml/2006/ole">
            <p:oleObj spid="_x0000_s25617" r:id="rId11" imgW="3968840" imgH="3913971" progId="Excel.Sheet.8">
              <p:embed/>
            </p:oleObj>
          </a:graphicData>
        </a:graphic>
      </p:graphicFrame>
      <p:sp>
        <p:nvSpPr>
          <p:cNvPr id="45" name="TextBox 23"/>
          <p:cNvSpPr txBox="1"/>
          <p:nvPr/>
        </p:nvSpPr>
        <p:spPr>
          <a:xfrm>
            <a:off x="6553200" y="9729788"/>
            <a:ext cx="26289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WSPARCIE  RODZIN  ZASTĘPCZYCH</a:t>
            </a:r>
            <a:endParaRPr lang="pl-PL" sz="2400" b="1" spc="100" dirty="0">
              <a:solidFill>
                <a:srgbClr val="6F3D13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2,4 mln zł</a:t>
            </a:r>
            <a:endParaRPr lang="en-US" sz="2400" b="1" spc="100" dirty="0">
              <a:solidFill>
                <a:srgbClr val="FF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5619" name="Object 19"/>
          <p:cNvGraphicFramePr>
            <a:graphicFrameLocks/>
          </p:cNvGraphicFramePr>
          <p:nvPr/>
        </p:nvGraphicFramePr>
        <p:xfrm>
          <a:off x="1622425" y="8489950"/>
          <a:ext cx="3965575" cy="3917950"/>
        </p:xfrm>
        <a:graphic>
          <a:graphicData uri="http://schemas.openxmlformats.org/presentationml/2006/ole">
            <p:oleObj spid="_x0000_s25619" r:id="rId12" imgW="3968840" imgH="3913971" progId="Excel.Sheet.8">
              <p:embed/>
            </p:oleObj>
          </a:graphicData>
        </a:graphic>
      </p:graphicFrame>
      <p:sp>
        <p:nvSpPr>
          <p:cNvPr id="20" name="TextBox 23"/>
          <p:cNvSpPr txBox="1"/>
          <p:nvPr/>
        </p:nvSpPr>
        <p:spPr>
          <a:xfrm>
            <a:off x="2290763" y="9729788"/>
            <a:ext cx="26289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WSPARCIE  RODZIN</a:t>
            </a:r>
            <a:r>
              <a:rPr lang="pl-PL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pl-PL" sz="2400" b="1" spc="100" dirty="0">
              <a:solidFill>
                <a:srgbClr val="6F3D13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spc="100" dirty="0">
                <a:solidFill>
                  <a:srgbClr val="6F3D1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„JASNE ŻE TAK”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spc="100" dirty="0">
                <a:solidFill>
                  <a:srgbClr val="FF000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2 mln zł</a:t>
            </a:r>
            <a:endParaRPr lang="en-US" sz="2400" b="1" spc="100" dirty="0">
              <a:solidFill>
                <a:srgbClr val="FF0000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5621" name="Object 21"/>
          <p:cNvGraphicFramePr>
            <a:graphicFrameLocks/>
          </p:cNvGraphicFramePr>
          <p:nvPr/>
        </p:nvGraphicFramePr>
        <p:xfrm>
          <a:off x="19192875" y="8489950"/>
          <a:ext cx="3965575" cy="3917950"/>
        </p:xfrm>
        <a:graphic>
          <a:graphicData uri="http://schemas.openxmlformats.org/presentationml/2006/ole">
            <p:oleObj spid="_x0000_s25621" r:id="rId13" imgW="3968840" imgH="3913971" progId="Excel.Sheet.8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7012</TotalTime>
  <Words>2145</Words>
  <Application>Microsoft Office PowerPoint</Application>
  <PresentationFormat>Niestandardowy</PresentationFormat>
  <Paragraphs>596</Paragraphs>
  <Slides>39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11</vt:i4>
      </vt:variant>
      <vt:variant>
        <vt:lpstr>Szablon projektu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55" baseType="lpstr">
      <vt:lpstr>Arial</vt:lpstr>
      <vt:lpstr>Calibri Light</vt:lpstr>
      <vt:lpstr>Calibri</vt:lpstr>
      <vt:lpstr>Open Sans</vt:lpstr>
      <vt:lpstr>Arial Black</vt:lpstr>
      <vt:lpstr>FontAwesome</vt:lpstr>
      <vt:lpstr>Bebas Neue</vt:lpstr>
      <vt:lpstr>FangSong</vt:lpstr>
      <vt:lpstr>Arabic Typesetting</vt:lpstr>
      <vt:lpstr>맑은 고딕</vt:lpstr>
      <vt:lpstr>Segoe UI Light</vt:lpstr>
      <vt:lpstr>1_Office Theme</vt:lpstr>
      <vt:lpstr>1_Office Theme</vt:lpstr>
      <vt:lpstr>1_Office Theme</vt:lpstr>
      <vt:lpstr>1_Office Theme</vt:lpstr>
      <vt:lpstr>Arkusz programu Microsoft Excel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mspiewak</cp:lastModifiedBy>
  <cp:revision>464</cp:revision>
  <dcterms:created xsi:type="dcterms:W3CDTF">2014-09-26T10:57:37Z</dcterms:created>
  <dcterms:modified xsi:type="dcterms:W3CDTF">2017-04-26T13:01:20Z</dcterms:modified>
</cp:coreProperties>
</file>