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5"/>
  </p:notesMasterIdLst>
  <p:sldIdLst>
    <p:sldId id="463" r:id="rId2"/>
    <p:sldId id="464" r:id="rId3"/>
    <p:sldId id="465" r:id="rId4"/>
    <p:sldId id="466" r:id="rId5"/>
    <p:sldId id="467" r:id="rId6"/>
    <p:sldId id="523" r:id="rId7"/>
    <p:sldId id="469" r:id="rId8"/>
    <p:sldId id="470" r:id="rId9"/>
    <p:sldId id="471" r:id="rId10"/>
    <p:sldId id="472" r:id="rId11"/>
    <p:sldId id="473" r:id="rId12"/>
    <p:sldId id="474" r:id="rId13"/>
    <p:sldId id="475" r:id="rId14"/>
    <p:sldId id="476" r:id="rId15"/>
    <p:sldId id="477" r:id="rId16"/>
    <p:sldId id="478" r:id="rId17"/>
    <p:sldId id="479" r:id="rId18"/>
    <p:sldId id="480" r:id="rId19"/>
    <p:sldId id="481" r:id="rId20"/>
    <p:sldId id="482" r:id="rId21"/>
    <p:sldId id="483" r:id="rId22"/>
    <p:sldId id="484" r:id="rId23"/>
    <p:sldId id="485" r:id="rId24"/>
    <p:sldId id="486" r:id="rId25"/>
    <p:sldId id="487" r:id="rId26"/>
    <p:sldId id="488" r:id="rId27"/>
    <p:sldId id="489" r:id="rId28"/>
    <p:sldId id="496" r:id="rId29"/>
    <p:sldId id="495" r:id="rId30"/>
    <p:sldId id="490" r:id="rId31"/>
    <p:sldId id="398" r:id="rId32"/>
    <p:sldId id="336" r:id="rId33"/>
    <p:sldId id="513" r:id="rId34"/>
    <p:sldId id="519" r:id="rId35"/>
    <p:sldId id="500" r:id="rId36"/>
    <p:sldId id="520" r:id="rId37"/>
    <p:sldId id="521" r:id="rId38"/>
    <p:sldId id="505" r:id="rId39"/>
    <p:sldId id="507" r:id="rId40"/>
    <p:sldId id="522" r:id="rId41"/>
    <p:sldId id="517" r:id="rId42"/>
    <p:sldId id="518" r:id="rId43"/>
    <p:sldId id="402" r:id="rId44"/>
  </p:sldIdLst>
  <p:sldSz cx="24384000" cy="13716000"/>
  <p:notesSz cx="7099300" cy="10234613"/>
  <p:defaultTextStyle>
    <a:defPPr>
      <a:defRPr lang="en-US"/>
    </a:defPPr>
    <a:lvl1pPr algn="l" defTabSz="1828800" rtl="0" fontAlgn="base">
      <a:spcBef>
        <a:spcPct val="0"/>
      </a:spcBef>
      <a:spcAft>
        <a:spcPct val="0"/>
      </a:spcAft>
      <a:defRPr sz="3600" kern="1200">
        <a:solidFill>
          <a:schemeClr val="tx1"/>
        </a:solidFill>
        <a:latin typeface="Arial" charset="0"/>
        <a:ea typeface="+mn-ea"/>
        <a:cs typeface="Arial" charset="0"/>
      </a:defRPr>
    </a:lvl1pPr>
    <a:lvl2pPr marL="914400" indent="-457200" algn="l" defTabSz="1828800" rtl="0" fontAlgn="base">
      <a:spcBef>
        <a:spcPct val="0"/>
      </a:spcBef>
      <a:spcAft>
        <a:spcPct val="0"/>
      </a:spcAft>
      <a:defRPr sz="3600" kern="1200">
        <a:solidFill>
          <a:schemeClr val="tx1"/>
        </a:solidFill>
        <a:latin typeface="Arial" charset="0"/>
        <a:ea typeface="+mn-ea"/>
        <a:cs typeface="Arial" charset="0"/>
      </a:defRPr>
    </a:lvl2pPr>
    <a:lvl3pPr marL="1828800" indent="-914400" algn="l" defTabSz="1828800" rtl="0" fontAlgn="base">
      <a:spcBef>
        <a:spcPct val="0"/>
      </a:spcBef>
      <a:spcAft>
        <a:spcPct val="0"/>
      </a:spcAft>
      <a:defRPr sz="3600" kern="1200">
        <a:solidFill>
          <a:schemeClr val="tx1"/>
        </a:solidFill>
        <a:latin typeface="Arial" charset="0"/>
        <a:ea typeface="+mn-ea"/>
        <a:cs typeface="Arial" charset="0"/>
      </a:defRPr>
    </a:lvl3pPr>
    <a:lvl4pPr marL="2743200" indent="-1371600" algn="l" defTabSz="1828800" rtl="0" fontAlgn="base">
      <a:spcBef>
        <a:spcPct val="0"/>
      </a:spcBef>
      <a:spcAft>
        <a:spcPct val="0"/>
      </a:spcAft>
      <a:defRPr sz="3600" kern="1200">
        <a:solidFill>
          <a:schemeClr val="tx1"/>
        </a:solidFill>
        <a:latin typeface="Arial" charset="0"/>
        <a:ea typeface="+mn-ea"/>
        <a:cs typeface="Arial" charset="0"/>
      </a:defRPr>
    </a:lvl4pPr>
    <a:lvl5pPr marL="3657600" indent="-1828800" algn="l" defTabSz="1828800" rtl="0" fontAlgn="base">
      <a:spcBef>
        <a:spcPct val="0"/>
      </a:spcBef>
      <a:spcAft>
        <a:spcPct val="0"/>
      </a:spcAft>
      <a:defRPr sz="3600" kern="1200">
        <a:solidFill>
          <a:schemeClr val="tx1"/>
        </a:solidFill>
        <a:latin typeface="Arial" charset="0"/>
        <a:ea typeface="+mn-ea"/>
        <a:cs typeface="Arial" charset="0"/>
      </a:defRPr>
    </a:lvl5pPr>
    <a:lvl6pPr marL="2286000" algn="l" defTabSz="914400" rtl="0" eaLnBrk="1" latinLnBrk="0" hangingPunct="1">
      <a:defRPr sz="3600" kern="1200">
        <a:solidFill>
          <a:schemeClr val="tx1"/>
        </a:solidFill>
        <a:latin typeface="Arial" charset="0"/>
        <a:ea typeface="+mn-ea"/>
        <a:cs typeface="Arial" charset="0"/>
      </a:defRPr>
    </a:lvl6pPr>
    <a:lvl7pPr marL="2743200" algn="l" defTabSz="914400" rtl="0" eaLnBrk="1" latinLnBrk="0" hangingPunct="1">
      <a:defRPr sz="3600" kern="1200">
        <a:solidFill>
          <a:schemeClr val="tx1"/>
        </a:solidFill>
        <a:latin typeface="Arial" charset="0"/>
        <a:ea typeface="+mn-ea"/>
        <a:cs typeface="Arial" charset="0"/>
      </a:defRPr>
    </a:lvl7pPr>
    <a:lvl8pPr marL="3200400" algn="l" defTabSz="914400" rtl="0" eaLnBrk="1" latinLnBrk="0" hangingPunct="1">
      <a:defRPr sz="3600" kern="1200">
        <a:solidFill>
          <a:schemeClr val="tx1"/>
        </a:solidFill>
        <a:latin typeface="Arial" charset="0"/>
        <a:ea typeface="+mn-ea"/>
        <a:cs typeface="Arial" charset="0"/>
      </a:defRPr>
    </a:lvl8pPr>
    <a:lvl9pPr marL="3657600" algn="l" defTabSz="914400" rtl="0" eaLnBrk="1" latinLnBrk="0" hangingPunct="1">
      <a:defRPr sz="36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0070C0"/>
    <a:srgbClr val="6C2E12"/>
    <a:srgbClr val="A24A0E"/>
    <a:srgbClr val="FFFF00"/>
    <a:srgbClr val="507392"/>
    <a:srgbClr val="CC0099"/>
    <a:srgbClr val="E4E4E4"/>
    <a:srgbClr val="3C59D4"/>
  </p:clrMru>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95" autoAdjust="0"/>
    <p:restoredTop sz="96323" autoAdjust="0"/>
  </p:normalViewPr>
  <p:slideViewPr>
    <p:cSldViewPr snapToGrid="0">
      <p:cViewPr varScale="1">
        <p:scale>
          <a:sx n="61" d="100"/>
          <a:sy n="61" d="100"/>
        </p:scale>
        <p:origin x="-330" y="-72"/>
      </p:cViewPr>
      <p:guideLst>
        <p:guide orient="horz" pos="4320"/>
        <p:guide pos="7680"/>
      </p:guideLst>
    </p:cSldViewPr>
  </p:slideViewPr>
  <p:outlineViewPr>
    <p:cViewPr>
      <p:scale>
        <a:sx n="33" d="100"/>
        <a:sy n="33" d="100"/>
      </p:scale>
      <p:origin x="0" y="0"/>
    </p:cViewPr>
  </p:outlineViewPr>
  <p:notesTextViewPr>
    <p:cViewPr>
      <p:scale>
        <a:sx n="1" d="1"/>
        <a:sy n="1" d="1"/>
      </p:scale>
      <p:origin x="0" y="0"/>
    </p:cViewPr>
  </p:notesTextViewPr>
  <p:sorterViewPr>
    <p:cViewPr>
      <p:scale>
        <a:sx n="63" d="100"/>
        <a:sy n="63" d="100"/>
      </p:scale>
      <p:origin x="0" y="-1176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 Id="rId5" Type="http://schemas.openxmlformats.org/officeDocument/2006/relationships/image" Target="../media/image30.png"/><Relationship Id="rId4" Type="http://schemas.openxmlformats.org/officeDocument/2006/relationships/image" Target="../media/image29.png"/></Relationships>
</file>

<file path=ppt/drawings/_rels/vmlDrawing2.v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49.emf"/><Relationship Id="rId7" Type="http://schemas.openxmlformats.org/officeDocument/2006/relationships/image" Target="../media/image53.emf"/><Relationship Id="rId2" Type="http://schemas.openxmlformats.org/officeDocument/2006/relationships/image" Target="../media/image48.emf"/><Relationship Id="rId1" Type="http://schemas.openxmlformats.org/officeDocument/2006/relationships/image" Target="../media/image47.png"/><Relationship Id="rId6" Type="http://schemas.openxmlformats.org/officeDocument/2006/relationships/image" Target="../media/image52.emf"/><Relationship Id="rId5" Type="http://schemas.openxmlformats.org/officeDocument/2006/relationships/image" Target="../media/image51.png"/><Relationship Id="rId4" Type="http://schemas.openxmlformats.org/officeDocument/2006/relationships/image" Target="../media/image5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76575" cy="512763"/>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defTabSz="1981200">
              <a:defRPr sz="1300">
                <a:latin typeface="Calibri" pitchFamily="34" charset="0"/>
                <a:cs typeface="Arial" pitchFamily="34" charset="0"/>
              </a:defRPr>
            </a:lvl1pPr>
          </a:lstStyle>
          <a:p>
            <a:pPr>
              <a:defRPr/>
            </a:pPr>
            <a:endParaRPr lang="pl-PL"/>
          </a:p>
        </p:txBody>
      </p:sp>
      <p:sp>
        <p:nvSpPr>
          <p:cNvPr id="3" name="Date Placeholder 2"/>
          <p:cNvSpPr>
            <a:spLocks noGrp="1"/>
          </p:cNvSpPr>
          <p:nvPr>
            <p:ph type="dt" idx="1"/>
          </p:nvPr>
        </p:nvSpPr>
        <p:spPr bwMode="auto">
          <a:xfrm>
            <a:off x="4021138" y="0"/>
            <a:ext cx="3076575" cy="512763"/>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lvl1pPr algn="r" defTabSz="1981200">
              <a:defRPr sz="1300">
                <a:latin typeface="Calibri" pitchFamily="34" charset="0"/>
                <a:cs typeface="Arial" pitchFamily="34" charset="0"/>
              </a:defRPr>
            </a:lvl1pPr>
          </a:lstStyle>
          <a:p>
            <a:pPr>
              <a:defRPr/>
            </a:pPr>
            <a:fld id="{238B3942-AF92-4D48-ACE7-B4AA98FE1678}" type="datetimeFigureOut">
              <a:rPr lang="en-US"/>
              <a:pPr>
                <a:defRPr/>
              </a:pPr>
              <a:t>4/25/2019</a:t>
            </a:fld>
            <a:endParaRPr lang="en-US"/>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bwMode="auto">
          <a:xfrm>
            <a:off x="709613" y="4926013"/>
            <a:ext cx="5680075" cy="4029075"/>
          </a:xfrm>
          <a:prstGeom prst="rect">
            <a:avLst/>
          </a:prstGeom>
          <a:noFill/>
          <a:ln w="9525">
            <a:noFill/>
            <a:miter lim="800000"/>
            <a:headEnd/>
            <a:tailEnd/>
          </a:ln>
        </p:spPr>
        <p:txBody>
          <a:bodyPr vert="horz" wrap="square" lIns="99048" tIns="49524" rIns="99048" bIns="4952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bwMode="auto">
          <a:xfrm>
            <a:off x="0" y="9721850"/>
            <a:ext cx="3076575" cy="512763"/>
          </a:xfrm>
          <a:prstGeom prst="rect">
            <a:avLst/>
          </a:prstGeom>
          <a:noFill/>
          <a:ln w="9525">
            <a:noFill/>
            <a:miter lim="800000"/>
            <a:headEnd/>
            <a:tailEnd/>
          </a:ln>
        </p:spPr>
        <p:txBody>
          <a:bodyPr vert="horz" wrap="square" lIns="99048" tIns="49524" rIns="99048" bIns="49524" numCol="1" anchor="b" anchorCtr="0" compatLnSpc="1">
            <a:prstTxWarp prst="textNoShape">
              <a:avLst/>
            </a:prstTxWarp>
          </a:bodyPr>
          <a:lstStyle>
            <a:lvl1pPr defTabSz="1981200">
              <a:defRPr sz="1300">
                <a:latin typeface="Calibri" pitchFamily="34" charset="0"/>
                <a:cs typeface="Arial" pitchFamily="34" charset="0"/>
              </a:defRPr>
            </a:lvl1pPr>
          </a:lstStyle>
          <a:p>
            <a:pPr>
              <a:defRPr/>
            </a:pPr>
            <a:endParaRPr lang="pl-PL"/>
          </a:p>
        </p:txBody>
      </p:sp>
      <p:sp>
        <p:nvSpPr>
          <p:cNvPr id="7" name="Slide Number Placeholder 6"/>
          <p:cNvSpPr>
            <a:spLocks noGrp="1"/>
          </p:cNvSpPr>
          <p:nvPr>
            <p:ph type="sldNum" sz="quarter" idx="5"/>
          </p:nvPr>
        </p:nvSpPr>
        <p:spPr bwMode="auto">
          <a:xfrm>
            <a:off x="4021138" y="9721850"/>
            <a:ext cx="3076575" cy="512763"/>
          </a:xfrm>
          <a:prstGeom prst="rect">
            <a:avLst/>
          </a:prstGeom>
          <a:noFill/>
          <a:ln w="9525">
            <a:noFill/>
            <a:miter lim="800000"/>
            <a:headEnd/>
            <a:tailEnd/>
          </a:ln>
        </p:spPr>
        <p:txBody>
          <a:bodyPr vert="horz" wrap="square" lIns="99048" tIns="49524" rIns="99048" bIns="49524" numCol="1" anchor="b" anchorCtr="0" compatLnSpc="1">
            <a:prstTxWarp prst="textNoShape">
              <a:avLst/>
            </a:prstTxWarp>
          </a:bodyPr>
          <a:lstStyle>
            <a:lvl1pPr algn="r" defTabSz="1981200">
              <a:defRPr sz="1300">
                <a:latin typeface="Calibri" pitchFamily="34" charset="0"/>
                <a:cs typeface="Arial" pitchFamily="34" charset="0"/>
              </a:defRPr>
            </a:lvl1pPr>
          </a:lstStyle>
          <a:p>
            <a:pPr>
              <a:defRPr/>
            </a:pPr>
            <a:fld id="{D5CFB4CC-E006-40C6-BF99-701B0168117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p:spPr>
      </p:sp>
      <p:sp>
        <p:nvSpPr>
          <p:cNvPr id="70658" name="Notes Placeholder 2"/>
          <p:cNvSpPr>
            <a:spLocks noGrp="1"/>
          </p:cNvSpPr>
          <p:nvPr>
            <p:ph type="body" idx="1"/>
          </p:nvPr>
        </p:nvSpPr>
        <p:spPr>
          <a:noFill/>
          <a:ln/>
        </p:spPr>
        <p:txBody>
          <a:bodyPr/>
          <a:lstStyle/>
          <a:p>
            <a:endParaRPr lang="en-IN" sz="3500" smtClean="0"/>
          </a:p>
        </p:txBody>
      </p:sp>
      <p:sp>
        <p:nvSpPr>
          <p:cNvPr id="70659" name="Slide Number Placeholder 3"/>
          <p:cNvSpPr>
            <a:spLocks noGrp="1"/>
          </p:cNvSpPr>
          <p:nvPr>
            <p:ph type="sldNum" sz="quarter" idx="5"/>
          </p:nvPr>
        </p:nvSpPr>
        <p:spPr>
          <a:noFill/>
        </p:spPr>
        <p:txBody>
          <a:bodyPr/>
          <a:lstStyle/>
          <a:p>
            <a:fld id="{2336B32E-3C5A-4618-B579-2CFFE1D548D1}" type="slidenum">
              <a:rPr lang="en-IN" smtClean="0">
                <a:cs typeface="Arial" charset="0"/>
              </a:rPr>
              <a:pPr/>
              <a:t>39</a:t>
            </a:fld>
            <a:endParaRPr lang="en-IN" smtClean="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en-US" smtClean="0"/>
              <a:t>Click to edit Master title style</a:t>
            </a:r>
            <a:endParaRPr lang="en-US" dirty="0"/>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B1633656-8735-47EF-861D-7F236470E77E}" type="datetimeFigureOut">
              <a:rPr lang="en-US"/>
              <a:pPr>
                <a:defRPr/>
              </a:pPr>
              <a:t>4/25/2019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4165594-2C5A-4FD1-BA84-4BC32135C1E1}" type="slidenum">
              <a:rPr lang="en-US"/>
              <a:pPr>
                <a:defRPr/>
              </a:pPr>
              <a:t>‹#›</a:t>
            </a:fld>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A6BDD76-5B79-41BB-A30B-2E59ADB66A89}" type="datetimeFigureOut">
              <a:rPr lang="en-US"/>
              <a:pPr>
                <a:defRPr/>
              </a:pPr>
              <a:t>4/25/2019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1CF4A7-C053-450F-B643-BF772501C375}" type="slidenum">
              <a:rPr lang="en-US"/>
              <a:pPr>
                <a:defRPr/>
              </a:pPr>
              <a:t>‹#›</a:t>
            </a:fld>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83ADB0C2-A960-45A2-A952-DF737ADB6E4C}" type="datetimeFigureOut">
              <a:rPr lang="en-US"/>
              <a:pPr>
                <a:defRPr/>
              </a:pPr>
              <a:t>4/25/2019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039DF7B-16D3-4EF7-A159-1C93E8DDCDDD}" type="slidenum">
              <a:rPr lang="en-US"/>
              <a:pPr>
                <a:defRPr/>
              </a:pPr>
              <a:t>‹#›</a:t>
            </a:fld>
            <a:endParaRPr lang="en-US"/>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제목 및 내용">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Main Slide">
    <p:bg>
      <p:bgPr>
        <a:solidFill>
          <a:srgbClr val="36363E"/>
        </a:solidFill>
        <a:effectLst/>
      </p:bgPr>
    </p:bg>
    <p:spTree>
      <p:nvGrpSpPr>
        <p:cNvPr id="1" name=""/>
        <p:cNvGrpSpPr/>
        <p:nvPr/>
      </p:nvGrpSpPr>
      <p:grpSpPr>
        <a:xfrm>
          <a:off x="0" y="0"/>
          <a:ext cx="0" cy="0"/>
          <a:chOff x="0" y="0"/>
          <a:chExt cx="0" cy="0"/>
        </a:xfrm>
      </p:grpSpPr>
      <p:sp>
        <p:nvSpPr>
          <p:cNvPr id="3" name="Text Placeholder 16"/>
          <p:cNvSpPr>
            <a:spLocks noGrp="1"/>
          </p:cNvSpPr>
          <p:nvPr>
            <p:ph type="body" sz="quarter" idx="13"/>
          </p:nvPr>
        </p:nvSpPr>
        <p:spPr>
          <a:xfrm>
            <a:off x="1188720" y="1147224"/>
            <a:ext cx="18792000" cy="480131"/>
          </a:xfrm>
          <a:prstGeom prst="rect">
            <a:avLst/>
          </a:prstGeom>
        </p:spPr>
        <p:txBody>
          <a:bodyPr lIns="0" anchor="ctr">
            <a:spAutoFit/>
          </a:bodyPr>
          <a:lstStyle>
            <a:lvl1pPr marL="0" indent="0" algn="l">
              <a:buFontTx/>
              <a:buNone/>
              <a:defRPr sz="2800" baseline="0">
                <a:solidFill>
                  <a:schemeClr val="bg1">
                    <a:lumMod val="95000"/>
                  </a:schemeClr>
                </a:solidFill>
              </a:defRPr>
            </a:lvl1pPr>
            <a:lvl2pPr marL="914378" indent="0">
              <a:buFontTx/>
              <a:buNone/>
              <a:defRPr>
                <a:solidFill>
                  <a:schemeClr val="bg2"/>
                </a:solidFill>
              </a:defRPr>
            </a:lvl2pPr>
            <a:lvl3pPr marL="1828754" indent="0">
              <a:buFontTx/>
              <a:buNone/>
              <a:defRPr>
                <a:solidFill>
                  <a:schemeClr val="bg2"/>
                </a:solidFill>
              </a:defRPr>
            </a:lvl3pPr>
            <a:lvl4pPr marL="2743132" indent="0">
              <a:buFontTx/>
              <a:buNone/>
              <a:defRPr>
                <a:solidFill>
                  <a:schemeClr val="bg2"/>
                </a:solidFill>
              </a:defRPr>
            </a:lvl4pPr>
            <a:lvl5pPr marL="3657508" indent="0">
              <a:buFontTx/>
              <a:buNone/>
              <a:defRPr>
                <a:solidFill>
                  <a:schemeClr val="bg2"/>
                </a:solidFill>
              </a:defRPr>
            </a:lvl5pPr>
          </a:lstStyle>
          <a:p>
            <a:pPr lvl="0"/>
            <a:r>
              <a:rPr lang="pl-PL" dirty="0" smtClean="0"/>
              <a:t>Kliknij, aby edytować style wzorca tekstu</a:t>
            </a:r>
          </a:p>
        </p:txBody>
      </p:sp>
      <p:sp>
        <p:nvSpPr>
          <p:cNvPr id="4" name="Title 1"/>
          <p:cNvSpPr>
            <a:spLocks noGrp="1"/>
          </p:cNvSpPr>
          <p:nvPr>
            <p:ph type="title"/>
          </p:nvPr>
        </p:nvSpPr>
        <p:spPr>
          <a:xfrm>
            <a:off x="1188720" y="1675000"/>
            <a:ext cx="18792000" cy="775596"/>
          </a:xfrm>
          <a:prstGeom prst="rect">
            <a:avLst/>
          </a:prstGeom>
        </p:spPr>
        <p:txBody>
          <a:bodyPr lIns="0" tIns="0" rIns="0" bIns="0">
            <a:spAutoFit/>
          </a:bodyPr>
          <a:lstStyle>
            <a:lvl1pPr algn="l">
              <a:defRPr sz="5600">
                <a:solidFill>
                  <a:schemeClr val="bg1">
                    <a:lumMod val="95000"/>
                  </a:schemeClr>
                </a:solidFill>
              </a:defRPr>
            </a:lvl1pPr>
          </a:lstStyle>
          <a:p>
            <a:r>
              <a:rPr lang="en-US" dirty="0" smtClean="0"/>
              <a:t>Click to edit Master title style</a:t>
            </a:r>
            <a:endParaRPr lang="en-IN" dirty="0"/>
          </a:p>
        </p:txBody>
      </p:sp>
      <p:sp>
        <p:nvSpPr>
          <p:cNvPr id="5" name="Slide Number Placeholder 13"/>
          <p:cNvSpPr>
            <a:spLocks noGrp="1"/>
          </p:cNvSpPr>
          <p:nvPr>
            <p:ph type="sldNum" sz="quarter" idx="14"/>
          </p:nvPr>
        </p:nvSpPr>
        <p:spPr>
          <a:xfrm>
            <a:off x="22623463" y="1101725"/>
            <a:ext cx="812800" cy="885825"/>
          </a:xfrm>
          <a:custGeom>
            <a:avLst/>
            <a:gdLst>
              <a:gd name="connsiteX0" fmla="*/ 0 w 427416"/>
              <a:gd name="connsiteY0" fmla="*/ 0 h 358106"/>
              <a:gd name="connsiteX1" fmla="*/ 26986 w 427416"/>
              <a:gd name="connsiteY1" fmla="*/ 0 h 358106"/>
              <a:gd name="connsiteX2" fmla="*/ 400430 w 427416"/>
              <a:gd name="connsiteY2" fmla="*/ 0 h 358106"/>
              <a:gd name="connsiteX3" fmla="*/ 427416 w 427416"/>
              <a:gd name="connsiteY3" fmla="*/ 0 h 358106"/>
              <a:gd name="connsiteX4" fmla="*/ 427416 w 427416"/>
              <a:gd name="connsiteY4" fmla="*/ 286485 h 358106"/>
              <a:gd name="connsiteX5" fmla="*/ 213708 w 427416"/>
              <a:gd name="connsiteY5" fmla="*/ 358106 h 358106"/>
              <a:gd name="connsiteX6" fmla="*/ 0 w 427416"/>
              <a:gd name="connsiteY6" fmla="*/ 286485 h 35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416" h="358106">
                <a:moveTo>
                  <a:pt x="0" y="0"/>
                </a:moveTo>
                <a:lnTo>
                  <a:pt x="26986" y="0"/>
                </a:lnTo>
                <a:lnTo>
                  <a:pt x="400430" y="0"/>
                </a:lnTo>
                <a:lnTo>
                  <a:pt x="427416" y="0"/>
                </a:lnTo>
                <a:lnTo>
                  <a:pt x="427416" y="286485"/>
                </a:lnTo>
                <a:lnTo>
                  <a:pt x="213708" y="358106"/>
                </a:lnTo>
                <a:lnTo>
                  <a:pt x="0" y="286485"/>
                </a:lnTo>
                <a:close/>
              </a:path>
            </a:pathLst>
          </a:custGeom>
          <a:solidFill>
            <a:schemeClr val="accent1"/>
          </a:solidFill>
        </p:spPr>
        <p:txBody>
          <a:bodyPr wrap="square" lIns="0" tIns="144000" rIns="0" bIns="216000" anchorCtr="0">
            <a:noAutofit/>
          </a:bodyPr>
          <a:lstStyle>
            <a:lvl1pPr algn="ctr">
              <a:defRPr sz="2000">
                <a:solidFill>
                  <a:schemeClr val="bg1"/>
                </a:solidFill>
              </a:defRPr>
            </a:lvl1pPr>
          </a:lstStyle>
          <a:p>
            <a:pPr>
              <a:defRPr/>
            </a:pPr>
            <a:fld id="{A3CC77E8-750C-4A80-AEAF-34D2F740367B}" type="slidenum">
              <a:rPr lang="en-IN"/>
              <a:pPr>
                <a:defRPr/>
              </a:pPr>
              <a:t>‹#›</a:t>
            </a:fld>
            <a:endParaRPr lang="en-IN" dirty="0"/>
          </a:p>
        </p:txBody>
      </p:sp>
      <p:sp>
        <p:nvSpPr>
          <p:cNvPr id="6" name="Footer Placeholder 2"/>
          <p:cNvSpPr>
            <a:spLocks noGrp="1"/>
          </p:cNvSpPr>
          <p:nvPr>
            <p:ph type="ftr" sz="quarter" idx="15"/>
          </p:nvPr>
        </p:nvSpPr>
        <p:spPr>
          <a:xfrm>
            <a:off x="15206663" y="12650788"/>
            <a:ext cx="8229600" cy="368300"/>
          </a:xfrm>
        </p:spPr>
        <p:txBody>
          <a:bodyPr lIns="0" tIns="0" rIns="0" bIns="0">
            <a:spAutoFit/>
          </a:bodyPr>
          <a:lstStyle>
            <a:lvl1pPr algn="r">
              <a:defRPr sz="2400">
                <a:solidFill>
                  <a:schemeClr val="bg1">
                    <a:lumMod val="65000"/>
                  </a:schemeClr>
                </a:solidFill>
              </a:defRPr>
            </a:lvl1pPr>
          </a:lstStyle>
          <a:p>
            <a:pPr>
              <a:defRPr/>
            </a:pPr>
            <a:r>
              <a:rPr lang="en-IN"/>
              <a:t>Footer goes here</a:t>
            </a: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A6BB457-B5D5-4B39-BC10-3BF7311DF97E}" type="datetimeFigureOut">
              <a:rPr lang="en-US"/>
              <a:pPr>
                <a:defRPr/>
              </a:pPr>
              <a:t>4/25/2019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680A7C7-9B88-4EF8-8D6E-CD4724902E1D}" type="slidenum">
              <a:rPr lang="en-US"/>
              <a:pPr>
                <a:defRPr/>
              </a:pPr>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lvl1pPr>
          </a:lstStyle>
          <a:p>
            <a:r>
              <a:rPr lang="en-US" smtClean="0"/>
              <a:t>Click to edit Master title style</a:t>
            </a:r>
            <a:endParaRPr lang="en-US" dirty="0"/>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715511A-95E6-4149-BAD3-4E15746E7697}" type="datetimeFigureOut">
              <a:rPr lang="en-US"/>
              <a:pPr>
                <a:defRPr/>
              </a:pPr>
              <a:t>4/25/2019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7C68862-3CE9-4810-8A25-96D7D094DEC4}" type="slidenum">
              <a:rPr lang="en-US"/>
              <a:pPr>
                <a:defRPr/>
              </a:pPr>
              <a:t>‹#›</a:t>
            </a:fld>
            <a:endParaRPr 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676400" y="3651250"/>
            <a:ext cx="10363200" cy="87026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12344400" y="3651250"/>
            <a:ext cx="10363200" cy="87026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4ECAB69F-7687-4806-B6BA-30ADEB0C10FA}" type="datetimeFigureOut">
              <a:rPr lang="en-US"/>
              <a:pPr>
                <a:defRPr/>
              </a:pPr>
              <a:t>4/25/2019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0DC5715-E7B9-4219-836D-E319987A4A66}" type="slidenum">
              <a:rPr lang="en-US"/>
              <a:pPr>
                <a:defRPr/>
              </a:pPr>
              <a:t>‹#›</a:t>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1679577" y="5010150"/>
            <a:ext cx="10315574" cy="7369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12344400" y="5010150"/>
            <a:ext cx="10366376" cy="7369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1B8BB298-9364-4D72-99D2-F18FC794D591}" type="datetimeFigureOut">
              <a:rPr lang="en-US"/>
              <a:pPr>
                <a:defRPr/>
              </a:pPr>
              <a:t>4/25/2019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752CFD3-8AB5-4416-A286-E7849ECAF039}" type="slidenum">
              <a:rPr lang="en-US"/>
              <a:pPr>
                <a:defRPr/>
              </a:pPr>
              <a:t>‹#›</a:t>
            </a:fld>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8D80C9DB-B283-4E70-91D3-F0224C6DA0D0}" type="datetimeFigureOut">
              <a:rPr lang="en-US"/>
              <a:pPr>
                <a:defRPr/>
              </a:pPr>
              <a:t>4/25/2019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2FA8662-CD3B-4BD1-9AA5-69AABC49EFFF}" type="slidenum">
              <a:rPr lang="en-US"/>
              <a:pPr>
                <a:defRPr/>
              </a:pPr>
              <a:t>‹#›</a:t>
            </a:fld>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8AD2D08-4802-4C58-8B04-32CCEBFD4AA9}" type="datetimeFigureOut">
              <a:rPr lang="en-US"/>
              <a:pPr>
                <a:defRPr/>
              </a:pPr>
              <a:t>4/25/2019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9527DF1-26EC-4A01-BEA8-695A683097A9}" type="slidenum">
              <a:rPr lang="en-US"/>
              <a:pPr>
                <a:defRPr/>
              </a:pPr>
              <a:t>‹#›</a:t>
            </a:fld>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smtClean="0"/>
              <a:t>Click to edit Master title style</a:t>
            </a:r>
            <a:endParaRPr lang="en-US" dirty="0"/>
          </a:p>
        </p:txBody>
      </p:sp>
      <p:sp>
        <p:nvSpPr>
          <p:cNvPr id="3" name="Content Placeholder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6D67E6F-5DF5-4213-8E9A-A1D7C2486416}" type="datetimeFigureOut">
              <a:rPr lang="en-US"/>
              <a:pPr>
                <a:defRPr/>
              </a:pPr>
              <a:t>4/25/2019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6AE1C15-8E01-4AD3-9EAD-5F3BA6448086}" type="slidenum">
              <a:rPr lang="en-US"/>
              <a:pPr>
                <a:defRPr/>
              </a:pPr>
              <a:t>‹#›</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366376" y="1974851"/>
            <a:ext cx="12344400" cy="9747250"/>
          </a:xfrm>
        </p:spPr>
        <p:txBody>
          <a:bodyPr rtlCol="0">
            <a:normAutofit/>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476FBA2-1F05-4E2A-8C6A-B8995A7BABC5}" type="datetimeFigureOut">
              <a:rPr lang="en-US"/>
              <a:pPr>
                <a:defRPr/>
              </a:pPr>
              <a:t>4/25/2019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323AE74-CE73-45F9-9232-19AE55837E25}" type="slidenum">
              <a:rPr lang="en-US"/>
              <a:pPr>
                <a:defRPr/>
              </a:pPr>
              <a:t>‹#›</a:t>
            </a:fld>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676400" y="730250"/>
            <a:ext cx="21031200" cy="2651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1676400" y="3651250"/>
            <a:ext cx="21031200" cy="8702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676400" y="12712700"/>
            <a:ext cx="5486400" cy="730250"/>
          </a:xfrm>
          <a:prstGeom prst="rect">
            <a:avLst/>
          </a:prstGeom>
        </p:spPr>
        <p:txBody>
          <a:bodyPr vert="horz" lIns="91440" tIns="45720" rIns="91440" bIns="45720" rtlCol="0" anchor="ctr"/>
          <a:lstStyle>
            <a:lvl1pPr algn="l" fontAlgn="auto">
              <a:spcBef>
                <a:spcPts val="0"/>
              </a:spcBef>
              <a:spcAft>
                <a:spcPts val="0"/>
              </a:spcAft>
              <a:defRPr sz="2400">
                <a:solidFill>
                  <a:prstClr val="black">
                    <a:tint val="75000"/>
                  </a:prstClr>
                </a:solidFill>
                <a:latin typeface="+mn-lt"/>
                <a:cs typeface="+mn-cs"/>
              </a:defRPr>
            </a:lvl1pPr>
          </a:lstStyle>
          <a:p>
            <a:pPr>
              <a:defRPr/>
            </a:pPr>
            <a:fld id="{9ECA4B3D-993E-4DA3-A575-F1D7DEC87D56}" type="datetimeFigureOut">
              <a:rPr lang="en-US"/>
              <a:pPr>
                <a:defRPr/>
              </a:pPr>
              <a:t>4/25/2019</a:t>
            </a:fld>
            <a:endParaRPr lang="en-US"/>
          </a:p>
        </p:txBody>
      </p:sp>
      <p:sp>
        <p:nvSpPr>
          <p:cNvPr id="5" name="Footer Placeholder 4"/>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lvl1pPr algn="ctr" fontAlgn="auto">
              <a:spcBef>
                <a:spcPts val="0"/>
              </a:spcBef>
              <a:spcAft>
                <a:spcPts val="0"/>
              </a:spcAft>
              <a:defRPr sz="24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17221200" y="12712700"/>
            <a:ext cx="5486400" cy="730250"/>
          </a:xfrm>
          <a:prstGeom prst="rect">
            <a:avLst/>
          </a:prstGeom>
        </p:spPr>
        <p:txBody>
          <a:bodyPr vert="horz" lIns="91440" tIns="45720" rIns="91440" bIns="45720" rtlCol="0" anchor="ctr"/>
          <a:lstStyle>
            <a:lvl1pPr algn="r" fontAlgn="auto">
              <a:spcBef>
                <a:spcPts val="0"/>
              </a:spcBef>
              <a:spcAft>
                <a:spcPts val="0"/>
              </a:spcAft>
              <a:defRPr sz="2400">
                <a:solidFill>
                  <a:prstClr val="black">
                    <a:tint val="75000"/>
                  </a:prstClr>
                </a:solidFill>
                <a:latin typeface="+mn-lt"/>
                <a:cs typeface="+mn-cs"/>
              </a:defRPr>
            </a:lvl1pPr>
          </a:lstStyle>
          <a:p>
            <a:pPr>
              <a:defRPr/>
            </a:pPr>
            <a:fld id="{48521E7C-CE1E-473B-8016-33AEC4909BB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6" r:id="rId1"/>
    <p:sldLayoutId id="2147483685" r:id="rId2"/>
    <p:sldLayoutId id="2147483684" r:id="rId3"/>
    <p:sldLayoutId id="2147483683" r:id="rId4"/>
    <p:sldLayoutId id="2147483682" r:id="rId5"/>
    <p:sldLayoutId id="2147483681" r:id="rId6"/>
    <p:sldLayoutId id="2147483680" r:id="rId7"/>
    <p:sldLayoutId id="2147483679" r:id="rId8"/>
    <p:sldLayoutId id="2147483678" r:id="rId9"/>
    <p:sldLayoutId id="2147483677" r:id="rId10"/>
    <p:sldLayoutId id="2147483676" r:id="rId11"/>
    <p:sldLayoutId id="2147483687" r:id="rId12"/>
    <p:sldLayoutId id="2147483688" r:id="rId13"/>
    <p:sldLayoutId id="2147483689" r:id="rId14"/>
  </p:sldLayoutIdLst>
  <p:transition spd="med">
    <p:fade/>
  </p:transition>
  <p:txStyles>
    <p:titleStyle>
      <a:lvl1pPr algn="l" defTabSz="1828800" rtl="0" eaLnBrk="0" fontAlgn="base" hangingPunct="0">
        <a:lnSpc>
          <a:spcPct val="90000"/>
        </a:lnSpc>
        <a:spcBef>
          <a:spcPct val="0"/>
        </a:spcBef>
        <a:spcAft>
          <a:spcPct val="0"/>
        </a:spcAft>
        <a:defRPr sz="8800" kern="1200">
          <a:solidFill>
            <a:schemeClr val="tx1"/>
          </a:solidFill>
          <a:latin typeface="+mj-lt"/>
          <a:ea typeface="+mj-ea"/>
          <a:cs typeface="+mj-cs"/>
        </a:defRPr>
      </a:lvl1pPr>
      <a:lvl2pPr algn="l" defTabSz="1828800" rtl="0" eaLnBrk="0" fontAlgn="base" hangingPunct="0">
        <a:lnSpc>
          <a:spcPct val="90000"/>
        </a:lnSpc>
        <a:spcBef>
          <a:spcPct val="0"/>
        </a:spcBef>
        <a:spcAft>
          <a:spcPct val="0"/>
        </a:spcAft>
        <a:defRPr sz="8800">
          <a:solidFill>
            <a:schemeClr val="tx1"/>
          </a:solidFill>
          <a:latin typeface="Calibri Light" pitchFamily="34" charset="0"/>
        </a:defRPr>
      </a:lvl2pPr>
      <a:lvl3pPr algn="l" defTabSz="1828800" rtl="0" eaLnBrk="0" fontAlgn="base" hangingPunct="0">
        <a:lnSpc>
          <a:spcPct val="90000"/>
        </a:lnSpc>
        <a:spcBef>
          <a:spcPct val="0"/>
        </a:spcBef>
        <a:spcAft>
          <a:spcPct val="0"/>
        </a:spcAft>
        <a:defRPr sz="8800">
          <a:solidFill>
            <a:schemeClr val="tx1"/>
          </a:solidFill>
          <a:latin typeface="Calibri Light" pitchFamily="34" charset="0"/>
        </a:defRPr>
      </a:lvl3pPr>
      <a:lvl4pPr algn="l" defTabSz="1828800" rtl="0" eaLnBrk="0" fontAlgn="base" hangingPunct="0">
        <a:lnSpc>
          <a:spcPct val="90000"/>
        </a:lnSpc>
        <a:spcBef>
          <a:spcPct val="0"/>
        </a:spcBef>
        <a:spcAft>
          <a:spcPct val="0"/>
        </a:spcAft>
        <a:defRPr sz="8800">
          <a:solidFill>
            <a:schemeClr val="tx1"/>
          </a:solidFill>
          <a:latin typeface="Calibri Light" pitchFamily="34" charset="0"/>
        </a:defRPr>
      </a:lvl4pPr>
      <a:lvl5pPr algn="l" defTabSz="1828800" rtl="0" eaLnBrk="0" fontAlgn="base" hangingPunct="0">
        <a:lnSpc>
          <a:spcPct val="90000"/>
        </a:lnSpc>
        <a:spcBef>
          <a:spcPct val="0"/>
        </a:spcBef>
        <a:spcAft>
          <a:spcPct val="0"/>
        </a:spcAft>
        <a:defRPr sz="8800">
          <a:solidFill>
            <a:schemeClr val="tx1"/>
          </a:solidFill>
          <a:latin typeface="Calibri Light" pitchFamily="34" charset="0"/>
        </a:defRPr>
      </a:lvl5pPr>
      <a:lvl6pPr marL="457200" algn="l" defTabSz="1828800" rtl="0" fontAlgn="base">
        <a:lnSpc>
          <a:spcPct val="90000"/>
        </a:lnSpc>
        <a:spcBef>
          <a:spcPct val="0"/>
        </a:spcBef>
        <a:spcAft>
          <a:spcPct val="0"/>
        </a:spcAft>
        <a:defRPr sz="8800">
          <a:solidFill>
            <a:schemeClr val="tx1"/>
          </a:solidFill>
          <a:latin typeface="Calibri Light" pitchFamily="34" charset="0"/>
        </a:defRPr>
      </a:lvl6pPr>
      <a:lvl7pPr marL="914400" algn="l" defTabSz="1828800" rtl="0" fontAlgn="base">
        <a:lnSpc>
          <a:spcPct val="90000"/>
        </a:lnSpc>
        <a:spcBef>
          <a:spcPct val="0"/>
        </a:spcBef>
        <a:spcAft>
          <a:spcPct val="0"/>
        </a:spcAft>
        <a:defRPr sz="8800">
          <a:solidFill>
            <a:schemeClr val="tx1"/>
          </a:solidFill>
          <a:latin typeface="Calibri Light" pitchFamily="34" charset="0"/>
        </a:defRPr>
      </a:lvl7pPr>
      <a:lvl8pPr marL="1371600" algn="l" defTabSz="1828800" rtl="0" fontAlgn="base">
        <a:lnSpc>
          <a:spcPct val="90000"/>
        </a:lnSpc>
        <a:spcBef>
          <a:spcPct val="0"/>
        </a:spcBef>
        <a:spcAft>
          <a:spcPct val="0"/>
        </a:spcAft>
        <a:defRPr sz="8800">
          <a:solidFill>
            <a:schemeClr val="tx1"/>
          </a:solidFill>
          <a:latin typeface="Calibri Light" pitchFamily="34" charset="0"/>
        </a:defRPr>
      </a:lvl8pPr>
      <a:lvl9pPr marL="1828800" algn="l" defTabSz="1828800" rtl="0" fontAlgn="base">
        <a:lnSpc>
          <a:spcPct val="90000"/>
        </a:lnSpc>
        <a:spcBef>
          <a:spcPct val="0"/>
        </a:spcBef>
        <a:spcAft>
          <a:spcPct val="0"/>
        </a:spcAft>
        <a:defRPr sz="8800">
          <a:solidFill>
            <a:schemeClr val="tx1"/>
          </a:solidFill>
          <a:latin typeface="Calibri Light" pitchFamily="34" charset="0"/>
        </a:defRPr>
      </a:lvl9pPr>
    </p:titleStyle>
    <p:bodyStyle>
      <a:lvl1pPr marL="457200" indent="-457200" algn="l" defTabSz="1828800" rtl="0" eaLnBrk="0" fontAlgn="base" hangingPunct="0">
        <a:lnSpc>
          <a:spcPct val="90000"/>
        </a:lnSpc>
        <a:spcBef>
          <a:spcPts val="2000"/>
        </a:spcBef>
        <a:spcAft>
          <a:spcPct val="0"/>
        </a:spcAft>
        <a:buFont typeface="Arial" charset="0"/>
        <a:buChar char="•"/>
        <a:defRPr sz="5600" kern="1200">
          <a:solidFill>
            <a:schemeClr val="tx1"/>
          </a:solidFill>
          <a:latin typeface="+mn-lt"/>
          <a:ea typeface="+mn-ea"/>
          <a:cs typeface="+mn-cs"/>
        </a:defRPr>
      </a:lvl1pPr>
      <a:lvl2pPr marL="1371600" indent="-457200" algn="l" defTabSz="1828800" rtl="0" eaLnBrk="0" fontAlgn="base" hangingPunct="0">
        <a:lnSpc>
          <a:spcPct val="90000"/>
        </a:lnSpc>
        <a:spcBef>
          <a:spcPts val="1000"/>
        </a:spcBef>
        <a:spcAft>
          <a:spcPct val="0"/>
        </a:spcAft>
        <a:buFont typeface="Arial" charset="0"/>
        <a:buChar char="•"/>
        <a:defRPr sz="4800" kern="1200">
          <a:solidFill>
            <a:schemeClr val="tx1"/>
          </a:solidFill>
          <a:latin typeface="+mn-lt"/>
          <a:ea typeface="+mn-ea"/>
          <a:cs typeface="+mn-cs"/>
        </a:defRPr>
      </a:lvl2pPr>
      <a:lvl3pPr marL="2286000" indent="-457200" algn="l" defTabSz="1828800" rtl="0" eaLnBrk="0" fontAlgn="base" hangingPunct="0">
        <a:lnSpc>
          <a:spcPct val="90000"/>
        </a:lnSpc>
        <a:spcBef>
          <a:spcPts val="1000"/>
        </a:spcBef>
        <a:spcAft>
          <a:spcPct val="0"/>
        </a:spcAft>
        <a:buFont typeface="Arial" charset="0"/>
        <a:buChar char="•"/>
        <a:defRPr sz="4000" kern="1200">
          <a:solidFill>
            <a:schemeClr val="tx1"/>
          </a:solidFill>
          <a:latin typeface="+mn-lt"/>
          <a:ea typeface="+mn-ea"/>
          <a:cs typeface="+mn-cs"/>
        </a:defRPr>
      </a:lvl3pPr>
      <a:lvl4pPr marL="3200400" indent="-457200" algn="l" defTabSz="1828800" rtl="0" eaLnBrk="0" fontAlgn="base" hangingPunct="0">
        <a:lnSpc>
          <a:spcPct val="90000"/>
        </a:lnSpc>
        <a:spcBef>
          <a:spcPts val="1000"/>
        </a:spcBef>
        <a:spcAft>
          <a:spcPct val="0"/>
        </a:spcAft>
        <a:buFont typeface="Arial" charset="0"/>
        <a:buChar char="•"/>
        <a:defRPr sz="3600" kern="1200">
          <a:solidFill>
            <a:schemeClr val="tx1"/>
          </a:solidFill>
          <a:latin typeface="+mn-lt"/>
          <a:ea typeface="+mn-ea"/>
          <a:cs typeface="+mn-cs"/>
        </a:defRPr>
      </a:lvl4pPr>
      <a:lvl5pPr marL="4114800" indent="-457200" algn="l" defTabSz="1828800" rtl="0" eaLnBrk="0" fontAlgn="base" hangingPunct="0">
        <a:lnSpc>
          <a:spcPct val="90000"/>
        </a:lnSpc>
        <a:spcBef>
          <a:spcPts val="1000"/>
        </a:spcBef>
        <a:spcAft>
          <a:spcPct val="0"/>
        </a:spcAft>
        <a:buFont typeface="Arial"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25.jpeg"/><Relationship Id="rId7"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8.jpeg"/><Relationship Id="rId4" Type="http://schemas.openxmlformats.org/officeDocument/2006/relationships/image" Target="../media/image37.emf"/></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2.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3.png"/><Relationship Id="rId3" Type="http://schemas.openxmlformats.org/officeDocument/2006/relationships/image" Target="../media/image55.jpeg"/><Relationship Id="rId7" Type="http://schemas.openxmlformats.org/officeDocument/2006/relationships/oleObject" Target="../embeddings/oleObject9.bin"/><Relationship Id="rId12"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8.bin"/><Relationship Id="rId11" Type="http://schemas.openxmlformats.org/officeDocument/2006/relationships/oleObject" Target="../embeddings/oleObject13.bin"/><Relationship Id="rId5" Type="http://schemas.openxmlformats.org/officeDocument/2006/relationships/oleObject" Target="../embeddings/oleObject7.bin"/><Relationship Id="rId10" Type="http://schemas.openxmlformats.org/officeDocument/2006/relationships/oleObject" Target="../embeddings/oleObject12.bin"/><Relationship Id="rId4" Type="http://schemas.openxmlformats.org/officeDocument/2006/relationships/oleObject" Target="../embeddings/oleObject6.bin"/><Relationship Id="rId9" Type="http://schemas.openxmlformats.org/officeDocument/2006/relationships/oleObject" Target="../embeddings/oleObject11.bin"/></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5.jpe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6.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0.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C:\Users\lstacherczak\Desktop\slajd.JPG"/>
          <p:cNvPicPr>
            <a:picLocks noChangeAspect="1" noChangeArrowheads="1"/>
          </p:cNvPicPr>
          <p:nvPr/>
        </p:nvPicPr>
        <p:blipFill>
          <a:blip r:embed="rId2"/>
          <a:srcRect/>
          <a:stretch>
            <a:fillRect/>
          </a:stretch>
        </p:blipFill>
        <p:spPr bwMode="auto">
          <a:xfrm>
            <a:off x="3306763" y="977900"/>
            <a:ext cx="17365662" cy="11666538"/>
          </a:xfrm>
          <a:prstGeom prst="rect">
            <a:avLst/>
          </a:prstGeom>
          <a:noFill/>
          <a:ln w="9525">
            <a:noFill/>
            <a:miter lim="800000"/>
            <a:headEnd/>
            <a:tailEnd/>
          </a:ln>
        </p:spPr>
      </p:pic>
      <p:sp>
        <p:nvSpPr>
          <p:cNvPr id="17410" name="Prostokąt 2"/>
          <p:cNvSpPr>
            <a:spLocks noChangeArrowheads="1"/>
          </p:cNvSpPr>
          <p:nvPr/>
        </p:nvSpPr>
        <p:spPr bwMode="auto">
          <a:xfrm>
            <a:off x="10202863" y="7694613"/>
            <a:ext cx="3787775" cy="646112"/>
          </a:xfrm>
          <a:prstGeom prst="rect">
            <a:avLst/>
          </a:prstGeom>
          <a:noFill/>
          <a:ln w="9525">
            <a:noFill/>
            <a:miter lim="800000"/>
            <a:headEnd/>
            <a:tailEnd/>
          </a:ln>
        </p:spPr>
        <p:txBody>
          <a:bodyPr wrap="none">
            <a:spAutoFit/>
          </a:bodyPr>
          <a:lstStyle/>
          <a:p>
            <a:r>
              <a:rPr lang="pl-PL">
                <a:latin typeface="Calibri" pitchFamily="34" charset="0"/>
              </a:rPr>
              <a:t>PREZENTACJA 2019</a:t>
            </a:r>
            <a:endParaRPr lang="pl-PL"/>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rostokąt 20"/>
          <p:cNvSpPr/>
          <p:nvPr/>
        </p:nvSpPr>
        <p:spPr>
          <a:xfrm>
            <a:off x="2727325" y="10956925"/>
            <a:ext cx="18908713" cy="2759075"/>
          </a:xfrm>
          <a:prstGeom prst="rect">
            <a:avLst/>
          </a:prstGeom>
          <a:solidFill>
            <a:schemeClr val="bg1">
              <a:lumMod val="9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pic>
        <p:nvPicPr>
          <p:cNvPr id="26626" name="Picture 2" descr="C:\Users\lstacherczak\Desktop\rada dzielnicy\drogowa_01.jpg"/>
          <p:cNvPicPr>
            <a:picLocks noChangeAspect="1" noChangeArrowheads="1"/>
          </p:cNvPicPr>
          <p:nvPr/>
        </p:nvPicPr>
        <p:blipFill>
          <a:blip r:embed="rId2"/>
          <a:srcRect/>
          <a:stretch>
            <a:fillRect/>
          </a:stretch>
        </p:blipFill>
        <p:spPr bwMode="auto">
          <a:xfrm>
            <a:off x="41275" y="261938"/>
            <a:ext cx="24342725" cy="2954337"/>
          </a:xfrm>
          <a:prstGeom prst="rect">
            <a:avLst/>
          </a:prstGeom>
          <a:noFill/>
          <a:ln w="9525">
            <a:noFill/>
            <a:miter lim="800000"/>
            <a:headEnd/>
            <a:tailEnd/>
          </a:ln>
        </p:spPr>
      </p:pic>
      <p:pic>
        <p:nvPicPr>
          <p:cNvPr id="26627" name="Picture 3" descr="C:\Users\lstacherczak\Desktop\rada dzielnicy\wykres_01.jpg"/>
          <p:cNvPicPr>
            <a:picLocks noChangeAspect="1" noChangeArrowheads="1"/>
          </p:cNvPicPr>
          <p:nvPr/>
        </p:nvPicPr>
        <p:blipFill>
          <a:blip r:embed="rId3"/>
          <a:srcRect/>
          <a:stretch>
            <a:fillRect/>
          </a:stretch>
        </p:blipFill>
        <p:spPr bwMode="auto">
          <a:xfrm>
            <a:off x="3557588" y="3357563"/>
            <a:ext cx="10804525" cy="8943975"/>
          </a:xfrm>
          <a:prstGeom prst="rect">
            <a:avLst/>
          </a:prstGeom>
          <a:noFill/>
          <a:ln w="9525">
            <a:noFill/>
            <a:miter lim="800000"/>
            <a:headEnd/>
            <a:tailEnd/>
          </a:ln>
        </p:spPr>
      </p:pic>
      <p:pic>
        <p:nvPicPr>
          <p:cNvPr id="26628" name="Picture 1" descr="C:\Users\lstacherczak\Desktop\rada dzielnicy\drogi_01.jpg"/>
          <p:cNvPicPr>
            <a:picLocks noChangeAspect="1" noChangeArrowheads="1"/>
          </p:cNvPicPr>
          <p:nvPr/>
        </p:nvPicPr>
        <p:blipFill>
          <a:blip r:embed="rId4"/>
          <a:srcRect/>
          <a:stretch>
            <a:fillRect/>
          </a:stretch>
        </p:blipFill>
        <p:spPr bwMode="auto">
          <a:xfrm>
            <a:off x="12779375" y="5926138"/>
            <a:ext cx="6819900" cy="2486025"/>
          </a:xfrm>
          <a:prstGeom prst="rect">
            <a:avLst/>
          </a:prstGeom>
          <a:noFill/>
          <a:ln w="9525">
            <a:noFill/>
            <a:miter lim="800000"/>
            <a:headEnd/>
            <a:tailEnd/>
          </a:ln>
        </p:spPr>
      </p:pic>
      <p:sp>
        <p:nvSpPr>
          <p:cNvPr id="26629" name="Prostokąt 9"/>
          <p:cNvSpPr>
            <a:spLocks noChangeArrowheads="1"/>
          </p:cNvSpPr>
          <p:nvPr/>
        </p:nvSpPr>
        <p:spPr bwMode="auto">
          <a:xfrm>
            <a:off x="14377988" y="1222375"/>
            <a:ext cx="7751762" cy="1190625"/>
          </a:xfrm>
          <a:prstGeom prst="rect">
            <a:avLst/>
          </a:prstGeom>
          <a:noFill/>
          <a:ln w="9525">
            <a:noFill/>
            <a:miter lim="800000"/>
            <a:headEnd/>
            <a:tailEnd/>
          </a:ln>
        </p:spPr>
        <p:txBody>
          <a:bodyPr wrap="none">
            <a:spAutoFit/>
          </a:bodyPr>
          <a:lstStyle/>
          <a:p>
            <a:r>
              <a:rPr lang="pl-PL">
                <a:latin typeface="Arial Black" pitchFamily="34" charset="0"/>
              </a:rPr>
              <a:t>WI</a:t>
            </a:r>
            <a:r>
              <a:rPr lang="pl-PL" b="1">
                <a:latin typeface="Arial Black" pitchFamily="34" charset="0"/>
              </a:rPr>
              <a:t>Ę</a:t>
            </a:r>
            <a:r>
              <a:rPr lang="pl-PL">
                <a:latin typeface="Arial Black" pitchFamily="34" charset="0"/>
              </a:rPr>
              <a:t>CEJ NA:</a:t>
            </a:r>
          </a:p>
          <a:p>
            <a:r>
              <a:rPr lang="pl-PL">
                <a:solidFill>
                  <a:srgbClr val="2E75B6"/>
                </a:solidFill>
                <a:latin typeface="Calibri" pitchFamily="34" charset="0"/>
              </a:rPr>
              <a:t>www.lepszakomunikacja.czestochowa.pl</a:t>
            </a:r>
          </a:p>
        </p:txBody>
      </p:sp>
      <p:cxnSp>
        <p:nvCxnSpPr>
          <p:cNvPr id="10" name="Straight Connector 17"/>
          <p:cNvCxnSpPr/>
          <p:nvPr/>
        </p:nvCxnSpPr>
        <p:spPr>
          <a:xfrm flipV="1">
            <a:off x="12190413" y="12771438"/>
            <a:ext cx="22225" cy="504825"/>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1" name="TextBox 22"/>
          <p:cNvSpPr txBox="1"/>
          <p:nvPr/>
        </p:nvSpPr>
        <p:spPr>
          <a:xfrm>
            <a:off x="12330113" y="12793663"/>
            <a:ext cx="1500187" cy="584200"/>
          </a:xfrm>
          <a:prstGeom prst="rect">
            <a:avLst/>
          </a:prstGeom>
          <a:noFill/>
        </p:spPr>
        <p:txBody>
          <a:bodyPr>
            <a:spAutoFit/>
          </a:bodyPr>
          <a:lstStyle/>
          <a:p>
            <a:pPr algn="ctr" fontAlgn="auto">
              <a:spcBef>
                <a:spcPts val="0"/>
              </a:spcBef>
              <a:spcAft>
                <a:spcPts val="0"/>
              </a:spcAft>
              <a:defRPr/>
            </a:pPr>
            <a:r>
              <a:rPr lang="pl-PL" sz="3200" spc="300" dirty="0">
                <a:solidFill>
                  <a:schemeClr val="tx2">
                    <a:lumMod val="50000"/>
                  </a:schemeClr>
                </a:solidFill>
                <a:latin typeface="Arial Black" pitchFamily="34" charset="0"/>
                <a:ea typeface="Open Sans" panose="020B0606030504020204" pitchFamily="34" charset="0"/>
                <a:cs typeface="Aharoni" pitchFamily="2" charset="-79"/>
              </a:rPr>
              <a:t>2019</a:t>
            </a:r>
            <a:endParaRPr lang="en-US" sz="3200" spc="300" dirty="0">
              <a:solidFill>
                <a:schemeClr val="tx2">
                  <a:lumMod val="50000"/>
                </a:schemeClr>
              </a:solidFill>
              <a:latin typeface="Arial Black" pitchFamily="34" charset="0"/>
              <a:ea typeface="Open Sans" panose="020B0606030504020204" pitchFamily="34" charset="0"/>
              <a:cs typeface="Aharoni" pitchFamily="2" charset="-79"/>
            </a:endParaRPr>
          </a:p>
        </p:txBody>
      </p:sp>
      <p:pic>
        <p:nvPicPr>
          <p:cNvPr id="26632" name="Picture 10" descr="C:\Users\lstacherczak\Desktop\czestochowa_logo_A1_podstawowe_kolor.PNG"/>
          <p:cNvPicPr>
            <a:picLocks noChangeAspect="1" noChangeArrowheads="1"/>
          </p:cNvPicPr>
          <p:nvPr/>
        </p:nvPicPr>
        <p:blipFill>
          <a:blip r:embed="rId5"/>
          <a:srcRect/>
          <a:stretch>
            <a:fillRect/>
          </a:stretch>
        </p:blipFill>
        <p:spPr bwMode="auto">
          <a:xfrm>
            <a:off x="9794875" y="12687300"/>
            <a:ext cx="2124075" cy="7016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rostokąt 20"/>
          <p:cNvSpPr/>
          <p:nvPr/>
        </p:nvSpPr>
        <p:spPr>
          <a:xfrm>
            <a:off x="2727325" y="10956925"/>
            <a:ext cx="18908713" cy="2759075"/>
          </a:xfrm>
          <a:prstGeom prst="rect">
            <a:avLst/>
          </a:prstGeom>
          <a:solidFill>
            <a:schemeClr val="bg1">
              <a:lumMod val="9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pic>
        <p:nvPicPr>
          <p:cNvPr id="27650" name="Picture 3" descr="C:\Users\lstacherczak\Desktop\rada dzielnicy\wykres_01.jpg"/>
          <p:cNvPicPr>
            <a:picLocks noChangeAspect="1" noChangeArrowheads="1"/>
          </p:cNvPicPr>
          <p:nvPr/>
        </p:nvPicPr>
        <p:blipFill>
          <a:blip r:embed="rId2"/>
          <a:srcRect/>
          <a:stretch>
            <a:fillRect/>
          </a:stretch>
        </p:blipFill>
        <p:spPr bwMode="auto">
          <a:xfrm>
            <a:off x="4106863" y="3659188"/>
            <a:ext cx="9788525" cy="8410575"/>
          </a:xfrm>
          <a:prstGeom prst="rect">
            <a:avLst/>
          </a:prstGeom>
          <a:noFill/>
          <a:ln w="9525">
            <a:noFill/>
            <a:miter lim="800000"/>
            <a:headEnd/>
            <a:tailEnd/>
          </a:ln>
        </p:spPr>
      </p:pic>
      <p:pic>
        <p:nvPicPr>
          <p:cNvPr id="27651" name="Picture 1" descr="C:\Users\lstacherczak\Desktop\rada dzielnicy\drogi_01.jpg"/>
          <p:cNvPicPr>
            <a:picLocks noChangeAspect="1" noChangeArrowheads="1"/>
          </p:cNvPicPr>
          <p:nvPr/>
        </p:nvPicPr>
        <p:blipFill>
          <a:blip r:embed="rId3"/>
          <a:srcRect/>
          <a:stretch>
            <a:fillRect/>
          </a:stretch>
        </p:blipFill>
        <p:spPr bwMode="auto">
          <a:xfrm>
            <a:off x="12779375" y="6122988"/>
            <a:ext cx="6819900" cy="2092325"/>
          </a:xfrm>
          <a:prstGeom prst="rect">
            <a:avLst/>
          </a:prstGeom>
          <a:noFill/>
          <a:ln w="9525">
            <a:noFill/>
            <a:miter lim="800000"/>
            <a:headEnd/>
            <a:tailEnd/>
          </a:ln>
        </p:spPr>
      </p:pic>
      <p:pic>
        <p:nvPicPr>
          <p:cNvPr id="27652" name="Picture 2" descr="C:\Users\lstacherczak\Desktop\rada dzielnicy\drogowa_01.jpg"/>
          <p:cNvPicPr>
            <a:picLocks noChangeAspect="1" noChangeArrowheads="1"/>
          </p:cNvPicPr>
          <p:nvPr/>
        </p:nvPicPr>
        <p:blipFill>
          <a:blip r:embed="rId4"/>
          <a:srcRect/>
          <a:stretch>
            <a:fillRect/>
          </a:stretch>
        </p:blipFill>
        <p:spPr bwMode="auto">
          <a:xfrm>
            <a:off x="41275" y="306388"/>
            <a:ext cx="24342725" cy="2865437"/>
          </a:xfrm>
          <a:prstGeom prst="rect">
            <a:avLst/>
          </a:prstGeom>
          <a:noFill/>
          <a:ln w="9525">
            <a:noFill/>
            <a:miter lim="800000"/>
            <a:headEnd/>
            <a:tailEnd/>
          </a:ln>
        </p:spPr>
      </p:pic>
      <p:sp>
        <p:nvSpPr>
          <p:cNvPr id="27653" name="Prostokąt 10"/>
          <p:cNvSpPr>
            <a:spLocks noChangeArrowheads="1"/>
          </p:cNvSpPr>
          <p:nvPr/>
        </p:nvSpPr>
        <p:spPr bwMode="auto">
          <a:xfrm>
            <a:off x="14377988" y="1222375"/>
            <a:ext cx="7751762" cy="1190625"/>
          </a:xfrm>
          <a:prstGeom prst="rect">
            <a:avLst/>
          </a:prstGeom>
          <a:noFill/>
          <a:ln w="9525">
            <a:noFill/>
            <a:miter lim="800000"/>
            <a:headEnd/>
            <a:tailEnd/>
          </a:ln>
        </p:spPr>
        <p:txBody>
          <a:bodyPr wrap="none">
            <a:spAutoFit/>
          </a:bodyPr>
          <a:lstStyle/>
          <a:p>
            <a:r>
              <a:rPr lang="pl-PL">
                <a:latin typeface="Arial Black" pitchFamily="34" charset="0"/>
              </a:rPr>
              <a:t>WI</a:t>
            </a:r>
            <a:r>
              <a:rPr lang="pl-PL" b="1">
                <a:latin typeface="Arial Black" pitchFamily="34" charset="0"/>
              </a:rPr>
              <a:t>Ę</a:t>
            </a:r>
            <a:r>
              <a:rPr lang="pl-PL">
                <a:latin typeface="Arial Black" pitchFamily="34" charset="0"/>
              </a:rPr>
              <a:t>CEJ NA:</a:t>
            </a:r>
          </a:p>
          <a:p>
            <a:r>
              <a:rPr lang="pl-PL">
                <a:solidFill>
                  <a:srgbClr val="2E75B6"/>
                </a:solidFill>
                <a:latin typeface="Calibri" pitchFamily="34" charset="0"/>
              </a:rPr>
              <a:t>www.lepszakomunikacja.czestochowa.pl</a:t>
            </a:r>
          </a:p>
        </p:txBody>
      </p:sp>
      <p:cxnSp>
        <p:nvCxnSpPr>
          <p:cNvPr id="10" name="Straight Connector 17"/>
          <p:cNvCxnSpPr/>
          <p:nvPr/>
        </p:nvCxnSpPr>
        <p:spPr>
          <a:xfrm flipV="1">
            <a:off x="12190413" y="12771438"/>
            <a:ext cx="22225" cy="504825"/>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1" name="TextBox 22"/>
          <p:cNvSpPr txBox="1"/>
          <p:nvPr/>
        </p:nvSpPr>
        <p:spPr>
          <a:xfrm>
            <a:off x="12330113" y="12793663"/>
            <a:ext cx="1500187" cy="584200"/>
          </a:xfrm>
          <a:prstGeom prst="rect">
            <a:avLst/>
          </a:prstGeom>
          <a:noFill/>
        </p:spPr>
        <p:txBody>
          <a:bodyPr>
            <a:spAutoFit/>
          </a:bodyPr>
          <a:lstStyle/>
          <a:p>
            <a:pPr algn="ctr" fontAlgn="auto">
              <a:spcBef>
                <a:spcPts val="0"/>
              </a:spcBef>
              <a:spcAft>
                <a:spcPts val="0"/>
              </a:spcAft>
              <a:defRPr/>
            </a:pPr>
            <a:r>
              <a:rPr lang="pl-PL" sz="3200" spc="300" dirty="0">
                <a:solidFill>
                  <a:schemeClr val="tx2">
                    <a:lumMod val="50000"/>
                  </a:schemeClr>
                </a:solidFill>
                <a:latin typeface="Arial Black" pitchFamily="34" charset="0"/>
                <a:ea typeface="Open Sans" panose="020B0606030504020204" pitchFamily="34" charset="0"/>
                <a:cs typeface="Aharoni" pitchFamily="2" charset="-79"/>
              </a:rPr>
              <a:t>2019</a:t>
            </a:r>
            <a:endParaRPr lang="en-US" sz="3200" spc="300" dirty="0">
              <a:solidFill>
                <a:schemeClr val="tx2">
                  <a:lumMod val="50000"/>
                </a:schemeClr>
              </a:solidFill>
              <a:latin typeface="Arial Black" pitchFamily="34" charset="0"/>
              <a:ea typeface="Open Sans" panose="020B0606030504020204" pitchFamily="34" charset="0"/>
              <a:cs typeface="Aharoni" pitchFamily="2" charset="-79"/>
            </a:endParaRPr>
          </a:p>
        </p:txBody>
      </p:sp>
      <p:pic>
        <p:nvPicPr>
          <p:cNvPr id="27656" name="Picture 10" descr="C:\Users\lstacherczak\Desktop\czestochowa_logo_A1_podstawowe_kolor.PNG"/>
          <p:cNvPicPr>
            <a:picLocks noChangeAspect="1" noChangeArrowheads="1"/>
          </p:cNvPicPr>
          <p:nvPr/>
        </p:nvPicPr>
        <p:blipFill>
          <a:blip r:embed="rId5"/>
          <a:srcRect/>
          <a:stretch>
            <a:fillRect/>
          </a:stretch>
        </p:blipFill>
        <p:spPr bwMode="auto">
          <a:xfrm>
            <a:off x="9794875" y="12687300"/>
            <a:ext cx="2124075" cy="7016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rostokąt 20"/>
          <p:cNvSpPr/>
          <p:nvPr/>
        </p:nvSpPr>
        <p:spPr>
          <a:xfrm>
            <a:off x="2727325" y="10956925"/>
            <a:ext cx="18908713" cy="2759075"/>
          </a:xfrm>
          <a:prstGeom prst="rect">
            <a:avLst/>
          </a:prstGeom>
          <a:solidFill>
            <a:schemeClr val="bg1">
              <a:lumMod val="9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pic>
        <p:nvPicPr>
          <p:cNvPr id="28674" name="Picture 2" descr="C:\Users\lstacherczak\Desktop\rada dzielnicy\przyjazna_01.jpg"/>
          <p:cNvPicPr>
            <a:picLocks noChangeAspect="1" noChangeArrowheads="1"/>
          </p:cNvPicPr>
          <p:nvPr/>
        </p:nvPicPr>
        <p:blipFill>
          <a:blip r:embed="rId2"/>
          <a:srcRect/>
          <a:stretch>
            <a:fillRect/>
          </a:stretch>
        </p:blipFill>
        <p:spPr bwMode="auto">
          <a:xfrm>
            <a:off x="0" y="0"/>
            <a:ext cx="24384000" cy="13716000"/>
          </a:xfrm>
          <a:prstGeom prst="rect">
            <a:avLst/>
          </a:prstGeom>
          <a:noFill/>
          <a:ln w="9525">
            <a:noFill/>
            <a:miter lim="800000"/>
            <a:headEnd/>
            <a:tailEnd/>
          </a:ln>
        </p:spPr>
      </p:pic>
      <p:sp>
        <p:nvSpPr>
          <p:cNvPr id="6" name="Prostokąt 5"/>
          <p:cNvSpPr/>
          <p:nvPr/>
        </p:nvSpPr>
        <p:spPr>
          <a:xfrm>
            <a:off x="2727325" y="10320338"/>
            <a:ext cx="18908713" cy="3395662"/>
          </a:xfrm>
          <a:prstGeom prst="rect">
            <a:avLst/>
          </a:prstGeom>
          <a:solidFill>
            <a:schemeClr val="bg1">
              <a:lumMod val="9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28676" name="Prostokąt 6"/>
          <p:cNvSpPr>
            <a:spLocks noChangeArrowheads="1"/>
          </p:cNvSpPr>
          <p:nvPr/>
        </p:nvSpPr>
        <p:spPr bwMode="auto">
          <a:xfrm>
            <a:off x="3233738" y="10531475"/>
            <a:ext cx="18075275" cy="1554163"/>
          </a:xfrm>
          <a:prstGeom prst="rect">
            <a:avLst/>
          </a:prstGeom>
          <a:noFill/>
          <a:ln w="9525">
            <a:noFill/>
            <a:miter lim="800000"/>
            <a:headEnd/>
            <a:tailEnd/>
          </a:ln>
        </p:spPr>
        <p:txBody>
          <a:bodyPr>
            <a:spAutoFit/>
          </a:bodyPr>
          <a:lstStyle/>
          <a:p>
            <a:pPr algn="just"/>
            <a:r>
              <a:rPr lang="pl-PL" sz="3200">
                <a:latin typeface="Calibri" pitchFamily="34" charset="0"/>
              </a:rPr>
              <a:t>Jako Prezydent chcę, aby Częstochowa była przyjaznym miejscem do życia. Ważne jest dla mnie by częstochowianie czuli się dobrze we własnym mieście, mieli nie tylko dobrą pracę, ale również przestrzeń do wypoczynku, rekreacji czy rozrywki. Dlatego powstał program Kierunek Przyjazna Częstochowa.</a:t>
            </a:r>
          </a:p>
        </p:txBody>
      </p:sp>
      <p:cxnSp>
        <p:nvCxnSpPr>
          <p:cNvPr id="10" name="Straight Connector 17"/>
          <p:cNvCxnSpPr/>
          <p:nvPr/>
        </p:nvCxnSpPr>
        <p:spPr>
          <a:xfrm flipV="1">
            <a:off x="12190413" y="12771438"/>
            <a:ext cx="22225" cy="504825"/>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1" name="TextBox 22"/>
          <p:cNvSpPr txBox="1"/>
          <p:nvPr/>
        </p:nvSpPr>
        <p:spPr>
          <a:xfrm>
            <a:off x="12330113" y="12793663"/>
            <a:ext cx="1500187" cy="584200"/>
          </a:xfrm>
          <a:prstGeom prst="rect">
            <a:avLst/>
          </a:prstGeom>
          <a:noFill/>
        </p:spPr>
        <p:txBody>
          <a:bodyPr>
            <a:spAutoFit/>
          </a:bodyPr>
          <a:lstStyle/>
          <a:p>
            <a:pPr algn="ctr" fontAlgn="auto">
              <a:spcBef>
                <a:spcPts val="0"/>
              </a:spcBef>
              <a:spcAft>
                <a:spcPts val="0"/>
              </a:spcAft>
              <a:defRPr/>
            </a:pPr>
            <a:r>
              <a:rPr lang="pl-PL" sz="3200" spc="300" dirty="0">
                <a:solidFill>
                  <a:schemeClr val="tx2">
                    <a:lumMod val="50000"/>
                  </a:schemeClr>
                </a:solidFill>
                <a:latin typeface="Arial Black" pitchFamily="34" charset="0"/>
                <a:ea typeface="Open Sans" panose="020B0606030504020204" pitchFamily="34" charset="0"/>
                <a:cs typeface="Aharoni" pitchFamily="2" charset="-79"/>
              </a:rPr>
              <a:t>2019</a:t>
            </a:r>
            <a:endParaRPr lang="en-US" sz="3200" spc="300" dirty="0">
              <a:solidFill>
                <a:schemeClr val="tx2">
                  <a:lumMod val="50000"/>
                </a:schemeClr>
              </a:solidFill>
              <a:latin typeface="Arial Black" pitchFamily="34" charset="0"/>
              <a:ea typeface="Open Sans" panose="020B0606030504020204" pitchFamily="34" charset="0"/>
              <a:cs typeface="Aharoni" pitchFamily="2" charset="-79"/>
            </a:endParaRPr>
          </a:p>
        </p:txBody>
      </p:sp>
      <p:pic>
        <p:nvPicPr>
          <p:cNvPr id="28679" name="Picture 10" descr="C:\Users\lstacherczak\Desktop\czestochowa_logo_A1_podstawowe_kolor.PNG"/>
          <p:cNvPicPr>
            <a:picLocks noChangeAspect="1" noChangeArrowheads="1"/>
          </p:cNvPicPr>
          <p:nvPr/>
        </p:nvPicPr>
        <p:blipFill>
          <a:blip r:embed="rId3"/>
          <a:srcRect/>
          <a:stretch>
            <a:fillRect/>
          </a:stretch>
        </p:blipFill>
        <p:spPr bwMode="auto">
          <a:xfrm>
            <a:off x="9794875" y="12687300"/>
            <a:ext cx="2124075" cy="7016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descr="C:\Users\lstacherczak\Desktop\rada dzielnicy\aktywna_01.jpg"/>
          <p:cNvPicPr>
            <a:picLocks noChangeAspect="1" noChangeArrowheads="1"/>
          </p:cNvPicPr>
          <p:nvPr/>
        </p:nvPicPr>
        <p:blipFill>
          <a:blip r:embed="rId2"/>
          <a:srcRect/>
          <a:stretch>
            <a:fillRect/>
          </a:stretch>
        </p:blipFill>
        <p:spPr bwMode="auto">
          <a:xfrm>
            <a:off x="1098550" y="1679575"/>
            <a:ext cx="21502688" cy="8672513"/>
          </a:xfrm>
          <a:prstGeom prst="rect">
            <a:avLst/>
          </a:prstGeom>
          <a:noFill/>
          <a:ln w="9525">
            <a:noFill/>
            <a:miter lim="800000"/>
            <a:headEnd/>
            <a:tailEnd/>
          </a:ln>
        </p:spPr>
      </p:pic>
      <p:cxnSp>
        <p:nvCxnSpPr>
          <p:cNvPr id="6" name="Straight Connector 17"/>
          <p:cNvCxnSpPr/>
          <p:nvPr/>
        </p:nvCxnSpPr>
        <p:spPr>
          <a:xfrm flipV="1">
            <a:off x="12190413" y="12771438"/>
            <a:ext cx="22225" cy="504825"/>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TextBox 22"/>
          <p:cNvSpPr txBox="1"/>
          <p:nvPr/>
        </p:nvSpPr>
        <p:spPr>
          <a:xfrm>
            <a:off x="12330113" y="12793663"/>
            <a:ext cx="1500187" cy="584200"/>
          </a:xfrm>
          <a:prstGeom prst="rect">
            <a:avLst/>
          </a:prstGeom>
          <a:noFill/>
        </p:spPr>
        <p:txBody>
          <a:bodyPr>
            <a:spAutoFit/>
          </a:bodyPr>
          <a:lstStyle/>
          <a:p>
            <a:pPr algn="ctr" fontAlgn="auto">
              <a:spcBef>
                <a:spcPts val="0"/>
              </a:spcBef>
              <a:spcAft>
                <a:spcPts val="0"/>
              </a:spcAft>
              <a:defRPr/>
            </a:pPr>
            <a:r>
              <a:rPr lang="pl-PL" sz="3200" spc="300" dirty="0">
                <a:solidFill>
                  <a:schemeClr val="tx2">
                    <a:lumMod val="50000"/>
                  </a:schemeClr>
                </a:solidFill>
                <a:latin typeface="Arial Black" pitchFamily="34" charset="0"/>
                <a:ea typeface="Open Sans" panose="020B0606030504020204" pitchFamily="34" charset="0"/>
                <a:cs typeface="Aharoni" pitchFamily="2" charset="-79"/>
              </a:rPr>
              <a:t>2019</a:t>
            </a:r>
            <a:endParaRPr lang="en-US" sz="3200" spc="300" dirty="0">
              <a:solidFill>
                <a:schemeClr val="tx2">
                  <a:lumMod val="50000"/>
                </a:schemeClr>
              </a:solidFill>
              <a:latin typeface="Arial Black" pitchFamily="34" charset="0"/>
              <a:ea typeface="Open Sans" panose="020B0606030504020204" pitchFamily="34" charset="0"/>
              <a:cs typeface="Aharoni" pitchFamily="2" charset="-79"/>
            </a:endParaRPr>
          </a:p>
        </p:txBody>
      </p:sp>
      <p:pic>
        <p:nvPicPr>
          <p:cNvPr id="29700" name="Picture 10" descr="C:\Users\lstacherczak\Desktop\czestochowa_logo_A1_podstawowe_kolor.PNG"/>
          <p:cNvPicPr>
            <a:picLocks noChangeAspect="1" noChangeArrowheads="1"/>
          </p:cNvPicPr>
          <p:nvPr/>
        </p:nvPicPr>
        <p:blipFill>
          <a:blip r:embed="rId3"/>
          <a:srcRect/>
          <a:stretch>
            <a:fillRect/>
          </a:stretch>
        </p:blipFill>
        <p:spPr bwMode="auto">
          <a:xfrm>
            <a:off x="9794875" y="12687300"/>
            <a:ext cx="2124075" cy="7016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1"/>
          <p:cNvSpPr/>
          <p:nvPr/>
        </p:nvSpPr>
        <p:spPr>
          <a:xfrm>
            <a:off x="0" y="0"/>
            <a:ext cx="24384000" cy="4686299"/>
          </a:xfrm>
          <a:prstGeom prst="rect">
            <a:avLst/>
          </a:prstGeom>
          <a:blipFill dpi="0" rotWithShape="1">
            <a:blip r:embed="rId2" cstate="print">
              <a:duotone>
                <a:prstClr val="black"/>
                <a:schemeClr val="accent5">
                  <a:tint val="45000"/>
                  <a:satMod val="400000"/>
                </a:schemeClr>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9" name="TextBox 18"/>
          <p:cNvSpPr txBox="1"/>
          <p:nvPr/>
        </p:nvSpPr>
        <p:spPr>
          <a:xfrm>
            <a:off x="3168650" y="3603625"/>
            <a:ext cx="11885613" cy="1108075"/>
          </a:xfrm>
          <a:prstGeom prst="rect">
            <a:avLst/>
          </a:prstGeom>
          <a:noFill/>
        </p:spPr>
        <p:txBody>
          <a:bodyPr>
            <a:spAutoFit/>
          </a:bodyPr>
          <a:lstStyle/>
          <a:p>
            <a:pPr fontAlgn="auto">
              <a:spcBef>
                <a:spcPts val="0"/>
              </a:spcBef>
              <a:spcAft>
                <a:spcPts val="0"/>
              </a:spcAft>
              <a:defRPr/>
            </a:pPr>
            <a:r>
              <a:rPr lang="pl-PL" sz="6600" b="1" spc="100" dirty="0">
                <a:solidFill>
                  <a:schemeClr val="bg1">
                    <a:lumMod val="95000"/>
                  </a:schemeClr>
                </a:solidFill>
                <a:latin typeface="+mn-lt"/>
                <a:ea typeface="Open Sans" panose="020B0606030504020204" pitchFamily="34" charset="0"/>
                <a:cs typeface="Open Sans" panose="020B0606030504020204" pitchFamily="34" charset="0"/>
              </a:rPr>
              <a:t>SPORT</a:t>
            </a:r>
            <a:endParaRPr lang="en-US" sz="6600" b="1" spc="100" dirty="0">
              <a:solidFill>
                <a:schemeClr val="bg1">
                  <a:lumMod val="95000"/>
                </a:schemeClr>
              </a:solidFill>
              <a:latin typeface="+mn-lt"/>
              <a:ea typeface="Open Sans" panose="020B0606030504020204" pitchFamily="34" charset="0"/>
              <a:cs typeface="Open Sans" panose="020B0606030504020204" pitchFamily="34" charset="0"/>
            </a:endParaRPr>
          </a:p>
        </p:txBody>
      </p:sp>
      <p:sp>
        <p:nvSpPr>
          <p:cNvPr id="12" name="Rectangle 11"/>
          <p:cNvSpPr/>
          <p:nvPr/>
        </p:nvSpPr>
        <p:spPr>
          <a:xfrm flipH="1">
            <a:off x="0" y="3476625"/>
            <a:ext cx="192088" cy="152876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ED7D31">
                  <a:lumMod val="60000"/>
                  <a:lumOff val="40000"/>
                </a:srgbClr>
              </a:solidFill>
            </a:endParaRPr>
          </a:p>
        </p:txBody>
      </p:sp>
      <p:sp>
        <p:nvSpPr>
          <p:cNvPr id="40" name="Rectangle 30"/>
          <p:cNvSpPr/>
          <p:nvPr/>
        </p:nvSpPr>
        <p:spPr>
          <a:xfrm>
            <a:off x="7218363" y="6096000"/>
            <a:ext cx="2852737" cy="29987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pl-PL" sz="2800" b="1" dirty="0">
                <a:solidFill>
                  <a:prstClr val="white">
                    <a:lumMod val="95000"/>
                  </a:prstClr>
                </a:solidFill>
              </a:rPr>
              <a:t>SZKOŁY PODSTAWOWE</a:t>
            </a:r>
          </a:p>
          <a:p>
            <a:pPr algn="ctr" fontAlgn="auto">
              <a:spcBef>
                <a:spcPts val="0"/>
              </a:spcBef>
              <a:spcAft>
                <a:spcPts val="0"/>
              </a:spcAft>
              <a:defRPr/>
            </a:pPr>
            <a:r>
              <a:rPr lang="pl-PL" sz="2800" b="1" dirty="0">
                <a:solidFill>
                  <a:prstClr val="white">
                    <a:lumMod val="95000"/>
                  </a:prstClr>
                </a:solidFill>
              </a:rPr>
              <a:t>1, 2, 8, 11, 12, 13, 14, 17, 25, 26, 30, 31, 32, 34, 26, 30, 36, 37, 39, 42, 46, 48, 49, 53, 54</a:t>
            </a:r>
            <a:endParaRPr lang="en-US" sz="2800" b="1" dirty="0">
              <a:solidFill>
                <a:prstClr val="white">
                  <a:lumMod val="95000"/>
                </a:prstClr>
              </a:solidFill>
            </a:endParaRPr>
          </a:p>
        </p:txBody>
      </p:sp>
      <p:sp>
        <p:nvSpPr>
          <p:cNvPr id="41" name="Rectangle 26"/>
          <p:cNvSpPr/>
          <p:nvPr/>
        </p:nvSpPr>
        <p:spPr>
          <a:xfrm>
            <a:off x="10628313" y="6096000"/>
            <a:ext cx="6237287" cy="29987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200" b="1">
              <a:solidFill>
                <a:prstClr val="white">
                  <a:lumMod val="95000"/>
                </a:prstClr>
              </a:solidFill>
            </a:endParaRPr>
          </a:p>
        </p:txBody>
      </p:sp>
      <p:sp>
        <p:nvSpPr>
          <p:cNvPr id="46" name="Rectangle 27"/>
          <p:cNvSpPr/>
          <p:nvPr/>
        </p:nvSpPr>
        <p:spPr>
          <a:xfrm>
            <a:off x="8904288" y="9507538"/>
            <a:ext cx="2854325" cy="2997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l-PL" sz="2800" b="1" dirty="0">
                <a:solidFill>
                  <a:srgbClr val="F2F2F2"/>
                </a:solidFill>
                <a:ea typeface="Open Sans"/>
                <a:cs typeface="Open Sans"/>
              </a:rPr>
              <a:t>MSP przy  ul. Limanowskiego</a:t>
            </a:r>
          </a:p>
          <a:p>
            <a:pPr algn="ctr">
              <a:defRPr/>
            </a:pPr>
            <a:r>
              <a:rPr lang="pl-PL" sz="2800" b="1" dirty="0">
                <a:solidFill>
                  <a:srgbClr val="F2F2F2"/>
                </a:solidFill>
                <a:ea typeface="Open Sans"/>
                <a:cs typeface="Open Sans"/>
              </a:rPr>
              <a:t>(modernizacja  stadionu Rakowa, boiska treningowe)</a:t>
            </a:r>
            <a:endParaRPr lang="tr-TR" sz="2800" b="1" dirty="0">
              <a:solidFill>
                <a:srgbClr val="F2F2F2"/>
              </a:solidFill>
              <a:ea typeface="Open Sans"/>
              <a:cs typeface="Open Sans"/>
            </a:endParaRPr>
          </a:p>
        </p:txBody>
      </p:sp>
      <p:sp>
        <p:nvSpPr>
          <p:cNvPr id="47" name="Rectangle 28"/>
          <p:cNvSpPr/>
          <p:nvPr/>
        </p:nvSpPr>
        <p:spPr>
          <a:xfrm>
            <a:off x="12295188" y="9507538"/>
            <a:ext cx="2852737" cy="299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l-PL" sz="2800" b="1" dirty="0">
                <a:solidFill>
                  <a:srgbClr val="F2F2F2"/>
                </a:solidFill>
                <a:ea typeface="Open Sans"/>
                <a:cs typeface="Open Sans"/>
              </a:rPr>
              <a:t>Boisko</a:t>
            </a:r>
          </a:p>
          <a:p>
            <a:pPr algn="ctr">
              <a:defRPr/>
            </a:pPr>
            <a:r>
              <a:rPr lang="pl-PL" sz="2800" b="1" dirty="0">
                <a:solidFill>
                  <a:srgbClr val="F2F2F2"/>
                </a:solidFill>
                <a:ea typeface="Open Sans"/>
                <a:cs typeface="Open Sans"/>
              </a:rPr>
              <a:t>przy </a:t>
            </a:r>
            <a:br>
              <a:rPr lang="pl-PL" sz="2800" b="1" dirty="0">
                <a:solidFill>
                  <a:srgbClr val="F2F2F2"/>
                </a:solidFill>
                <a:ea typeface="Open Sans"/>
                <a:cs typeface="Open Sans"/>
              </a:rPr>
            </a:br>
            <a:r>
              <a:rPr lang="pl-PL" sz="2800" b="1" dirty="0">
                <a:solidFill>
                  <a:srgbClr val="F2F2F2"/>
                </a:solidFill>
                <a:ea typeface="Open Sans"/>
                <a:cs typeface="Open Sans"/>
              </a:rPr>
              <a:t>ul. Krakowskiej</a:t>
            </a:r>
          </a:p>
          <a:p>
            <a:pPr algn="ctr">
              <a:defRPr/>
            </a:pPr>
            <a:r>
              <a:rPr lang="pl-PL" sz="2800" b="1" dirty="0">
                <a:solidFill>
                  <a:srgbClr val="F2F2F2"/>
                </a:solidFill>
                <a:ea typeface="Open Sans"/>
                <a:cs typeface="Open Sans"/>
              </a:rPr>
              <a:t>(modernizacja)</a:t>
            </a:r>
            <a:endParaRPr lang="tr-TR" sz="2800" b="1" dirty="0">
              <a:solidFill>
                <a:srgbClr val="F2F2F2"/>
              </a:solidFill>
              <a:ea typeface="Open Sans"/>
              <a:cs typeface="Open Sans"/>
            </a:endParaRPr>
          </a:p>
        </p:txBody>
      </p:sp>
      <p:sp>
        <p:nvSpPr>
          <p:cNvPr id="49" name="Rectangle 31"/>
          <p:cNvSpPr/>
          <p:nvPr/>
        </p:nvSpPr>
        <p:spPr>
          <a:xfrm>
            <a:off x="17419638" y="6096000"/>
            <a:ext cx="2852737" cy="29987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200" b="1">
              <a:solidFill>
                <a:prstClr val="white">
                  <a:lumMod val="95000"/>
                </a:prstClr>
              </a:solidFill>
            </a:endParaRPr>
          </a:p>
        </p:txBody>
      </p:sp>
      <p:sp>
        <p:nvSpPr>
          <p:cNvPr id="50" name="Rectangle 34"/>
          <p:cNvSpPr/>
          <p:nvPr/>
        </p:nvSpPr>
        <p:spPr>
          <a:xfrm>
            <a:off x="15695613" y="9507538"/>
            <a:ext cx="2852737" cy="2997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l-PL" sz="2800" b="1" dirty="0">
                <a:solidFill>
                  <a:srgbClr val="F2F2F2"/>
                </a:solidFill>
                <a:cs typeface="Arial" charset="0"/>
              </a:rPr>
              <a:t>NOWE HALE:</a:t>
            </a:r>
          </a:p>
          <a:p>
            <a:pPr algn="ctr">
              <a:defRPr/>
            </a:pPr>
            <a:r>
              <a:rPr lang="pl-PL" sz="2800" b="1" dirty="0">
                <a:solidFill>
                  <a:srgbClr val="F2F2F2"/>
                </a:solidFill>
                <a:cs typeface="Arial" charset="0"/>
              </a:rPr>
              <a:t>Gimnazjum 7</a:t>
            </a:r>
          </a:p>
          <a:p>
            <a:pPr algn="ctr">
              <a:defRPr/>
            </a:pPr>
            <a:r>
              <a:rPr lang="pl-PL" sz="2800" b="1" dirty="0">
                <a:solidFill>
                  <a:srgbClr val="F2F2F2"/>
                </a:solidFill>
                <a:cs typeface="Arial" charset="0"/>
              </a:rPr>
              <a:t>ZS. Biegańskiego</a:t>
            </a:r>
            <a:br>
              <a:rPr lang="pl-PL" sz="2800" b="1" dirty="0">
                <a:solidFill>
                  <a:srgbClr val="F2F2F2"/>
                </a:solidFill>
                <a:cs typeface="Arial" charset="0"/>
              </a:rPr>
            </a:br>
            <a:r>
              <a:rPr lang="pl-PL" sz="2800" b="1" dirty="0">
                <a:solidFill>
                  <a:srgbClr val="F2F2F2"/>
                </a:solidFill>
                <a:cs typeface="Arial" charset="0"/>
              </a:rPr>
              <a:t>IV LO</a:t>
            </a:r>
            <a:endParaRPr lang="en-US" sz="2800" b="1" dirty="0">
              <a:solidFill>
                <a:srgbClr val="F2F2F2"/>
              </a:solidFill>
              <a:cs typeface="Arial" charset="0"/>
            </a:endParaRPr>
          </a:p>
        </p:txBody>
      </p:sp>
      <p:sp>
        <p:nvSpPr>
          <p:cNvPr id="51" name="Rectangle 38"/>
          <p:cNvSpPr/>
          <p:nvPr/>
        </p:nvSpPr>
        <p:spPr>
          <a:xfrm>
            <a:off x="20805775" y="6096000"/>
            <a:ext cx="2854325" cy="29987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pl-PL" sz="2800" b="1" dirty="0">
                <a:solidFill>
                  <a:prstClr val="white">
                    <a:lumMod val="95000"/>
                  </a:prstClr>
                </a:solidFill>
                <a:ea typeface="Open Sans" panose="020B0606030504020204" pitchFamily="34" charset="0"/>
                <a:cs typeface="Open Sans" panose="020B0606030504020204" pitchFamily="34" charset="0"/>
              </a:rPr>
              <a:t>Boisko</a:t>
            </a:r>
          </a:p>
          <a:p>
            <a:pPr algn="ctr" fontAlgn="auto">
              <a:spcBef>
                <a:spcPts val="0"/>
              </a:spcBef>
              <a:spcAft>
                <a:spcPts val="0"/>
              </a:spcAft>
              <a:defRPr/>
            </a:pPr>
            <a:r>
              <a:rPr lang="pl-PL" sz="2800" b="1" dirty="0">
                <a:solidFill>
                  <a:prstClr val="white">
                    <a:lumMod val="95000"/>
                  </a:prstClr>
                </a:solidFill>
                <a:ea typeface="Open Sans" panose="020B0606030504020204" pitchFamily="34" charset="0"/>
                <a:cs typeface="Open Sans" panose="020B0606030504020204" pitchFamily="34" charset="0"/>
              </a:rPr>
              <a:t>przy </a:t>
            </a:r>
            <a:br>
              <a:rPr lang="pl-PL" sz="2800" b="1" dirty="0">
                <a:solidFill>
                  <a:prstClr val="white">
                    <a:lumMod val="95000"/>
                  </a:prstClr>
                </a:solidFill>
                <a:ea typeface="Open Sans" panose="020B0606030504020204" pitchFamily="34" charset="0"/>
                <a:cs typeface="Open Sans" panose="020B0606030504020204" pitchFamily="34" charset="0"/>
              </a:rPr>
            </a:br>
            <a:r>
              <a:rPr lang="pl-PL" sz="2800" b="1" dirty="0">
                <a:solidFill>
                  <a:prstClr val="white">
                    <a:lumMod val="95000"/>
                  </a:prstClr>
                </a:solidFill>
                <a:ea typeface="Open Sans" panose="020B0606030504020204" pitchFamily="34" charset="0"/>
                <a:cs typeface="Open Sans" panose="020B0606030504020204" pitchFamily="34" charset="0"/>
              </a:rPr>
              <a:t>ul. </a:t>
            </a:r>
            <a:r>
              <a:rPr lang="pl-PL" sz="2800" b="1" dirty="0" err="1">
                <a:solidFill>
                  <a:prstClr val="white">
                    <a:lumMod val="95000"/>
                  </a:prstClr>
                </a:solidFill>
                <a:ea typeface="Open Sans" panose="020B0606030504020204" pitchFamily="34" charset="0"/>
                <a:cs typeface="Open Sans" panose="020B0606030504020204" pitchFamily="34" charset="0"/>
              </a:rPr>
              <a:t>Lourdyjskiej</a:t>
            </a:r>
            <a:endParaRPr lang="pl-PL" sz="2800" b="1" dirty="0">
              <a:solidFill>
                <a:prstClr val="white">
                  <a:lumMod val="95000"/>
                </a:prstClr>
              </a:solidFill>
              <a:ea typeface="Open Sans" panose="020B0606030504020204" pitchFamily="34" charset="0"/>
              <a:cs typeface="Open Sans" panose="020B0606030504020204" pitchFamily="34" charset="0"/>
            </a:endParaRPr>
          </a:p>
          <a:p>
            <a:pPr algn="ctr" fontAlgn="auto">
              <a:spcBef>
                <a:spcPts val="0"/>
              </a:spcBef>
              <a:spcAft>
                <a:spcPts val="0"/>
              </a:spcAft>
              <a:defRPr/>
            </a:pPr>
            <a:r>
              <a:rPr lang="pl-PL" sz="2800" b="1" dirty="0">
                <a:solidFill>
                  <a:prstClr val="white">
                    <a:lumMod val="95000"/>
                  </a:prstClr>
                </a:solidFill>
                <a:ea typeface="Open Sans" panose="020B0606030504020204" pitchFamily="34" charset="0"/>
                <a:cs typeface="Open Sans" panose="020B0606030504020204" pitchFamily="34" charset="0"/>
              </a:rPr>
              <a:t>(renowacja)</a:t>
            </a:r>
            <a:endParaRPr lang="tr-TR" sz="2800" b="1" dirty="0">
              <a:solidFill>
                <a:prstClr val="white">
                  <a:lumMod val="95000"/>
                </a:prstClr>
              </a:solidFill>
              <a:ea typeface="Open Sans" panose="020B0606030504020204" pitchFamily="34" charset="0"/>
              <a:cs typeface="Open Sans" panose="020B0606030504020204" pitchFamily="34" charset="0"/>
            </a:endParaRPr>
          </a:p>
        </p:txBody>
      </p:sp>
      <p:sp>
        <p:nvSpPr>
          <p:cNvPr id="52" name="Rectangle 39"/>
          <p:cNvSpPr/>
          <p:nvPr/>
        </p:nvSpPr>
        <p:spPr>
          <a:xfrm>
            <a:off x="19130963" y="9507538"/>
            <a:ext cx="2854325" cy="299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pl-PL" sz="2600" b="1" dirty="0">
                <a:solidFill>
                  <a:prstClr val="white">
                    <a:lumMod val="95000"/>
                  </a:prstClr>
                </a:solidFill>
              </a:rPr>
              <a:t>REMONTY SAL GIMNASTYCZNYCH I SPORTOWYCH </a:t>
            </a:r>
            <a:br>
              <a:rPr lang="pl-PL" sz="2600" b="1" dirty="0">
                <a:solidFill>
                  <a:prstClr val="white">
                    <a:lumMod val="95000"/>
                  </a:prstClr>
                </a:solidFill>
              </a:rPr>
            </a:br>
            <a:r>
              <a:rPr lang="pl-PL" sz="2600" b="1" dirty="0">
                <a:solidFill>
                  <a:prstClr val="white">
                    <a:lumMod val="95000"/>
                  </a:prstClr>
                </a:solidFill>
              </a:rPr>
              <a:t>W SZKOŁACH</a:t>
            </a:r>
          </a:p>
          <a:p>
            <a:pPr algn="ctr" fontAlgn="auto">
              <a:spcBef>
                <a:spcPts val="0"/>
              </a:spcBef>
              <a:spcAft>
                <a:spcPts val="0"/>
              </a:spcAft>
              <a:defRPr/>
            </a:pPr>
            <a:r>
              <a:rPr lang="pl-PL" sz="2600" b="1" dirty="0">
                <a:solidFill>
                  <a:prstClr val="white">
                    <a:lumMod val="95000"/>
                  </a:prstClr>
                </a:solidFill>
              </a:rPr>
              <a:t>ok. 20 obiektów</a:t>
            </a:r>
            <a:endParaRPr lang="en-US" sz="2600" b="1" dirty="0">
              <a:solidFill>
                <a:prstClr val="white">
                  <a:lumMod val="95000"/>
                </a:prstClr>
              </a:solidFill>
            </a:endParaRPr>
          </a:p>
        </p:txBody>
      </p:sp>
      <p:sp>
        <p:nvSpPr>
          <p:cNvPr id="30734" name="TextBox 41"/>
          <p:cNvSpPr txBox="1">
            <a:spLocks noChangeArrowheads="1"/>
          </p:cNvSpPr>
          <p:nvPr/>
        </p:nvSpPr>
        <p:spPr bwMode="auto">
          <a:xfrm>
            <a:off x="10782300" y="6375400"/>
            <a:ext cx="5948363" cy="2246313"/>
          </a:xfrm>
          <a:prstGeom prst="rect">
            <a:avLst/>
          </a:prstGeom>
          <a:noFill/>
          <a:ln w="9525">
            <a:noFill/>
            <a:miter lim="800000"/>
            <a:headEnd/>
            <a:tailEnd/>
          </a:ln>
        </p:spPr>
        <p:txBody>
          <a:bodyPr>
            <a:spAutoFit/>
          </a:bodyPr>
          <a:lstStyle/>
          <a:p>
            <a:pPr algn="ctr"/>
            <a:r>
              <a:rPr lang="pl-PL" sz="2800" b="1">
                <a:solidFill>
                  <a:srgbClr val="F2F2F2"/>
                </a:solidFill>
                <a:latin typeface="Calibri" pitchFamily="34" charset="0"/>
                <a:ea typeface="Open Sans"/>
                <a:cs typeface="Open Sans"/>
              </a:rPr>
              <a:t>ZESPOŁY SZKÓŁ</a:t>
            </a:r>
          </a:p>
          <a:p>
            <a:pPr algn="ctr"/>
            <a:r>
              <a:rPr lang="pl-PL" sz="2800" b="1">
                <a:solidFill>
                  <a:srgbClr val="F2F2F2"/>
                </a:solidFill>
                <a:latin typeface="Calibri" pitchFamily="34" charset="0"/>
                <a:ea typeface="Open Sans"/>
                <a:cs typeface="Open Sans"/>
              </a:rPr>
              <a:t>im. Kochanowskiego, </a:t>
            </a:r>
          </a:p>
          <a:p>
            <a:pPr algn="ctr"/>
            <a:r>
              <a:rPr lang="pl-PL" sz="2800" b="1">
                <a:solidFill>
                  <a:srgbClr val="F2F2F2"/>
                </a:solidFill>
                <a:latin typeface="Calibri" pitchFamily="34" charset="0"/>
                <a:ea typeface="Open Sans"/>
                <a:cs typeface="Open Sans"/>
              </a:rPr>
              <a:t>im. Prusa, im. Reymonta, </a:t>
            </a:r>
            <a:br>
              <a:rPr lang="pl-PL" sz="2800" b="1">
                <a:solidFill>
                  <a:srgbClr val="F2F2F2"/>
                </a:solidFill>
                <a:latin typeface="Calibri" pitchFamily="34" charset="0"/>
                <a:ea typeface="Open Sans"/>
                <a:cs typeface="Open Sans"/>
              </a:rPr>
            </a:br>
            <a:r>
              <a:rPr lang="pl-PL" sz="2800" b="1">
                <a:solidFill>
                  <a:srgbClr val="F2F2F2"/>
                </a:solidFill>
                <a:latin typeface="Calibri" pitchFamily="34" charset="0"/>
                <a:ea typeface="Open Sans"/>
                <a:cs typeface="Open Sans"/>
              </a:rPr>
              <a:t>ZSSB,  ZSTiO, ZST, ZSP2, ZS1, ZS3, ZS15, </a:t>
            </a:r>
            <a:br>
              <a:rPr lang="pl-PL" sz="2800" b="1">
                <a:solidFill>
                  <a:srgbClr val="F2F2F2"/>
                </a:solidFill>
                <a:latin typeface="Calibri" pitchFamily="34" charset="0"/>
                <a:ea typeface="Open Sans"/>
                <a:cs typeface="Open Sans"/>
              </a:rPr>
            </a:br>
            <a:r>
              <a:rPr lang="pl-PL" sz="2800" b="1">
                <a:solidFill>
                  <a:srgbClr val="F2F2F2"/>
                </a:solidFill>
                <a:latin typeface="Calibri" pitchFamily="34" charset="0"/>
                <a:ea typeface="Open Sans"/>
                <a:cs typeface="Open Sans"/>
              </a:rPr>
              <a:t>II LO im. Traugutta </a:t>
            </a:r>
            <a:endParaRPr lang="tr-TR" sz="2800" b="1">
              <a:solidFill>
                <a:srgbClr val="F2F2F2"/>
              </a:solidFill>
              <a:latin typeface="Calibri" pitchFamily="34" charset="0"/>
              <a:ea typeface="Open Sans"/>
              <a:cs typeface="Open Sans"/>
            </a:endParaRPr>
          </a:p>
        </p:txBody>
      </p:sp>
      <p:sp>
        <p:nvSpPr>
          <p:cNvPr id="30735" name="TextBox 44"/>
          <p:cNvSpPr txBox="1">
            <a:spLocks noChangeArrowheads="1"/>
          </p:cNvSpPr>
          <p:nvPr/>
        </p:nvSpPr>
        <p:spPr bwMode="auto">
          <a:xfrm>
            <a:off x="17514888" y="7064375"/>
            <a:ext cx="2686050" cy="938213"/>
          </a:xfrm>
          <a:prstGeom prst="rect">
            <a:avLst/>
          </a:prstGeom>
          <a:noFill/>
          <a:ln w="9525">
            <a:noFill/>
            <a:miter lim="800000"/>
            <a:headEnd/>
            <a:tailEnd/>
          </a:ln>
        </p:spPr>
        <p:txBody>
          <a:bodyPr>
            <a:spAutoFit/>
          </a:bodyPr>
          <a:lstStyle/>
          <a:p>
            <a:pPr algn="ctr"/>
            <a:r>
              <a:rPr lang="pl-PL" sz="2700" b="1">
                <a:solidFill>
                  <a:srgbClr val="F2F2F2"/>
                </a:solidFill>
                <a:latin typeface="Calibri" pitchFamily="34" charset="0"/>
                <a:ea typeface="Open Sans"/>
                <a:cs typeface="Open Sans"/>
              </a:rPr>
              <a:t>GIMNAZJA</a:t>
            </a:r>
          </a:p>
          <a:p>
            <a:pPr algn="ctr"/>
            <a:r>
              <a:rPr lang="pl-PL" sz="2700" b="1">
                <a:solidFill>
                  <a:srgbClr val="F2F2F2"/>
                </a:solidFill>
                <a:latin typeface="Calibri" pitchFamily="34" charset="0"/>
                <a:ea typeface="Open Sans"/>
                <a:cs typeface="Open Sans"/>
              </a:rPr>
              <a:t>7, 9, 12, 16, 17</a:t>
            </a:r>
            <a:endParaRPr lang="tr-TR" sz="2800" b="1">
              <a:solidFill>
                <a:srgbClr val="F2F2F2"/>
              </a:solidFill>
              <a:latin typeface="Calibri" pitchFamily="34" charset="0"/>
              <a:ea typeface="Open Sans"/>
              <a:cs typeface="Open Sans"/>
            </a:endParaRPr>
          </a:p>
        </p:txBody>
      </p:sp>
      <p:cxnSp>
        <p:nvCxnSpPr>
          <p:cNvPr id="62" name="Straight Connector 19"/>
          <p:cNvCxnSpPr/>
          <p:nvPr/>
        </p:nvCxnSpPr>
        <p:spPr>
          <a:xfrm>
            <a:off x="476250" y="9688513"/>
            <a:ext cx="6200775" cy="0"/>
          </a:xfrm>
          <a:prstGeom prst="line">
            <a:avLst/>
          </a:prstGeom>
          <a:ln w="50800">
            <a:solidFill>
              <a:srgbClr val="6F3D13"/>
            </a:solidFill>
          </a:ln>
        </p:spPr>
        <p:style>
          <a:lnRef idx="1">
            <a:schemeClr val="accent1"/>
          </a:lnRef>
          <a:fillRef idx="0">
            <a:schemeClr val="accent1"/>
          </a:fillRef>
          <a:effectRef idx="0">
            <a:schemeClr val="accent1"/>
          </a:effectRef>
          <a:fontRef idx="minor">
            <a:schemeClr val="tx1"/>
          </a:fontRef>
        </p:style>
      </p:cxnSp>
      <p:sp>
        <p:nvSpPr>
          <p:cNvPr id="63" name="Oval 53"/>
          <p:cNvSpPr/>
          <p:nvPr/>
        </p:nvSpPr>
        <p:spPr>
          <a:xfrm>
            <a:off x="1676400" y="5848350"/>
            <a:ext cx="3584575" cy="3559175"/>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4" name="TextBox 76"/>
          <p:cNvSpPr txBox="1"/>
          <p:nvPr/>
        </p:nvSpPr>
        <p:spPr>
          <a:xfrm>
            <a:off x="-1533525" y="10072688"/>
            <a:ext cx="9861550" cy="1322387"/>
          </a:xfrm>
          <a:prstGeom prst="rect">
            <a:avLst/>
          </a:prstGeom>
          <a:noFill/>
        </p:spPr>
        <p:txBody>
          <a:bodyPr>
            <a:spAutoFit/>
          </a:bodyPr>
          <a:lstStyle/>
          <a:p>
            <a:pPr algn="ctr" fontAlgn="auto">
              <a:spcBef>
                <a:spcPts val="0"/>
              </a:spcBef>
              <a:spcAft>
                <a:spcPts val="0"/>
              </a:spcAft>
              <a:defRPr/>
            </a:pPr>
            <a:r>
              <a:rPr lang="pl-PL" sz="4000" b="1" spc="100" dirty="0">
                <a:solidFill>
                  <a:schemeClr val="tx1">
                    <a:lumMod val="85000"/>
                    <a:lumOff val="15000"/>
                  </a:schemeClr>
                </a:solidFill>
                <a:latin typeface="+mn-lt"/>
                <a:ea typeface="Open Sans" panose="020B0606030504020204" pitchFamily="34" charset="0"/>
                <a:cs typeface="Open Sans" panose="020B0606030504020204" pitchFamily="34" charset="0"/>
              </a:rPr>
              <a:t>SZKOLENIE SPORTOWE</a:t>
            </a:r>
          </a:p>
          <a:p>
            <a:pPr algn="ctr" fontAlgn="auto">
              <a:spcBef>
                <a:spcPts val="0"/>
              </a:spcBef>
              <a:spcAft>
                <a:spcPts val="0"/>
              </a:spcAft>
              <a:defRPr/>
            </a:pPr>
            <a:r>
              <a:rPr lang="pl-PL" sz="4000" b="1" spc="100" dirty="0">
                <a:solidFill>
                  <a:schemeClr val="tx1">
                    <a:lumMod val="85000"/>
                    <a:lumOff val="15000"/>
                  </a:schemeClr>
                </a:solidFill>
                <a:latin typeface="+mn-lt"/>
                <a:ea typeface="Open Sans" panose="020B0606030504020204" pitchFamily="34" charset="0"/>
                <a:cs typeface="Open Sans" panose="020B0606030504020204" pitchFamily="34" charset="0"/>
              </a:rPr>
              <a:t>DZIECI  I  MŁODZIEŻY</a:t>
            </a:r>
          </a:p>
        </p:txBody>
      </p:sp>
      <p:sp>
        <p:nvSpPr>
          <p:cNvPr id="66" name="TextBox 85"/>
          <p:cNvSpPr txBox="1"/>
          <p:nvPr/>
        </p:nvSpPr>
        <p:spPr>
          <a:xfrm>
            <a:off x="1825625" y="6400800"/>
            <a:ext cx="3262313" cy="2432050"/>
          </a:xfrm>
          <a:prstGeom prst="rect">
            <a:avLst/>
          </a:prstGeom>
          <a:noFill/>
        </p:spPr>
        <p:txBody>
          <a:bodyPr>
            <a:spAutoFit/>
          </a:bodyPr>
          <a:lstStyle/>
          <a:p>
            <a:pPr algn="ctr" fontAlgn="auto">
              <a:spcBef>
                <a:spcPts val="0"/>
              </a:spcBef>
              <a:spcAft>
                <a:spcPts val="0"/>
              </a:spcAft>
              <a:defRPr/>
            </a:pPr>
            <a:r>
              <a:rPr lang="pl-PL" sz="8000" b="1" spc="100" dirty="0">
                <a:solidFill>
                  <a:srgbClr val="FF0000"/>
                </a:solidFill>
                <a:latin typeface="Arial Black" pitchFamily="34" charset="0"/>
                <a:ea typeface="Open Sans" panose="020B0606030504020204" pitchFamily="34" charset="0"/>
                <a:cs typeface="Open Sans" panose="020B0606030504020204" pitchFamily="34" charset="0"/>
              </a:rPr>
              <a:t>9,6</a:t>
            </a:r>
          </a:p>
          <a:p>
            <a:pPr algn="ctr" fontAlgn="auto">
              <a:spcBef>
                <a:spcPts val="0"/>
              </a:spcBef>
              <a:spcAft>
                <a:spcPts val="0"/>
              </a:spcAft>
              <a:defRPr/>
            </a:pPr>
            <a:r>
              <a:rPr lang="pl-PL" sz="4400" b="1" spc="100" dirty="0">
                <a:solidFill>
                  <a:srgbClr val="FF0000"/>
                </a:solidFill>
                <a:latin typeface="Arial Black" pitchFamily="34" charset="0"/>
                <a:ea typeface="Open Sans" panose="020B0606030504020204" pitchFamily="34" charset="0"/>
                <a:cs typeface="Open Sans" panose="020B0606030504020204" pitchFamily="34" charset="0"/>
              </a:rPr>
              <a:t>mln zł</a:t>
            </a:r>
          </a:p>
          <a:p>
            <a:pPr algn="ctr" fontAlgn="auto">
              <a:spcBef>
                <a:spcPts val="0"/>
              </a:spcBef>
              <a:spcAft>
                <a:spcPts val="0"/>
              </a:spcAft>
              <a:defRPr/>
            </a:pPr>
            <a:r>
              <a:rPr lang="pl-PL" sz="2800" b="1" spc="100" dirty="0">
                <a:solidFill>
                  <a:srgbClr val="FF0000"/>
                </a:solidFill>
                <a:latin typeface="Arial Black" pitchFamily="34" charset="0"/>
                <a:ea typeface="Open Sans" panose="020B0606030504020204" pitchFamily="34" charset="0"/>
                <a:cs typeface="Open Sans" panose="020B0606030504020204" pitchFamily="34" charset="0"/>
              </a:rPr>
              <a:t>2017-2018</a:t>
            </a:r>
            <a:endParaRPr lang="tr-TR" sz="2800" b="1" spc="100" dirty="0">
              <a:solidFill>
                <a:srgbClr val="FF0000"/>
              </a:solidFill>
              <a:latin typeface="Arial Black" pitchFamily="34" charset="0"/>
              <a:ea typeface="Open Sans" panose="020B0606030504020204" pitchFamily="34" charset="0"/>
              <a:cs typeface="Open Sans" panose="020B0606030504020204" pitchFamily="34" charset="0"/>
            </a:endParaRPr>
          </a:p>
        </p:txBody>
      </p:sp>
      <p:sp>
        <p:nvSpPr>
          <p:cNvPr id="15381" name="TextBox 76"/>
          <p:cNvSpPr txBox="1">
            <a:spLocks noChangeArrowheads="1"/>
          </p:cNvSpPr>
          <p:nvPr/>
        </p:nvSpPr>
        <p:spPr bwMode="auto">
          <a:xfrm>
            <a:off x="6008688" y="4859338"/>
            <a:ext cx="17660937" cy="1323975"/>
          </a:xfrm>
          <a:prstGeom prst="rect">
            <a:avLst/>
          </a:prstGeom>
          <a:noFill/>
          <a:ln w="9525">
            <a:noFill/>
            <a:miter lim="800000"/>
            <a:headEnd/>
            <a:tailEnd/>
          </a:ln>
        </p:spPr>
        <p:txBody>
          <a:bodyPr>
            <a:spAutoFit/>
          </a:bodyPr>
          <a:lstStyle/>
          <a:p>
            <a:pPr algn="ctr">
              <a:defRPr/>
            </a:pPr>
            <a:r>
              <a:rPr lang="pl-PL" sz="4000" b="1" dirty="0">
                <a:solidFill>
                  <a:schemeClr val="tx1">
                    <a:lumMod val="65000"/>
                    <a:lumOff val="35000"/>
                  </a:schemeClr>
                </a:solidFill>
                <a:latin typeface="Calibri" pitchFamily="34" charset="0"/>
                <a:ea typeface="Open Sans"/>
                <a:cs typeface="Open Sans"/>
              </a:rPr>
              <a:t>NOWE  BOISKA SPORTOWE PRZY SZKOŁACH – powstało ich ponad 40 od 2012 r.</a:t>
            </a:r>
            <a:r>
              <a:rPr lang="pl-PL" sz="4000" b="1" dirty="0">
                <a:solidFill>
                  <a:srgbClr val="9C5820"/>
                </a:solidFill>
                <a:latin typeface="Calibri" pitchFamily="34" charset="0"/>
                <a:ea typeface="Open Sans"/>
                <a:cs typeface="Open Sans"/>
              </a:rPr>
              <a:t/>
            </a:r>
            <a:br>
              <a:rPr lang="pl-PL" sz="4000" b="1" dirty="0">
                <a:solidFill>
                  <a:srgbClr val="9C5820"/>
                </a:solidFill>
                <a:latin typeface="Calibri" pitchFamily="34" charset="0"/>
                <a:ea typeface="Open Sans"/>
                <a:cs typeface="Open Sans"/>
              </a:rPr>
            </a:br>
            <a:r>
              <a:rPr lang="pl-PL" sz="4000" b="1" dirty="0">
                <a:solidFill>
                  <a:srgbClr val="9C5820"/>
                </a:solidFill>
                <a:latin typeface="Calibri" pitchFamily="34" charset="0"/>
                <a:ea typeface="Open Sans"/>
                <a:cs typeface="Open Sans"/>
              </a:rPr>
              <a:t> (</a:t>
            </a:r>
            <a:r>
              <a:rPr lang="pl-PL" b="1" dirty="0">
                <a:solidFill>
                  <a:srgbClr val="FF0000"/>
                </a:solidFill>
                <a:latin typeface="Arial Black" pitchFamily="34" charset="0"/>
                <a:ea typeface="Open Sans"/>
                <a:cs typeface="Open Sans"/>
              </a:rPr>
              <a:t>koszt każdego </a:t>
            </a:r>
            <a:r>
              <a:rPr lang="pl-PL" dirty="0">
                <a:solidFill>
                  <a:srgbClr val="FF0000"/>
                </a:solidFill>
                <a:latin typeface="Arial Black" pitchFamily="34" charset="0"/>
                <a:ea typeface="Open Sans"/>
                <a:cs typeface="Open Sans"/>
              </a:rPr>
              <a:t>350 – 440 </a:t>
            </a:r>
            <a:r>
              <a:rPr lang="pl-PL" b="1" dirty="0">
                <a:solidFill>
                  <a:srgbClr val="FF0000"/>
                </a:solidFill>
                <a:latin typeface="Arial Black" pitchFamily="34" charset="0"/>
                <a:ea typeface="Open Sans"/>
                <a:cs typeface="Open Sans"/>
              </a:rPr>
              <a:t>tys. zł</a:t>
            </a:r>
            <a:r>
              <a:rPr lang="pl-PL" sz="4000" b="1" dirty="0">
                <a:solidFill>
                  <a:srgbClr val="9C5820"/>
                </a:solidFill>
                <a:latin typeface="Calibri" pitchFamily="34" charset="0"/>
                <a:ea typeface="Open Sans"/>
                <a:cs typeface="Open Sans"/>
              </a:rPr>
              <a:t>)</a:t>
            </a:r>
            <a:endParaRPr lang="en-US" sz="4000" b="1" dirty="0">
              <a:solidFill>
                <a:srgbClr val="9C5820"/>
              </a:solidFill>
              <a:latin typeface="Calibri" pitchFamily="34" charset="0"/>
              <a:ea typeface="Open Sans"/>
              <a:cs typeface="Open Sans"/>
            </a:endParaRPr>
          </a:p>
        </p:txBody>
      </p:sp>
      <p:sp>
        <p:nvSpPr>
          <p:cNvPr id="27" name="Prostokąt 26"/>
          <p:cNvSpPr/>
          <p:nvPr/>
        </p:nvSpPr>
        <p:spPr>
          <a:xfrm>
            <a:off x="1084263" y="11407775"/>
            <a:ext cx="4503737" cy="1384300"/>
          </a:xfrm>
          <a:prstGeom prst="rect">
            <a:avLst/>
          </a:prstGeom>
        </p:spPr>
        <p:txBody>
          <a:bodyPr>
            <a:spAutoFit/>
          </a:bodyPr>
          <a:lstStyle/>
          <a:p>
            <a:pPr algn="ctr" fontAlgn="auto">
              <a:spcBef>
                <a:spcPts val="0"/>
              </a:spcBef>
              <a:spcAft>
                <a:spcPts val="0"/>
              </a:spcAft>
              <a:defRPr/>
            </a:pPr>
            <a:r>
              <a:rPr lang="pl-PL" sz="2800" b="1" spc="100" dirty="0">
                <a:solidFill>
                  <a:schemeClr val="tx1">
                    <a:lumMod val="85000"/>
                    <a:lumOff val="15000"/>
                  </a:schemeClr>
                </a:solidFill>
                <a:latin typeface="+mn-lt"/>
                <a:ea typeface="Open Sans" panose="020B0606030504020204" pitchFamily="34" charset="0"/>
                <a:cs typeface="Open Sans" panose="020B0606030504020204" pitchFamily="34" charset="0"/>
              </a:rPr>
              <a:t>W ostatnich latach środki na ten cel wzrosły prawie o </a:t>
            </a:r>
            <a:r>
              <a:rPr lang="pl-PL" sz="2800" b="1" spc="100" dirty="0">
                <a:solidFill>
                  <a:schemeClr val="tx1">
                    <a:lumMod val="85000"/>
                    <a:lumOff val="15000"/>
                  </a:schemeClr>
                </a:solidFill>
                <a:latin typeface="Arial Black" pitchFamily="34" charset="0"/>
                <a:ea typeface="Open Sans" panose="020B0606030504020204" pitchFamily="34" charset="0"/>
                <a:cs typeface="Open Sans" panose="020B0606030504020204" pitchFamily="34" charset="0"/>
              </a:rPr>
              <a:t>1,8 mln zł</a:t>
            </a:r>
            <a:endParaRPr lang="en-US" sz="2800" b="1" spc="100" dirty="0">
              <a:solidFill>
                <a:schemeClr val="tx1">
                  <a:lumMod val="85000"/>
                  <a:lumOff val="15000"/>
                </a:schemeClr>
              </a:solidFill>
              <a:latin typeface="Arial Black" pitchFamily="34" charset="0"/>
              <a:ea typeface="Open Sans" panose="020B0606030504020204" pitchFamily="34" charset="0"/>
              <a:cs typeface="Open Sans" panose="020B0606030504020204" pitchFamily="34" charset="0"/>
            </a:endParaRPr>
          </a:p>
        </p:txBody>
      </p:sp>
      <p:cxnSp>
        <p:nvCxnSpPr>
          <p:cNvPr id="26" name="Straight Connector 17"/>
          <p:cNvCxnSpPr/>
          <p:nvPr/>
        </p:nvCxnSpPr>
        <p:spPr>
          <a:xfrm flipV="1">
            <a:off x="12190413" y="12771438"/>
            <a:ext cx="22225" cy="504825"/>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9" name="TextBox 22"/>
          <p:cNvSpPr txBox="1"/>
          <p:nvPr/>
        </p:nvSpPr>
        <p:spPr>
          <a:xfrm>
            <a:off x="12330113" y="12793663"/>
            <a:ext cx="1500187" cy="584200"/>
          </a:xfrm>
          <a:prstGeom prst="rect">
            <a:avLst/>
          </a:prstGeom>
          <a:noFill/>
        </p:spPr>
        <p:txBody>
          <a:bodyPr>
            <a:spAutoFit/>
          </a:bodyPr>
          <a:lstStyle/>
          <a:p>
            <a:pPr algn="ctr" fontAlgn="auto">
              <a:spcBef>
                <a:spcPts val="0"/>
              </a:spcBef>
              <a:spcAft>
                <a:spcPts val="0"/>
              </a:spcAft>
              <a:defRPr/>
            </a:pPr>
            <a:r>
              <a:rPr lang="pl-PL" sz="3200" spc="300" dirty="0">
                <a:solidFill>
                  <a:schemeClr val="tx2">
                    <a:lumMod val="50000"/>
                  </a:schemeClr>
                </a:solidFill>
                <a:latin typeface="Arial Black" pitchFamily="34" charset="0"/>
                <a:ea typeface="Open Sans" panose="020B0606030504020204" pitchFamily="34" charset="0"/>
                <a:cs typeface="Aharoni" pitchFamily="2" charset="-79"/>
              </a:rPr>
              <a:t>2019</a:t>
            </a:r>
            <a:endParaRPr lang="en-US" sz="3200" spc="300" dirty="0">
              <a:solidFill>
                <a:schemeClr val="tx2">
                  <a:lumMod val="50000"/>
                </a:schemeClr>
              </a:solidFill>
              <a:latin typeface="Arial Black" pitchFamily="34" charset="0"/>
              <a:ea typeface="Open Sans" panose="020B0606030504020204" pitchFamily="34" charset="0"/>
              <a:cs typeface="Aharoni" pitchFamily="2" charset="-79"/>
            </a:endParaRPr>
          </a:p>
        </p:txBody>
      </p:sp>
      <p:pic>
        <p:nvPicPr>
          <p:cNvPr id="30744" name="Picture 10" descr="C:\Users\lstacherczak\Desktop\czestochowa_logo_A1_podstawowe_kolor.PNG"/>
          <p:cNvPicPr>
            <a:picLocks noChangeAspect="1" noChangeArrowheads="1"/>
          </p:cNvPicPr>
          <p:nvPr/>
        </p:nvPicPr>
        <p:blipFill>
          <a:blip r:embed="rId3"/>
          <a:srcRect/>
          <a:stretch>
            <a:fillRect/>
          </a:stretch>
        </p:blipFill>
        <p:spPr bwMode="auto">
          <a:xfrm>
            <a:off x="9794875" y="12687300"/>
            <a:ext cx="2124075" cy="7016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1"/>
          <p:cNvSpPr/>
          <p:nvPr/>
        </p:nvSpPr>
        <p:spPr>
          <a:xfrm>
            <a:off x="0" y="0"/>
            <a:ext cx="24384000" cy="4686299"/>
          </a:xfrm>
          <a:prstGeom prst="rect">
            <a:avLst/>
          </a:prstGeom>
          <a:blipFill dpi="0" rotWithShape="1">
            <a:blip r:embed="rId3" cstate="print">
              <a:duotone>
                <a:prstClr val="black"/>
                <a:schemeClr val="accent5">
                  <a:tint val="45000"/>
                  <a:satMod val="400000"/>
                </a:schemeClr>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9" name="TextBox 18"/>
          <p:cNvSpPr txBox="1"/>
          <p:nvPr/>
        </p:nvSpPr>
        <p:spPr>
          <a:xfrm>
            <a:off x="3168650" y="3603625"/>
            <a:ext cx="11885613" cy="1108075"/>
          </a:xfrm>
          <a:prstGeom prst="rect">
            <a:avLst/>
          </a:prstGeom>
          <a:noFill/>
        </p:spPr>
        <p:txBody>
          <a:bodyPr>
            <a:spAutoFit/>
          </a:bodyPr>
          <a:lstStyle/>
          <a:p>
            <a:pPr fontAlgn="auto">
              <a:spcBef>
                <a:spcPts val="0"/>
              </a:spcBef>
              <a:spcAft>
                <a:spcPts val="0"/>
              </a:spcAft>
              <a:defRPr/>
            </a:pPr>
            <a:r>
              <a:rPr lang="pl-PL" sz="6600" b="1" spc="100" dirty="0">
                <a:solidFill>
                  <a:schemeClr val="bg1"/>
                </a:solidFill>
                <a:latin typeface="+mn-lt"/>
                <a:ea typeface="Open Sans" panose="020B0606030504020204" pitchFamily="34" charset="0"/>
                <a:cs typeface="Open Sans" panose="020B0606030504020204" pitchFamily="34" charset="0"/>
              </a:rPr>
              <a:t>SPORT, REKREACJA</a:t>
            </a:r>
            <a:endParaRPr lang="en-US" sz="6600" b="1" spc="100" dirty="0">
              <a:solidFill>
                <a:schemeClr val="bg1"/>
              </a:solidFill>
              <a:latin typeface="+mn-lt"/>
              <a:ea typeface="Open Sans" panose="020B0606030504020204" pitchFamily="34" charset="0"/>
              <a:cs typeface="Open Sans" panose="020B0606030504020204" pitchFamily="34" charset="0"/>
            </a:endParaRPr>
          </a:p>
        </p:txBody>
      </p:sp>
      <p:sp>
        <p:nvSpPr>
          <p:cNvPr id="12" name="Rectangle 11"/>
          <p:cNvSpPr/>
          <p:nvPr/>
        </p:nvSpPr>
        <p:spPr>
          <a:xfrm flipH="1">
            <a:off x="0" y="3476625"/>
            <a:ext cx="192088" cy="152876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ED7D31">
                  <a:lumMod val="60000"/>
                  <a:lumOff val="40000"/>
                </a:srgbClr>
              </a:solidFill>
            </a:endParaRPr>
          </a:p>
        </p:txBody>
      </p:sp>
      <p:graphicFrame>
        <p:nvGraphicFramePr>
          <p:cNvPr id="44124" name="Object 92"/>
          <p:cNvGraphicFramePr>
            <a:graphicFrameLocks/>
          </p:cNvGraphicFramePr>
          <p:nvPr/>
        </p:nvGraphicFramePr>
        <p:xfrm>
          <a:off x="1616075" y="5537200"/>
          <a:ext cx="3965575" cy="3917950"/>
        </p:xfrm>
        <a:graphic>
          <a:graphicData uri="http://schemas.openxmlformats.org/presentationml/2006/ole">
            <p:oleObj spid="_x0000_s44124" r:id="rId4" imgW="3968840" imgH="3920068" progId="Excel.Sheet.8">
              <p:embed/>
            </p:oleObj>
          </a:graphicData>
        </a:graphic>
      </p:graphicFrame>
      <p:graphicFrame>
        <p:nvGraphicFramePr>
          <p:cNvPr id="44125" name="Object 93"/>
          <p:cNvGraphicFramePr>
            <a:graphicFrameLocks/>
          </p:cNvGraphicFramePr>
          <p:nvPr/>
        </p:nvGraphicFramePr>
        <p:xfrm>
          <a:off x="5924550" y="5537200"/>
          <a:ext cx="3963988" cy="3917950"/>
        </p:xfrm>
        <a:graphic>
          <a:graphicData uri="http://schemas.openxmlformats.org/presentationml/2006/ole">
            <p:oleObj spid="_x0000_s44125" r:id="rId5" imgW="3962743" imgH="3920068" progId="Excel.Sheet.8">
              <p:embed/>
            </p:oleObj>
          </a:graphicData>
        </a:graphic>
      </p:graphicFrame>
      <p:graphicFrame>
        <p:nvGraphicFramePr>
          <p:cNvPr id="44126" name="Object 94"/>
          <p:cNvGraphicFramePr>
            <a:graphicFrameLocks/>
          </p:cNvGraphicFramePr>
          <p:nvPr/>
        </p:nvGraphicFramePr>
        <p:xfrm>
          <a:off x="10158413" y="5537200"/>
          <a:ext cx="3963987" cy="3917950"/>
        </p:xfrm>
        <a:graphic>
          <a:graphicData uri="http://schemas.openxmlformats.org/presentationml/2006/ole">
            <p:oleObj spid="_x0000_s44126" r:id="rId6" imgW="3968840" imgH="3920068" progId="Excel.Sheet.8">
              <p:embed/>
            </p:oleObj>
          </a:graphicData>
        </a:graphic>
      </p:graphicFrame>
      <p:graphicFrame>
        <p:nvGraphicFramePr>
          <p:cNvPr id="44127" name="Object 95"/>
          <p:cNvGraphicFramePr>
            <a:graphicFrameLocks/>
          </p:cNvGraphicFramePr>
          <p:nvPr/>
        </p:nvGraphicFramePr>
        <p:xfrm>
          <a:off x="14431963" y="5537200"/>
          <a:ext cx="3965575" cy="3917950"/>
        </p:xfrm>
        <a:graphic>
          <a:graphicData uri="http://schemas.openxmlformats.org/presentationml/2006/ole">
            <p:oleObj spid="_x0000_s44127" r:id="rId7" imgW="3968840" imgH="3920068" progId="Excel.Sheet.8">
              <p:embed/>
            </p:oleObj>
          </a:graphicData>
        </a:graphic>
      </p:graphicFrame>
      <p:graphicFrame>
        <p:nvGraphicFramePr>
          <p:cNvPr id="44128" name="Object 96"/>
          <p:cNvGraphicFramePr>
            <a:graphicFrameLocks/>
          </p:cNvGraphicFramePr>
          <p:nvPr/>
        </p:nvGraphicFramePr>
        <p:xfrm>
          <a:off x="18792825" y="5518150"/>
          <a:ext cx="3965575" cy="3917950"/>
        </p:xfrm>
        <a:graphic>
          <a:graphicData uri="http://schemas.openxmlformats.org/presentationml/2006/ole">
            <p:oleObj spid="_x0000_s44128" r:id="rId8" imgW="3962743" imgH="3920068" progId="Excel.Sheet.8">
              <p:embed/>
            </p:oleObj>
          </a:graphicData>
        </a:graphic>
      </p:graphicFrame>
      <p:sp>
        <p:nvSpPr>
          <p:cNvPr id="36" name="Prostokąt 35"/>
          <p:cNvSpPr/>
          <p:nvPr/>
        </p:nvSpPr>
        <p:spPr>
          <a:xfrm>
            <a:off x="2324100" y="6400800"/>
            <a:ext cx="2476500" cy="2124075"/>
          </a:xfrm>
          <a:prstGeom prst="rect">
            <a:avLst/>
          </a:prstGeom>
        </p:spPr>
        <p:txBody>
          <a:bodyPr>
            <a:spAutoFit/>
          </a:bodyPr>
          <a:lstStyle/>
          <a:p>
            <a:pPr algn="ctr" fontAlgn="auto">
              <a:spcBef>
                <a:spcPts val="0"/>
              </a:spcBef>
              <a:spcAft>
                <a:spcPts val="0"/>
              </a:spcAft>
              <a:defRPr/>
            </a:pPr>
            <a:r>
              <a:rPr lang="pl-PL" sz="9600" b="1" spc="100" dirty="0">
                <a:solidFill>
                  <a:srgbClr val="FF0000"/>
                </a:solidFill>
                <a:latin typeface="Arial Black" pitchFamily="34" charset="0"/>
                <a:ea typeface="Open Sans" panose="020B0606030504020204" pitchFamily="34" charset="0"/>
                <a:cs typeface="Open Sans" panose="020B0606030504020204" pitchFamily="34" charset="0"/>
              </a:rPr>
              <a:t>4,4</a:t>
            </a:r>
          </a:p>
          <a:p>
            <a:pPr algn="ctr" fontAlgn="auto">
              <a:spcBef>
                <a:spcPts val="0"/>
              </a:spcBef>
              <a:spcAft>
                <a:spcPts val="0"/>
              </a:spcAft>
              <a:defRPr/>
            </a:pPr>
            <a:r>
              <a:rPr lang="pl-PL" b="1" spc="100" dirty="0">
                <a:solidFill>
                  <a:srgbClr val="FF0000"/>
                </a:solidFill>
                <a:latin typeface="Arial Black" pitchFamily="34" charset="0"/>
                <a:ea typeface="Open Sans" panose="020B0606030504020204" pitchFamily="34" charset="0"/>
                <a:cs typeface="Open Sans" panose="020B0606030504020204" pitchFamily="34" charset="0"/>
              </a:rPr>
              <a:t>mln zł</a:t>
            </a:r>
            <a:endParaRPr lang="tr-TR" b="1" spc="100" dirty="0">
              <a:solidFill>
                <a:srgbClr val="FF0000"/>
              </a:solidFill>
              <a:latin typeface="Arial Black" pitchFamily="34" charset="0"/>
              <a:ea typeface="Open Sans" panose="020B0606030504020204" pitchFamily="34" charset="0"/>
              <a:cs typeface="Open Sans" panose="020B0606030504020204" pitchFamily="34" charset="0"/>
            </a:endParaRPr>
          </a:p>
        </p:txBody>
      </p:sp>
      <p:sp>
        <p:nvSpPr>
          <p:cNvPr id="39" name="Prostokąt 38"/>
          <p:cNvSpPr/>
          <p:nvPr/>
        </p:nvSpPr>
        <p:spPr>
          <a:xfrm>
            <a:off x="10591800" y="6272213"/>
            <a:ext cx="2876550" cy="2124075"/>
          </a:xfrm>
          <a:prstGeom prst="rect">
            <a:avLst/>
          </a:prstGeom>
        </p:spPr>
        <p:txBody>
          <a:bodyPr>
            <a:spAutoFit/>
          </a:bodyPr>
          <a:lstStyle/>
          <a:p>
            <a:pPr algn="ctr" fontAlgn="auto">
              <a:spcBef>
                <a:spcPts val="0"/>
              </a:spcBef>
              <a:spcAft>
                <a:spcPts val="0"/>
              </a:spcAft>
              <a:defRPr/>
            </a:pPr>
            <a:r>
              <a:rPr lang="pl-PL" sz="9600" b="1" spc="100" dirty="0">
                <a:solidFill>
                  <a:srgbClr val="FF0000"/>
                </a:solidFill>
                <a:latin typeface="Arial Black" pitchFamily="34" charset="0"/>
                <a:ea typeface="Open Sans" panose="020B0606030504020204" pitchFamily="34" charset="0"/>
                <a:cs typeface="Open Sans" panose="020B0606030504020204" pitchFamily="34" charset="0"/>
              </a:rPr>
              <a:t>12</a:t>
            </a:r>
          </a:p>
          <a:p>
            <a:pPr algn="ctr" fontAlgn="auto">
              <a:spcBef>
                <a:spcPts val="0"/>
              </a:spcBef>
              <a:spcAft>
                <a:spcPts val="0"/>
              </a:spcAft>
              <a:defRPr/>
            </a:pPr>
            <a:r>
              <a:rPr lang="pl-PL" b="1" spc="100" dirty="0">
                <a:solidFill>
                  <a:srgbClr val="FF0000"/>
                </a:solidFill>
                <a:latin typeface="Arial Black" pitchFamily="34" charset="0"/>
                <a:ea typeface="Open Sans" panose="020B0606030504020204" pitchFamily="34" charset="0"/>
                <a:cs typeface="Open Sans" panose="020B0606030504020204" pitchFamily="34" charset="0"/>
              </a:rPr>
              <a:t>mln zł</a:t>
            </a:r>
            <a:endParaRPr lang="tr-TR" b="1" spc="100" dirty="0">
              <a:solidFill>
                <a:srgbClr val="FF0000"/>
              </a:solidFill>
              <a:latin typeface="Arial Black" pitchFamily="34" charset="0"/>
              <a:ea typeface="Open Sans" panose="020B0606030504020204" pitchFamily="34" charset="0"/>
              <a:cs typeface="Open Sans" panose="020B0606030504020204" pitchFamily="34" charset="0"/>
            </a:endParaRPr>
          </a:p>
        </p:txBody>
      </p:sp>
      <p:sp>
        <p:nvSpPr>
          <p:cNvPr id="42" name="Prostokąt 41"/>
          <p:cNvSpPr/>
          <p:nvPr/>
        </p:nvSpPr>
        <p:spPr>
          <a:xfrm>
            <a:off x="15125700" y="6323013"/>
            <a:ext cx="2571750" cy="3908425"/>
          </a:xfrm>
          <a:prstGeom prst="rect">
            <a:avLst/>
          </a:prstGeom>
        </p:spPr>
        <p:txBody>
          <a:bodyPr>
            <a:spAutoFit/>
          </a:bodyPr>
          <a:lstStyle/>
          <a:p>
            <a:pPr algn="ctr" fontAlgn="auto">
              <a:spcBef>
                <a:spcPts val="0"/>
              </a:spcBef>
              <a:spcAft>
                <a:spcPts val="0"/>
              </a:spcAft>
              <a:defRPr/>
            </a:pPr>
            <a:r>
              <a:rPr lang="pl-PL" sz="9600" b="1" spc="100" dirty="0">
                <a:solidFill>
                  <a:srgbClr val="FF0000"/>
                </a:solidFill>
                <a:latin typeface="Arial Black" pitchFamily="34" charset="0"/>
                <a:ea typeface="Open Sans" panose="020B0606030504020204" pitchFamily="34" charset="0"/>
                <a:cs typeface="Open Sans" panose="020B0606030504020204" pitchFamily="34" charset="0"/>
              </a:rPr>
              <a:t>7</a:t>
            </a:r>
          </a:p>
          <a:p>
            <a:pPr algn="ctr" fontAlgn="auto">
              <a:spcBef>
                <a:spcPts val="0"/>
              </a:spcBef>
              <a:spcAft>
                <a:spcPts val="0"/>
              </a:spcAft>
              <a:defRPr/>
            </a:pPr>
            <a:r>
              <a:rPr lang="pl-PL" b="1" spc="100" dirty="0">
                <a:solidFill>
                  <a:srgbClr val="FF0000"/>
                </a:solidFill>
                <a:latin typeface="Arial Black" pitchFamily="34" charset="0"/>
                <a:ea typeface="Open Sans" panose="020B0606030504020204" pitchFamily="34" charset="0"/>
                <a:cs typeface="Open Sans" panose="020B0606030504020204" pitchFamily="34" charset="0"/>
              </a:rPr>
              <a:t>mln zł</a:t>
            </a:r>
          </a:p>
          <a:p>
            <a:pPr algn="ctr" fontAlgn="auto">
              <a:spcBef>
                <a:spcPts val="0"/>
              </a:spcBef>
              <a:spcAft>
                <a:spcPts val="0"/>
              </a:spcAft>
              <a:defRPr/>
            </a:pPr>
            <a:r>
              <a:rPr lang="pl-PL" sz="8000" b="1" spc="100" dirty="0">
                <a:solidFill>
                  <a:srgbClr val="FF0000"/>
                </a:solidFill>
                <a:latin typeface="Arial Black" pitchFamily="34" charset="0"/>
                <a:ea typeface="Open Sans" panose="020B0606030504020204" pitchFamily="34" charset="0"/>
                <a:cs typeface="Open Sans" panose="020B0606030504020204" pitchFamily="34" charset="0"/>
              </a:rPr>
              <a:t> </a:t>
            </a:r>
          </a:p>
          <a:p>
            <a:pPr algn="ctr" fontAlgn="auto">
              <a:spcBef>
                <a:spcPts val="0"/>
              </a:spcBef>
              <a:spcAft>
                <a:spcPts val="0"/>
              </a:spcAft>
              <a:defRPr/>
            </a:pPr>
            <a:endParaRPr lang="tr-TR" b="1" spc="100" dirty="0">
              <a:solidFill>
                <a:srgbClr val="FF0000"/>
              </a:solidFill>
              <a:latin typeface="Arial Black" pitchFamily="34" charset="0"/>
              <a:ea typeface="Open Sans" panose="020B0606030504020204" pitchFamily="34" charset="0"/>
              <a:cs typeface="Open Sans" panose="020B0606030504020204" pitchFamily="34" charset="0"/>
            </a:endParaRPr>
          </a:p>
        </p:txBody>
      </p:sp>
      <p:sp>
        <p:nvSpPr>
          <p:cNvPr id="44137" name="Prostokąt 42"/>
          <p:cNvSpPr>
            <a:spLocks noChangeArrowheads="1"/>
          </p:cNvSpPr>
          <p:nvPr/>
        </p:nvSpPr>
        <p:spPr bwMode="auto">
          <a:xfrm>
            <a:off x="19354800" y="6462713"/>
            <a:ext cx="2876550" cy="1816100"/>
          </a:xfrm>
          <a:prstGeom prst="rect">
            <a:avLst/>
          </a:prstGeom>
          <a:noFill/>
          <a:ln w="9525">
            <a:noFill/>
            <a:miter lim="800000"/>
            <a:headEnd/>
            <a:tailEnd/>
          </a:ln>
        </p:spPr>
        <p:txBody>
          <a:bodyPr>
            <a:spAutoFit/>
          </a:bodyPr>
          <a:lstStyle/>
          <a:p>
            <a:pPr algn="ctr"/>
            <a:r>
              <a:rPr lang="pl-PL" sz="3200" b="1">
                <a:solidFill>
                  <a:srgbClr val="FF0000"/>
                </a:solidFill>
                <a:latin typeface="Calibri" pitchFamily="34" charset="0"/>
                <a:ea typeface="Open Sans"/>
                <a:cs typeface="Open Sans"/>
              </a:rPr>
              <a:t>już ponad</a:t>
            </a:r>
          </a:p>
          <a:p>
            <a:pPr algn="ctr"/>
            <a:r>
              <a:rPr lang="pl-PL" sz="8000" b="1">
                <a:solidFill>
                  <a:srgbClr val="FF0000"/>
                </a:solidFill>
                <a:latin typeface="Arial Black" pitchFamily="34" charset="0"/>
                <a:ea typeface="Open Sans"/>
                <a:cs typeface="Open Sans"/>
              </a:rPr>
              <a:t>75</a:t>
            </a:r>
            <a:r>
              <a:rPr lang="pl-PL" sz="8000" b="1">
                <a:solidFill>
                  <a:srgbClr val="FF0000"/>
                </a:solidFill>
                <a:latin typeface="Calibri" pitchFamily="34" charset="0"/>
                <a:ea typeface="Open Sans"/>
                <a:cs typeface="Open Sans"/>
              </a:rPr>
              <a:t> </a:t>
            </a:r>
            <a:r>
              <a:rPr lang="pl-PL" sz="6000" b="1">
                <a:solidFill>
                  <a:srgbClr val="FF0000"/>
                </a:solidFill>
                <a:latin typeface="Calibri" pitchFamily="34" charset="0"/>
                <a:ea typeface="Open Sans"/>
                <a:cs typeface="Open Sans"/>
              </a:rPr>
              <a:t>km</a:t>
            </a:r>
          </a:p>
        </p:txBody>
      </p:sp>
      <p:sp>
        <p:nvSpPr>
          <p:cNvPr id="2065" name="TextBox 100"/>
          <p:cNvSpPr txBox="1">
            <a:spLocks noChangeArrowheads="1"/>
          </p:cNvSpPr>
          <p:nvPr/>
        </p:nvSpPr>
        <p:spPr bwMode="auto">
          <a:xfrm>
            <a:off x="2097088" y="9582150"/>
            <a:ext cx="2855912" cy="2246313"/>
          </a:xfrm>
          <a:prstGeom prst="rect">
            <a:avLst/>
          </a:prstGeom>
          <a:noFill/>
          <a:ln w="9525">
            <a:noFill/>
            <a:miter lim="800000"/>
            <a:headEnd/>
            <a:tailEnd/>
          </a:ln>
        </p:spPr>
        <p:txBody>
          <a:bodyPr>
            <a:spAutoFit/>
          </a:bodyPr>
          <a:lstStyle/>
          <a:p>
            <a:pPr algn="ctr">
              <a:defRPr/>
            </a:pPr>
            <a:r>
              <a:rPr lang="pl-PL" sz="2800" b="1">
                <a:solidFill>
                  <a:schemeClr val="tx1">
                    <a:lumMod val="85000"/>
                    <a:lumOff val="15000"/>
                  </a:schemeClr>
                </a:solidFill>
                <a:latin typeface="Calibri" pitchFamily="34" charset="0"/>
                <a:cs typeface="Arial" pitchFamily="34" charset="0"/>
              </a:rPr>
              <a:t>SALA GIMNASTYCZNA  PRZY  ZESPOLE SZKÓŁ</a:t>
            </a:r>
          </a:p>
          <a:p>
            <a:pPr algn="ctr">
              <a:defRPr/>
            </a:pPr>
            <a:r>
              <a:rPr lang="pl-PL" sz="2800" b="1">
                <a:solidFill>
                  <a:schemeClr val="tx1">
                    <a:lumMod val="85000"/>
                    <a:lumOff val="15000"/>
                  </a:schemeClr>
                </a:solidFill>
                <a:latin typeface="Calibri" pitchFamily="34" charset="0"/>
                <a:cs typeface="Arial" pitchFamily="34" charset="0"/>
              </a:rPr>
              <a:t>BIEGAŃSKIEGO</a:t>
            </a:r>
            <a:endParaRPr lang="es-HN" sz="2800" b="1">
              <a:solidFill>
                <a:schemeClr val="tx1">
                  <a:lumMod val="85000"/>
                  <a:lumOff val="15000"/>
                </a:schemeClr>
              </a:solidFill>
              <a:latin typeface="Calibri" pitchFamily="34" charset="0"/>
              <a:cs typeface="Arial" pitchFamily="34" charset="0"/>
            </a:endParaRPr>
          </a:p>
        </p:txBody>
      </p:sp>
      <p:sp>
        <p:nvSpPr>
          <p:cNvPr id="2066" name="TextBox 100"/>
          <p:cNvSpPr txBox="1">
            <a:spLocks noChangeArrowheads="1"/>
          </p:cNvSpPr>
          <p:nvPr/>
        </p:nvSpPr>
        <p:spPr bwMode="auto">
          <a:xfrm>
            <a:off x="6516688" y="9582150"/>
            <a:ext cx="3254375" cy="2246313"/>
          </a:xfrm>
          <a:prstGeom prst="rect">
            <a:avLst/>
          </a:prstGeom>
          <a:noFill/>
          <a:ln w="9525">
            <a:noFill/>
            <a:miter lim="800000"/>
            <a:headEnd/>
            <a:tailEnd/>
          </a:ln>
        </p:spPr>
        <p:txBody>
          <a:bodyPr>
            <a:spAutoFit/>
          </a:bodyPr>
          <a:lstStyle/>
          <a:p>
            <a:pPr algn="ctr">
              <a:defRPr/>
            </a:pPr>
            <a:r>
              <a:rPr lang="pl-PL" sz="2800" b="1">
                <a:solidFill>
                  <a:schemeClr val="tx1">
                    <a:lumMod val="85000"/>
                    <a:lumOff val="15000"/>
                  </a:schemeClr>
                </a:solidFill>
                <a:latin typeface="Calibri" pitchFamily="34" charset="0"/>
                <a:cs typeface="Arial" pitchFamily="34" charset="0"/>
              </a:rPr>
              <a:t>ZMODERNIZOWANA</a:t>
            </a:r>
          </a:p>
          <a:p>
            <a:pPr algn="ctr">
              <a:defRPr/>
            </a:pPr>
            <a:r>
              <a:rPr lang="pl-PL" sz="2800" b="1">
                <a:solidFill>
                  <a:schemeClr val="tx1">
                    <a:lumMod val="85000"/>
                    <a:lumOff val="15000"/>
                  </a:schemeClr>
                </a:solidFill>
                <a:latin typeface="Calibri" pitchFamily="34" charset="0"/>
                <a:cs typeface="Arial" pitchFamily="34" charset="0"/>
              </a:rPr>
              <a:t>HALA SPORTOWA  W IV LO</a:t>
            </a:r>
          </a:p>
          <a:p>
            <a:pPr algn="ctr">
              <a:defRPr/>
            </a:pPr>
            <a:r>
              <a:rPr lang="pl-PL" sz="2800" b="1">
                <a:solidFill>
                  <a:schemeClr val="tx1">
                    <a:lumMod val="85000"/>
                    <a:lumOff val="15000"/>
                  </a:schemeClr>
                </a:solidFill>
                <a:latin typeface="Calibri" pitchFamily="34" charset="0"/>
                <a:cs typeface="Arial" pitchFamily="34" charset="0"/>
              </a:rPr>
              <a:t>IM. HENRYKA SIENKIEWICZA</a:t>
            </a:r>
            <a:endParaRPr lang="es-HN" sz="2800" b="1">
              <a:solidFill>
                <a:schemeClr val="tx1">
                  <a:lumMod val="85000"/>
                  <a:lumOff val="15000"/>
                </a:schemeClr>
              </a:solidFill>
              <a:latin typeface="Calibri" pitchFamily="34" charset="0"/>
              <a:cs typeface="Arial" pitchFamily="34" charset="0"/>
            </a:endParaRPr>
          </a:p>
        </p:txBody>
      </p:sp>
      <p:sp>
        <p:nvSpPr>
          <p:cNvPr id="2067" name="TextBox 100"/>
          <p:cNvSpPr txBox="1">
            <a:spLocks noChangeArrowheads="1"/>
          </p:cNvSpPr>
          <p:nvPr/>
        </p:nvSpPr>
        <p:spPr bwMode="auto">
          <a:xfrm>
            <a:off x="10764838" y="9582150"/>
            <a:ext cx="2855912" cy="946150"/>
          </a:xfrm>
          <a:prstGeom prst="rect">
            <a:avLst/>
          </a:prstGeom>
          <a:noFill/>
          <a:ln w="9525">
            <a:noFill/>
            <a:miter lim="800000"/>
            <a:headEnd/>
            <a:tailEnd/>
          </a:ln>
        </p:spPr>
        <p:txBody>
          <a:bodyPr>
            <a:spAutoFit/>
          </a:bodyPr>
          <a:lstStyle/>
          <a:p>
            <a:pPr algn="ctr">
              <a:defRPr/>
            </a:pPr>
            <a:r>
              <a:rPr lang="pl-PL" sz="2800" b="1">
                <a:solidFill>
                  <a:schemeClr val="tx1">
                    <a:lumMod val="85000"/>
                    <a:lumOff val="15000"/>
                  </a:schemeClr>
                </a:solidFill>
                <a:latin typeface="Calibri" pitchFamily="34" charset="0"/>
                <a:cs typeface="Arial" pitchFamily="34" charset="0"/>
              </a:rPr>
              <a:t>NOWY BASEN</a:t>
            </a:r>
          </a:p>
          <a:p>
            <a:pPr algn="ctr">
              <a:defRPr/>
            </a:pPr>
            <a:r>
              <a:rPr lang="pl-PL" sz="2800" b="1">
                <a:solidFill>
                  <a:schemeClr val="tx1">
                    <a:lumMod val="85000"/>
                    <a:lumOff val="15000"/>
                  </a:schemeClr>
                </a:solidFill>
                <a:latin typeface="Calibri" pitchFamily="34" charset="0"/>
                <a:cs typeface="Arial" pitchFamily="34" charset="0"/>
              </a:rPr>
              <a:t>PRZY  IV LO</a:t>
            </a:r>
            <a:endParaRPr lang="es-HN" sz="2800" b="1">
              <a:solidFill>
                <a:schemeClr val="tx1">
                  <a:lumMod val="85000"/>
                  <a:lumOff val="15000"/>
                </a:schemeClr>
              </a:solidFill>
              <a:latin typeface="Calibri" pitchFamily="34" charset="0"/>
              <a:cs typeface="Arial" pitchFamily="34" charset="0"/>
            </a:endParaRPr>
          </a:p>
        </p:txBody>
      </p:sp>
      <p:sp>
        <p:nvSpPr>
          <p:cNvPr id="2068" name="TextBox 100"/>
          <p:cNvSpPr txBox="1">
            <a:spLocks noChangeArrowheads="1"/>
          </p:cNvSpPr>
          <p:nvPr/>
        </p:nvSpPr>
        <p:spPr bwMode="auto">
          <a:xfrm>
            <a:off x="14993938" y="9582150"/>
            <a:ext cx="2855912" cy="2678113"/>
          </a:xfrm>
          <a:prstGeom prst="rect">
            <a:avLst/>
          </a:prstGeom>
          <a:noFill/>
          <a:ln w="9525">
            <a:noFill/>
            <a:miter lim="800000"/>
            <a:headEnd/>
            <a:tailEnd/>
          </a:ln>
        </p:spPr>
        <p:txBody>
          <a:bodyPr>
            <a:spAutoFit/>
          </a:bodyPr>
          <a:lstStyle/>
          <a:p>
            <a:pPr algn="ctr">
              <a:defRPr/>
            </a:pPr>
            <a:r>
              <a:rPr lang="pl-PL" sz="2800" b="1">
                <a:solidFill>
                  <a:schemeClr val="tx1">
                    <a:lumMod val="85000"/>
                    <a:lumOff val="15000"/>
                  </a:schemeClr>
                </a:solidFill>
                <a:latin typeface="Calibri" pitchFamily="34" charset="0"/>
                <a:cs typeface="Arial" pitchFamily="34" charset="0"/>
              </a:rPr>
              <a:t>PLACE  ZABAW  DLA DZIECI</a:t>
            </a:r>
          </a:p>
          <a:p>
            <a:pPr algn="ctr">
              <a:defRPr/>
            </a:pPr>
            <a:r>
              <a:rPr lang="pl-PL" sz="2800" b="1">
                <a:solidFill>
                  <a:schemeClr val="tx1">
                    <a:lumMod val="85000"/>
                    <a:lumOff val="15000"/>
                  </a:schemeClr>
                </a:solidFill>
                <a:latin typeface="Calibri" pitchFamily="34" charset="0"/>
                <a:cs typeface="Arial" pitchFamily="34" charset="0"/>
              </a:rPr>
              <a:t>I REKREACJI DLA DOROSŁYCH</a:t>
            </a:r>
          </a:p>
          <a:p>
            <a:pPr algn="ctr">
              <a:defRPr/>
            </a:pPr>
            <a:r>
              <a:rPr lang="pl-PL" sz="2800" b="1">
                <a:solidFill>
                  <a:schemeClr val="tx1">
                    <a:lumMod val="85000"/>
                    <a:lumOff val="15000"/>
                  </a:schemeClr>
                </a:solidFill>
                <a:latin typeface="Calibri" pitchFamily="34" charset="0"/>
                <a:cs typeface="Arial" pitchFamily="34" charset="0"/>
              </a:rPr>
              <a:t>W LATACH </a:t>
            </a:r>
            <a:br>
              <a:rPr lang="pl-PL" sz="2800" b="1">
                <a:solidFill>
                  <a:schemeClr val="tx1">
                    <a:lumMod val="85000"/>
                    <a:lumOff val="15000"/>
                  </a:schemeClr>
                </a:solidFill>
                <a:latin typeface="Calibri" pitchFamily="34" charset="0"/>
                <a:cs typeface="Arial" pitchFamily="34" charset="0"/>
              </a:rPr>
            </a:br>
            <a:r>
              <a:rPr lang="pl-PL" sz="2800" b="1">
                <a:solidFill>
                  <a:schemeClr val="tx1">
                    <a:lumMod val="85000"/>
                    <a:lumOff val="15000"/>
                  </a:schemeClr>
                </a:solidFill>
                <a:latin typeface="Calibri" pitchFamily="34" charset="0"/>
                <a:cs typeface="Arial" pitchFamily="34" charset="0"/>
              </a:rPr>
              <a:t>2012-2017</a:t>
            </a:r>
            <a:endParaRPr lang="es-HN" sz="2800" b="1">
              <a:solidFill>
                <a:schemeClr val="tx1">
                  <a:lumMod val="85000"/>
                  <a:lumOff val="15000"/>
                </a:schemeClr>
              </a:solidFill>
              <a:latin typeface="Calibri" pitchFamily="34" charset="0"/>
              <a:cs typeface="Arial" pitchFamily="34" charset="0"/>
            </a:endParaRPr>
          </a:p>
        </p:txBody>
      </p:sp>
      <p:sp>
        <p:nvSpPr>
          <p:cNvPr id="2069" name="TextBox 100"/>
          <p:cNvSpPr txBox="1">
            <a:spLocks noChangeArrowheads="1"/>
          </p:cNvSpPr>
          <p:nvPr/>
        </p:nvSpPr>
        <p:spPr bwMode="auto">
          <a:xfrm>
            <a:off x="19394488" y="9582150"/>
            <a:ext cx="2855912" cy="2678113"/>
          </a:xfrm>
          <a:prstGeom prst="rect">
            <a:avLst/>
          </a:prstGeom>
          <a:noFill/>
          <a:ln w="9525">
            <a:noFill/>
            <a:miter lim="800000"/>
            <a:headEnd/>
            <a:tailEnd/>
          </a:ln>
        </p:spPr>
        <p:txBody>
          <a:bodyPr>
            <a:spAutoFit/>
          </a:bodyPr>
          <a:lstStyle/>
          <a:p>
            <a:pPr algn="ctr">
              <a:defRPr/>
            </a:pPr>
            <a:r>
              <a:rPr lang="pl-PL" sz="2800" b="1">
                <a:solidFill>
                  <a:schemeClr val="tx1">
                    <a:lumMod val="85000"/>
                    <a:lumOff val="15000"/>
                  </a:schemeClr>
                </a:solidFill>
                <a:latin typeface="Calibri" pitchFamily="34" charset="0"/>
                <a:cs typeface="Arial" pitchFamily="34" charset="0"/>
              </a:rPr>
              <a:t>ŚCIEŻKI  ROWEROWE</a:t>
            </a:r>
          </a:p>
          <a:p>
            <a:pPr algn="ctr">
              <a:defRPr/>
            </a:pPr>
            <a:r>
              <a:rPr lang="pl-PL" sz="2800" b="1">
                <a:solidFill>
                  <a:schemeClr val="tx1">
                    <a:lumMod val="85000"/>
                    <a:lumOff val="15000"/>
                  </a:schemeClr>
                </a:solidFill>
                <a:latin typeface="Calibri" pitchFamily="34" charset="0"/>
                <a:cs typeface="Arial" pitchFamily="34" charset="0"/>
              </a:rPr>
              <a:t>WZROST DŁUGOŚCI O PONAD 45 KM  OD 2011 R.</a:t>
            </a:r>
            <a:endParaRPr lang="es-HN" sz="2800" b="1">
              <a:solidFill>
                <a:schemeClr val="tx1">
                  <a:lumMod val="85000"/>
                  <a:lumOff val="15000"/>
                </a:schemeClr>
              </a:solidFill>
              <a:latin typeface="Calibri" pitchFamily="34" charset="0"/>
              <a:cs typeface="Arial" pitchFamily="34" charset="0"/>
            </a:endParaRPr>
          </a:p>
        </p:txBody>
      </p:sp>
      <p:cxnSp>
        <p:nvCxnSpPr>
          <p:cNvPr id="23" name="Straight Connector 17"/>
          <p:cNvCxnSpPr/>
          <p:nvPr/>
        </p:nvCxnSpPr>
        <p:spPr>
          <a:xfrm flipV="1">
            <a:off x="12190413" y="12771438"/>
            <a:ext cx="22225" cy="504825"/>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5" name="TextBox 22"/>
          <p:cNvSpPr txBox="1"/>
          <p:nvPr/>
        </p:nvSpPr>
        <p:spPr>
          <a:xfrm>
            <a:off x="12330113" y="12793663"/>
            <a:ext cx="1500187" cy="584200"/>
          </a:xfrm>
          <a:prstGeom prst="rect">
            <a:avLst/>
          </a:prstGeom>
          <a:noFill/>
        </p:spPr>
        <p:txBody>
          <a:bodyPr>
            <a:spAutoFit/>
          </a:bodyPr>
          <a:lstStyle/>
          <a:p>
            <a:pPr algn="ctr" fontAlgn="auto">
              <a:spcBef>
                <a:spcPts val="0"/>
              </a:spcBef>
              <a:spcAft>
                <a:spcPts val="0"/>
              </a:spcAft>
              <a:defRPr/>
            </a:pPr>
            <a:r>
              <a:rPr lang="pl-PL" sz="3200" spc="300" dirty="0">
                <a:solidFill>
                  <a:schemeClr val="tx2">
                    <a:lumMod val="50000"/>
                  </a:schemeClr>
                </a:solidFill>
                <a:latin typeface="Arial Black" pitchFamily="34" charset="0"/>
                <a:ea typeface="Open Sans" panose="020B0606030504020204" pitchFamily="34" charset="0"/>
                <a:cs typeface="Aharoni" pitchFamily="2" charset="-79"/>
              </a:rPr>
              <a:t>2019</a:t>
            </a:r>
            <a:endParaRPr lang="en-US" sz="3200" spc="300" dirty="0">
              <a:solidFill>
                <a:schemeClr val="tx2">
                  <a:lumMod val="50000"/>
                </a:schemeClr>
              </a:solidFill>
              <a:latin typeface="Arial Black" pitchFamily="34" charset="0"/>
              <a:ea typeface="Open Sans" panose="020B0606030504020204" pitchFamily="34" charset="0"/>
              <a:cs typeface="Aharoni" pitchFamily="2" charset="-79"/>
            </a:endParaRPr>
          </a:p>
        </p:txBody>
      </p:sp>
      <p:pic>
        <p:nvPicPr>
          <p:cNvPr id="44145" name="Picture 10" descr="C:\Users\lstacherczak\Desktop\czestochowa_logo_A1_podstawowe_kolor.PNG"/>
          <p:cNvPicPr>
            <a:picLocks noChangeAspect="1" noChangeArrowheads="1"/>
          </p:cNvPicPr>
          <p:nvPr/>
        </p:nvPicPr>
        <p:blipFill>
          <a:blip r:embed="rId9"/>
          <a:srcRect/>
          <a:stretch>
            <a:fillRect/>
          </a:stretch>
        </p:blipFill>
        <p:spPr bwMode="auto">
          <a:xfrm>
            <a:off x="9794875" y="12687300"/>
            <a:ext cx="2124075" cy="7016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C:\Users\lstacherczak\Desktop\rada dzielnicy\aktywna_01.jpg"/>
          <p:cNvPicPr>
            <a:picLocks noChangeAspect="1" noChangeArrowheads="1"/>
          </p:cNvPicPr>
          <p:nvPr/>
        </p:nvPicPr>
        <p:blipFill>
          <a:blip r:embed="rId2"/>
          <a:srcRect/>
          <a:stretch>
            <a:fillRect/>
          </a:stretch>
        </p:blipFill>
        <p:spPr bwMode="auto">
          <a:xfrm>
            <a:off x="1098550" y="2185988"/>
            <a:ext cx="21502688" cy="7659687"/>
          </a:xfrm>
          <a:prstGeom prst="rect">
            <a:avLst/>
          </a:prstGeom>
          <a:noFill/>
          <a:ln w="9525">
            <a:noFill/>
            <a:miter lim="800000"/>
            <a:headEnd/>
            <a:tailEnd/>
          </a:ln>
        </p:spPr>
      </p:pic>
      <p:cxnSp>
        <p:nvCxnSpPr>
          <p:cNvPr id="6" name="Straight Connector 17"/>
          <p:cNvCxnSpPr/>
          <p:nvPr/>
        </p:nvCxnSpPr>
        <p:spPr>
          <a:xfrm flipV="1">
            <a:off x="12190413" y="12771438"/>
            <a:ext cx="22225" cy="504825"/>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TextBox 22"/>
          <p:cNvSpPr txBox="1"/>
          <p:nvPr/>
        </p:nvSpPr>
        <p:spPr>
          <a:xfrm>
            <a:off x="12330113" y="12793663"/>
            <a:ext cx="1500187" cy="584200"/>
          </a:xfrm>
          <a:prstGeom prst="rect">
            <a:avLst/>
          </a:prstGeom>
          <a:noFill/>
        </p:spPr>
        <p:txBody>
          <a:bodyPr>
            <a:spAutoFit/>
          </a:bodyPr>
          <a:lstStyle/>
          <a:p>
            <a:pPr algn="ctr" fontAlgn="auto">
              <a:spcBef>
                <a:spcPts val="0"/>
              </a:spcBef>
              <a:spcAft>
                <a:spcPts val="0"/>
              </a:spcAft>
              <a:defRPr/>
            </a:pPr>
            <a:r>
              <a:rPr lang="pl-PL" sz="3200" spc="300" dirty="0">
                <a:solidFill>
                  <a:schemeClr val="tx2">
                    <a:lumMod val="50000"/>
                  </a:schemeClr>
                </a:solidFill>
                <a:latin typeface="Arial Black" pitchFamily="34" charset="0"/>
                <a:ea typeface="Open Sans" panose="020B0606030504020204" pitchFamily="34" charset="0"/>
                <a:cs typeface="Aharoni" pitchFamily="2" charset="-79"/>
              </a:rPr>
              <a:t>2019</a:t>
            </a:r>
            <a:endParaRPr lang="en-US" sz="3200" spc="300" dirty="0">
              <a:solidFill>
                <a:schemeClr val="tx2">
                  <a:lumMod val="50000"/>
                </a:schemeClr>
              </a:solidFill>
              <a:latin typeface="Arial Black" pitchFamily="34" charset="0"/>
              <a:ea typeface="Open Sans" panose="020B0606030504020204" pitchFamily="34" charset="0"/>
              <a:cs typeface="Aharoni" pitchFamily="2" charset="-79"/>
            </a:endParaRPr>
          </a:p>
        </p:txBody>
      </p:sp>
      <p:pic>
        <p:nvPicPr>
          <p:cNvPr id="56324" name="Picture 10" descr="C:\Users\lstacherczak\Desktop\czestochowa_logo_A1_podstawowe_kolor.PNG"/>
          <p:cNvPicPr>
            <a:picLocks noChangeAspect="1" noChangeArrowheads="1"/>
          </p:cNvPicPr>
          <p:nvPr/>
        </p:nvPicPr>
        <p:blipFill>
          <a:blip r:embed="rId3"/>
          <a:srcRect/>
          <a:stretch>
            <a:fillRect/>
          </a:stretch>
        </p:blipFill>
        <p:spPr bwMode="auto">
          <a:xfrm>
            <a:off x="9794875" y="12687300"/>
            <a:ext cx="2124075" cy="7016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3" name="Straight Connector 13"/>
          <p:cNvCxnSpPr/>
          <p:nvPr/>
        </p:nvCxnSpPr>
        <p:spPr>
          <a:xfrm flipV="1">
            <a:off x="3259138" y="2232025"/>
            <a:ext cx="17706975" cy="15875"/>
          </a:xfrm>
          <a:prstGeom prst="line">
            <a:avLst/>
          </a:prstGeom>
          <a:ln w="50800">
            <a:solidFill>
              <a:srgbClr val="0DBF0D">
                <a:alpha val="92549"/>
              </a:srgbClr>
            </a:solidFill>
          </a:ln>
        </p:spPr>
        <p:style>
          <a:lnRef idx="1">
            <a:schemeClr val="accent1"/>
          </a:lnRef>
          <a:fillRef idx="0">
            <a:schemeClr val="accent1"/>
          </a:fillRef>
          <a:effectRef idx="0">
            <a:schemeClr val="accent1"/>
          </a:effectRef>
          <a:fontRef idx="minor">
            <a:schemeClr val="tx1"/>
          </a:fontRef>
        </p:style>
      </p:cxnSp>
      <p:cxnSp>
        <p:nvCxnSpPr>
          <p:cNvPr id="4" name="Straight Connector 19"/>
          <p:cNvCxnSpPr/>
          <p:nvPr/>
        </p:nvCxnSpPr>
        <p:spPr>
          <a:xfrm>
            <a:off x="3259138" y="2247900"/>
            <a:ext cx="8126412"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11"/>
          <p:cNvSpPr/>
          <p:nvPr/>
        </p:nvSpPr>
        <p:spPr>
          <a:xfrm flipH="1">
            <a:off x="0" y="1419225"/>
            <a:ext cx="192088" cy="1528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ED7D31">
                  <a:lumMod val="50000"/>
                </a:srgbClr>
              </a:solidFill>
            </a:endParaRPr>
          </a:p>
        </p:txBody>
      </p:sp>
      <p:sp>
        <p:nvSpPr>
          <p:cNvPr id="46085" name="TextBox 9"/>
          <p:cNvSpPr txBox="1">
            <a:spLocks noChangeArrowheads="1"/>
          </p:cNvSpPr>
          <p:nvPr/>
        </p:nvSpPr>
        <p:spPr bwMode="auto">
          <a:xfrm>
            <a:off x="481013" y="11887200"/>
            <a:ext cx="3470275" cy="800100"/>
          </a:xfrm>
          <a:prstGeom prst="rect">
            <a:avLst/>
          </a:prstGeom>
          <a:noFill/>
          <a:ln w="9525">
            <a:noFill/>
            <a:miter lim="800000"/>
            <a:headEnd/>
            <a:tailEnd/>
          </a:ln>
        </p:spPr>
        <p:txBody>
          <a:bodyPr lIns="243834" tIns="121917" rIns="243834" bIns="121917">
            <a:spAutoFit/>
          </a:bodyPr>
          <a:lstStyle/>
          <a:p>
            <a:pPr algn="ctr" defTabSz="914400"/>
            <a:r>
              <a:rPr lang="pl-PL" altLang="ko-KR" sz="1800" b="1">
                <a:solidFill>
                  <a:srgbClr val="A5A5A5"/>
                </a:solidFill>
              </a:rPr>
              <a:t>ROLNICTWA</a:t>
            </a:r>
          </a:p>
          <a:p>
            <a:pPr algn="ctr" defTabSz="914400"/>
            <a:r>
              <a:rPr lang="pl-PL" altLang="ko-KR" sz="1800" b="1">
                <a:solidFill>
                  <a:srgbClr val="A5A5A5"/>
                </a:solidFill>
              </a:rPr>
              <a:t>I LEŚNICTWA</a:t>
            </a:r>
            <a:endParaRPr lang="en-US" altLang="ko-KR" sz="1800" b="1">
              <a:solidFill>
                <a:srgbClr val="A5A5A5"/>
              </a:solidFill>
            </a:endParaRPr>
          </a:p>
        </p:txBody>
      </p:sp>
      <p:sp>
        <p:nvSpPr>
          <p:cNvPr id="46086" name="TextBox 1"/>
          <p:cNvSpPr txBox="1">
            <a:spLocks noChangeArrowheads="1"/>
          </p:cNvSpPr>
          <p:nvPr/>
        </p:nvSpPr>
        <p:spPr bwMode="auto">
          <a:xfrm>
            <a:off x="463550" y="10615613"/>
            <a:ext cx="3570288" cy="1477962"/>
          </a:xfrm>
          <a:prstGeom prst="rect">
            <a:avLst/>
          </a:prstGeom>
          <a:noFill/>
          <a:ln w="9525">
            <a:noFill/>
            <a:miter lim="800000"/>
            <a:headEnd/>
            <a:tailEnd/>
          </a:ln>
        </p:spPr>
        <p:txBody>
          <a:bodyPr lIns="243834" tIns="121917" rIns="243834" bIns="121917">
            <a:spAutoFit/>
          </a:bodyPr>
          <a:lstStyle/>
          <a:p>
            <a:pPr algn="ctr" defTabSz="914400"/>
            <a:r>
              <a:rPr lang="pl-PL" altLang="ko-KR" sz="4000" b="1">
                <a:solidFill>
                  <a:srgbClr val="7C7C7C"/>
                </a:solidFill>
              </a:rPr>
              <a:t>WYDZIAŁ</a:t>
            </a:r>
          </a:p>
          <a:p>
            <a:pPr algn="ctr" defTabSz="914400"/>
            <a:r>
              <a:rPr lang="pl-PL" altLang="ko-KR" sz="2000" b="1">
                <a:solidFill>
                  <a:srgbClr val="7C7C7C"/>
                </a:solidFill>
              </a:rPr>
              <a:t>OCHRONY ŚRODOWISKA</a:t>
            </a:r>
            <a:endParaRPr lang="en-US" altLang="ko-KR" sz="2000" b="1">
              <a:solidFill>
                <a:srgbClr val="7C7C7C"/>
              </a:solidFill>
            </a:endParaRPr>
          </a:p>
        </p:txBody>
      </p:sp>
      <p:sp>
        <p:nvSpPr>
          <p:cNvPr id="20" name="TextBox 18"/>
          <p:cNvSpPr txBox="1"/>
          <p:nvPr/>
        </p:nvSpPr>
        <p:spPr>
          <a:xfrm>
            <a:off x="4589463" y="1203325"/>
            <a:ext cx="11885612" cy="923925"/>
          </a:xfrm>
          <a:prstGeom prst="rect">
            <a:avLst/>
          </a:prstGeom>
          <a:noFill/>
        </p:spPr>
        <p:txBody>
          <a:bodyPr>
            <a:spAutoFit/>
          </a:bodyPr>
          <a:lstStyle/>
          <a:p>
            <a:pPr fontAlgn="auto">
              <a:spcBef>
                <a:spcPts val="0"/>
              </a:spcBef>
              <a:spcAft>
                <a:spcPts val="0"/>
              </a:spcAft>
              <a:defRPr/>
            </a:pPr>
            <a:r>
              <a:rPr lang="pl-PL" sz="5400" spc="100" dirty="0">
                <a:solidFill>
                  <a:schemeClr val="tx1">
                    <a:lumMod val="95000"/>
                    <a:lumOff val="5000"/>
                  </a:schemeClr>
                </a:solidFill>
                <a:latin typeface="+mn-lt"/>
                <a:ea typeface="Open Sans" panose="020B0606030504020204" pitchFamily="34" charset="0"/>
                <a:cs typeface="Open Sans" panose="020B0606030504020204" pitchFamily="34" charset="0"/>
              </a:rPr>
              <a:t>OCHRONA ŚRODOWISKA</a:t>
            </a:r>
            <a:endParaRPr lang="en-US" sz="5400" spc="100" dirty="0">
              <a:solidFill>
                <a:schemeClr val="tx1">
                  <a:lumMod val="95000"/>
                  <a:lumOff val="5000"/>
                </a:schemeClr>
              </a:solidFill>
              <a:latin typeface="+mn-lt"/>
              <a:ea typeface="Open Sans" panose="020B0606030504020204" pitchFamily="34" charset="0"/>
              <a:cs typeface="Open Sans" panose="020B0606030504020204" pitchFamily="34" charset="0"/>
            </a:endParaRPr>
          </a:p>
        </p:txBody>
      </p:sp>
      <p:sp>
        <p:nvSpPr>
          <p:cNvPr id="13" name="Prostokąt z rogami zaokrąglonymi po przekątnej 12"/>
          <p:cNvSpPr/>
          <p:nvPr/>
        </p:nvSpPr>
        <p:spPr>
          <a:xfrm>
            <a:off x="4848225" y="3722688"/>
            <a:ext cx="9340850" cy="2776537"/>
          </a:xfrm>
          <a:prstGeom prst="round2DiagRect">
            <a:avLst/>
          </a:prstGeom>
          <a:solidFill>
            <a:srgbClr val="92D050">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pl-PL" sz="2800" dirty="0">
                <a:solidFill>
                  <a:srgbClr val="0D0D0D"/>
                </a:solidFill>
                <a:cs typeface="Arial" charset="0"/>
              </a:rPr>
              <a:t>Dofinansowanie do </a:t>
            </a:r>
            <a:r>
              <a:rPr lang="pl-PL" sz="3200" dirty="0">
                <a:solidFill>
                  <a:srgbClr val="0D0D0D"/>
                </a:solidFill>
                <a:latin typeface="Arial Black" pitchFamily="34" charset="0"/>
                <a:cs typeface="Arial" charset="0"/>
              </a:rPr>
              <a:t>75% </a:t>
            </a:r>
            <a:r>
              <a:rPr lang="pl-PL" sz="2800" dirty="0">
                <a:solidFill>
                  <a:srgbClr val="0D0D0D"/>
                </a:solidFill>
                <a:cs typeface="Arial" charset="0"/>
              </a:rPr>
              <a:t>kosztów instalacji:</a:t>
            </a:r>
          </a:p>
          <a:p>
            <a:pPr>
              <a:defRPr/>
            </a:pPr>
            <a:r>
              <a:rPr lang="pl-PL" sz="2800" dirty="0">
                <a:solidFill>
                  <a:srgbClr val="0D0D0D"/>
                </a:solidFill>
                <a:cs typeface="Arial" charset="0"/>
              </a:rPr>
              <a:t>- </a:t>
            </a:r>
            <a:r>
              <a:rPr lang="pl-PL" sz="2800" b="1" dirty="0">
                <a:solidFill>
                  <a:srgbClr val="2F5597"/>
                </a:solidFill>
                <a:cs typeface="Arial" charset="0"/>
              </a:rPr>
              <a:t>kolektorów słonecznych </a:t>
            </a:r>
            <a:r>
              <a:rPr lang="pl-PL" sz="2800" b="1" dirty="0">
                <a:solidFill>
                  <a:schemeClr val="tx1"/>
                </a:solidFill>
                <a:cs typeface="Arial" charset="0"/>
              </a:rPr>
              <a:t>-</a:t>
            </a:r>
            <a:r>
              <a:rPr lang="pl-PL" sz="2800" b="1" dirty="0">
                <a:solidFill>
                  <a:srgbClr val="2F5597"/>
                </a:solidFill>
                <a:cs typeface="Arial" charset="0"/>
              </a:rPr>
              <a:t> </a:t>
            </a:r>
            <a:r>
              <a:rPr lang="pl-PL" sz="2800" dirty="0">
                <a:solidFill>
                  <a:srgbClr val="0D0D0D"/>
                </a:solidFill>
                <a:cs typeface="Arial" charset="0"/>
              </a:rPr>
              <a:t>do 12 000 zł</a:t>
            </a:r>
          </a:p>
          <a:p>
            <a:pPr>
              <a:defRPr/>
            </a:pPr>
            <a:r>
              <a:rPr lang="pl-PL" sz="2800" dirty="0">
                <a:solidFill>
                  <a:srgbClr val="0D0D0D"/>
                </a:solidFill>
                <a:cs typeface="Arial" charset="0"/>
              </a:rPr>
              <a:t>- </a:t>
            </a:r>
            <a:r>
              <a:rPr lang="pl-PL" sz="2800" b="1" dirty="0">
                <a:solidFill>
                  <a:srgbClr val="2F5597"/>
                </a:solidFill>
                <a:cs typeface="Arial" charset="0"/>
              </a:rPr>
              <a:t>paneli fotowoltaicznych </a:t>
            </a:r>
            <a:r>
              <a:rPr lang="pl-PL" sz="2800" dirty="0">
                <a:solidFill>
                  <a:srgbClr val="0D0D0D"/>
                </a:solidFill>
                <a:cs typeface="Arial" charset="0"/>
              </a:rPr>
              <a:t>- do 15 000 zł</a:t>
            </a:r>
          </a:p>
          <a:p>
            <a:pPr>
              <a:defRPr/>
            </a:pPr>
            <a:r>
              <a:rPr lang="pl-PL" sz="2800" dirty="0">
                <a:solidFill>
                  <a:srgbClr val="0D0D0D"/>
                </a:solidFill>
                <a:cs typeface="Arial" charset="0"/>
              </a:rPr>
              <a:t>- </a:t>
            </a:r>
            <a:r>
              <a:rPr lang="pl-PL" sz="2800" b="1" dirty="0">
                <a:solidFill>
                  <a:srgbClr val="2F5597"/>
                </a:solidFill>
                <a:cs typeface="Arial" charset="0"/>
              </a:rPr>
              <a:t>pomp ciepła </a:t>
            </a:r>
            <a:r>
              <a:rPr lang="pl-PL" sz="2800" dirty="0">
                <a:solidFill>
                  <a:srgbClr val="0D0D0D"/>
                </a:solidFill>
                <a:cs typeface="Arial" charset="0"/>
              </a:rPr>
              <a:t>- do 18 000 zł</a:t>
            </a:r>
          </a:p>
        </p:txBody>
      </p:sp>
      <p:sp>
        <p:nvSpPr>
          <p:cNvPr id="46089" name="TextBox 18"/>
          <p:cNvSpPr txBox="1">
            <a:spLocks noChangeArrowheads="1"/>
          </p:cNvSpPr>
          <p:nvPr/>
        </p:nvSpPr>
        <p:spPr bwMode="auto">
          <a:xfrm>
            <a:off x="4589463" y="2476500"/>
            <a:ext cx="11885612" cy="914400"/>
          </a:xfrm>
          <a:prstGeom prst="rect">
            <a:avLst/>
          </a:prstGeom>
          <a:noFill/>
          <a:ln w="9525">
            <a:noFill/>
            <a:miter lim="800000"/>
            <a:headEnd/>
            <a:tailEnd/>
          </a:ln>
        </p:spPr>
        <p:txBody>
          <a:bodyPr>
            <a:spAutoFit/>
          </a:bodyPr>
          <a:lstStyle/>
          <a:p>
            <a:r>
              <a:rPr lang="pl-PL" sz="5400">
                <a:solidFill>
                  <a:srgbClr val="0D0D0D"/>
                </a:solidFill>
                <a:latin typeface="Calibri" pitchFamily="34" charset="0"/>
                <a:ea typeface="Open Sans"/>
                <a:cs typeface="Open Sans"/>
              </a:rPr>
              <a:t>PROJEKT </a:t>
            </a:r>
            <a:r>
              <a:rPr lang="pl-PL" sz="5400">
                <a:solidFill>
                  <a:srgbClr val="0D0D0D"/>
                </a:solidFill>
                <a:latin typeface="Arial Black" pitchFamily="34" charset="0"/>
                <a:ea typeface="Open Sans"/>
                <a:cs typeface="Open Sans"/>
              </a:rPr>
              <a:t>„S</a:t>
            </a:r>
            <a:r>
              <a:rPr lang="pl-PL" sz="5400" b="1">
                <a:solidFill>
                  <a:srgbClr val="0D0D0D"/>
                </a:solidFill>
                <a:latin typeface="Arial Black" pitchFamily="34" charset="0"/>
                <a:ea typeface="Open Sans"/>
                <a:cs typeface="Open Sans"/>
              </a:rPr>
              <a:t>Ł</a:t>
            </a:r>
            <a:r>
              <a:rPr lang="pl-PL" sz="5400">
                <a:solidFill>
                  <a:srgbClr val="0D0D0D"/>
                </a:solidFill>
                <a:latin typeface="Arial Black" pitchFamily="34" charset="0"/>
                <a:ea typeface="Open Sans"/>
                <a:cs typeface="Open Sans"/>
              </a:rPr>
              <a:t>ONECZNA GMINA”</a:t>
            </a:r>
            <a:endParaRPr lang="en-US" sz="5400">
              <a:solidFill>
                <a:srgbClr val="0D0D0D"/>
              </a:solidFill>
              <a:latin typeface="Arial Black" pitchFamily="34" charset="0"/>
              <a:ea typeface="Open Sans"/>
              <a:cs typeface="Open Sans"/>
            </a:endParaRPr>
          </a:p>
        </p:txBody>
      </p:sp>
      <p:pic>
        <p:nvPicPr>
          <p:cNvPr id="46090" name="Picture 2" descr="C:\Users\lstacherczak\Desktop\prezentacja\sun.jpg"/>
          <p:cNvPicPr>
            <a:picLocks noChangeAspect="1" noChangeArrowheads="1"/>
          </p:cNvPicPr>
          <p:nvPr/>
        </p:nvPicPr>
        <p:blipFill>
          <a:blip r:embed="rId3"/>
          <a:srcRect/>
          <a:stretch>
            <a:fillRect/>
          </a:stretch>
        </p:blipFill>
        <p:spPr bwMode="auto">
          <a:xfrm>
            <a:off x="18761075" y="571500"/>
            <a:ext cx="3598863" cy="3402013"/>
          </a:xfrm>
          <a:prstGeom prst="rect">
            <a:avLst/>
          </a:prstGeom>
          <a:noFill/>
          <a:ln w="9525">
            <a:noFill/>
            <a:miter lim="800000"/>
            <a:headEnd/>
            <a:tailEnd/>
          </a:ln>
        </p:spPr>
      </p:pic>
      <p:sp>
        <p:nvSpPr>
          <p:cNvPr id="46091" name="Prostokąt 18"/>
          <p:cNvSpPr>
            <a:spLocks noChangeArrowheads="1"/>
          </p:cNvSpPr>
          <p:nvPr/>
        </p:nvSpPr>
        <p:spPr bwMode="auto">
          <a:xfrm>
            <a:off x="4491038" y="11793538"/>
            <a:ext cx="19462750" cy="641350"/>
          </a:xfrm>
          <a:prstGeom prst="rect">
            <a:avLst/>
          </a:prstGeom>
          <a:noFill/>
          <a:ln w="9525">
            <a:noFill/>
            <a:miter lim="800000"/>
            <a:headEnd/>
            <a:tailEnd/>
          </a:ln>
        </p:spPr>
        <p:txBody>
          <a:bodyPr>
            <a:spAutoFit/>
          </a:bodyPr>
          <a:lstStyle/>
          <a:p>
            <a:r>
              <a:rPr lang="pl-PL">
                <a:latin typeface="Arial Black" pitchFamily="34" charset="0"/>
              </a:rPr>
              <a:t>Budowa infrastruktury s</a:t>
            </a:r>
            <a:r>
              <a:rPr lang="pl-PL" b="1">
                <a:latin typeface="Arial Black" pitchFamily="34" charset="0"/>
              </a:rPr>
              <a:t>ł</a:t>
            </a:r>
            <a:r>
              <a:rPr lang="pl-PL">
                <a:latin typeface="Arial Black" pitchFamily="34" charset="0"/>
              </a:rPr>
              <a:t>u</a:t>
            </a:r>
            <a:r>
              <a:rPr lang="pl-PL" b="1">
                <a:latin typeface="Arial Black" pitchFamily="34" charset="0"/>
              </a:rPr>
              <a:t>żą</a:t>
            </a:r>
            <a:r>
              <a:rPr lang="pl-PL">
                <a:latin typeface="Arial Black" pitchFamily="34" charset="0"/>
              </a:rPr>
              <a:t>cej do produkcji energii ze </a:t>
            </a:r>
            <a:r>
              <a:rPr lang="pl-PL" b="1">
                <a:latin typeface="Arial Black" pitchFamily="34" charset="0"/>
              </a:rPr>
              <a:t>ź</a:t>
            </a:r>
            <a:r>
              <a:rPr lang="pl-PL">
                <a:latin typeface="Arial Black" pitchFamily="34" charset="0"/>
              </a:rPr>
              <a:t>róde</a:t>
            </a:r>
            <a:r>
              <a:rPr lang="pl-PL" b="1">
                <a:latin typeface="Arial Black" pitchFamily="34" charset="0"/>
              </a:rPr>
              <a:t>ł</a:t>
            </a:r>
            <a:r>
              <a:rPr lang="pl-PL">
                <a:latin typeface="Arial Black" pitchFamily="34" charset="0"/>
              </a:rPr>
              <a:t> odnawialnych</a:t>
            </a:r>
          </a:p>
        </p:txBody>
      </p:sp>
      <p:sp>
        <p:nvSpPr>
          <p:cNvPr id="21" name="Prostokąt z rogami zaokrąglonymi po przekątnej 20"/>
          <p:cNvSpPr/>
          <p:nvPr/>
        </p:nvSpPr>
        <p:spPr>
          <a:xfrm>
            <a:off x="4770438" y="6986588"/>
            <a:ext cx="9340850" cy="4344987"/>
          </a:xfrm>
          <a:prstGeom prst="round2DiagRect">
            <a:avLst/>
          </a:prstGeom>
          <a:solidFill>
            <a:srgbClr val="92D050">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pl-PL" sz="2800">
                <a:solidFill>
                  <a:srgbClr val="0D0D0D"/>
                </a:solidFill>
                <a:cs typeface="Arial" charset="0"/>
              </a:rPr>
              <a:t>Miasto zamontuje instalacje na nieruchomościach osób nieprowadzących działalności gospodarczej, wybranych do projektu wg kryteriów określonych w regulaminie.</a:t>
            </a:r>
          </a:p>
          <a:p>
            <a:pPr algn="just">
              <a:defRPr/>
            </a:pPr>
            <a:endParaRPr lang="pl-PL" sz="2800">
              <a:solidFill>
                <a:srgbClr val="0D0D0D"/>
              </a:solidFill>
              <a:cs typeface="Arial" charset="0"/>
            </a:endParaRPr>
          </a:p>
          <a:p>
            <a:pPr algn="just">
              <a:defRPr/>
            </a:pPr>
            <a:endParaRPr lang="pl-PL" sz="2800">
              <a:solidFill>
                <a:srgbClr val="0D0D0D"/>
              </a:solidFill>
              <a:cs typeface="Arial" charset="0"/>
            </a:endParaRPr>
          </a:p>
          <a:p>
            <a:pPr algn="just">
              <a:defRPr/>
            </a:pPr>
            <a:r>
              <a:rPr lang="pl-PL" sz="2800">
                <a:solidFill>
                  <a:srgbClr val="0D0D0D"/>
                </a:solidFill>
                <a:cs typeface="Arial" charset="0"/>
              </a:rPr>
              <a:t>Zamontowane instalacje przez </a:t>
            </a:r>
            <a:r>
              <a:rPr lang="pl-PL" sz="2800">
                <a:solidFill>
                  <a:srgbClr val="0D0D0D"/>
                </a:solidFill>
                <a:latin typeface="Arial Black" pitchFamily="34" charset="0"/>
                <a:cs typeface="Arial" charset="0"/>
              </a:rPr>
              <a:t>5 lat </a:t>
            </a:r>
            <a:r>
              <a:rPr lang="pl-PL" sz="2800">
                <a:solidFill>
                  <a:srgbClr val="0D0D0D"/>
                </a:solidFill>
                <a:cs typeface="Arial" charset="0"/>
              </a:rPr>
              <a:t>od daty trwałości projektu będą własnością gminy i będą użyczane mieszkańcom. Po tym okresie za symboliczną </a:t>
            </a:r>
            <a:r>
              <a:rPr lang="pl-PL" sz="2800">
                <a:solidFill>
                  <a:srgbClr val="0D0D0D"/>
                </a:solidFill>
                <a:latin typeface="Arial Black" pitchFamily="34" charset="0"/>
                <a:cs typeface="Arial" charset="0"/>
              </a:rPr>
              <a:t>z</a:t>
            </a:r>
            <a:r>
              <a:rPr lang="pl-PL" sz="2800" b="1">
                <a:solidFill>
                  <a:srgbClr val="0D0D0D"/>
                </a:solidFill>
                <a:latin typeface="Arial Black" pitchFamily="34" charset="0"/>
                <a:cs typeface="Arial" charset="0"/>
              </a:rPr>
              <a:t>ł</a:t>
            </a:r>
            <a:r>
              <a:rPr lang="pl-PL" sz="2800">
                <a:solidFill>
                  <a:srgbClr val="0D0D0D"/>
                </a:solidFill>
                <a:latin typeface="Arial Black" pitchFamily="34" charset="0"/>
                <a:cs typeface="Arial" charset="0"/>
              </a:rPr>
              <a:t>otówk</a:t>
            </a:r>
            <a:r>
              <a:rPr lang="pl-PL" sz="2800" b="1">
                <a:solidFill>
                  <a:srgbClr val="0D0D0D"/>
                </a:solidFill>
                <a:latin typeface="Arial Black" pitchFamily="34" charset="0"/>
                <a:cs typeface="Arial" charset="0"/>
              </a:rPr>
              <a:t>ę</a:t>
            </a:r>
            <a:r>
              <a:rPr lang="pl-PL" sz="2800">
                <a:solidFill>
                  <a:srgbClr val="0D0D0D"/>
                </a:solidFill>
                <a:latin typeface="Arial Black" pitchFamily="34" charset="0"/>
                <a:cs typeface="Arial" charset="0"/>
              </a:rPr>
              <a:t> </a:t>
            </a:r>
            <a:r>
              <a:rPr lang="pl-PL" sz="2800">
                <a:solidFill>
                  <a:srgbClr val="0D0D0D"/>
                </a:solidFill>
                <a:cs typeface="Arial" charset="0"/>
              </a:rPr>
              <a:t>przejdą na ich własność. </a:t>
            </a:r>
          </a:p>
        </p:txBody>
      </p:sp>
      <p:sp>
        <p:nvSpPr>
          <p:cNvPr id="46093" name="Prostokąt 16"/>
          <p:cNvSpPr>
            <a:spLocks noChangeArrowheads="1"/>
          </p:cNvSpPr>
          <p:nvPr/>
        </p:nvSpPr>
        <p:spPr bwMode="auto">
          <a:xfrm>
            <a:off x="14630400" y="5133975"/>
            <a:ext cx="8834438" cy="4414838"/>
          </a:xfrm>
          <a:prstGeom prst="rect">
            <a:avLst/>
          </a:prstGeom>
          <a:noFill/>
          <a:ln w="9525">
            <a:noFill/>
            <a:miter lim="800000"/>
            <a:headEnd/>
            <a:tailEnd/>
          </a:ln>
        </p:spPr>
        <p:txBody>
          <a:bodyPr>
            <a:spAutoFit/>
          </a:bodyPr>
          <a:lstStyle/>
          <a:p>
            <a:pPr algn="just"/>
            <a:r>
              <a:rPr lang="pl-PL" sz="4400" b="1">
                <a:solidFill>
                  <a:srgbClr val="548235"/>
                </a:solidFill>
              </a:rPr>
              <a:t>2,9 mln </a:t>
            </a:r>
            <a:r>
              <a:rPr lang="pl-PL" sz="2400" b="1"/>
              <a:t>zł to wysokość unijnego dofinansowania, </a:t>
            </a:r>
            <a:br>
              <a:rPr lang="pl-PL" sz="2400" b="1"/>
            </a:br>
            <a:r>
              <a:rPr lang="pl-PL" sz="2400" b="1"/>
              <a:t>z którego skorzystają częstochowianie na kolektory słoneczne, ogniwa fotowoltaiczne lub pompy ciepła </a:t>
            </a:r>
            <a:br>
              <a:rPr lang="pl-PL" sz="2400" b="1"/>
            </a:br>
            <a:r>
              <a:rPr lang="pl-PL" sz="2400" b="1"/>
              <a:t>w ramach projektu realizowanego w formule „słonecznej gminy”. W ramach projektu wsparcie otrzyma</a:t>
            </a:r>
          </a:p>
          <a:p>
            <a:pPr algn="just"/>
            <a:r>
              <a:rPr lang="pl-PL" sz="3200" b="1">
                <a:solidFill>
                  <a:srgbClr val="FF0000"/>
                </a:solidFill>
              </a:rPr>
              <a:t>168 wnioskodawców</a:t>
            </a:r>
          </a:p>
          <a:p>
            <a:pPr algn="just"/>
            <a:endParaRPr lang="pl-PL" sz="2400" b="1"/>
          </a:p>
          <a:p>
            <a:pPr algn="just"/>
            <a:r>
              <a:rPr lang="pl-PL" sz="2400" b="1"/>
              <a:t>Na różne eko-działania, związane z produkcją odnawialnych źródeł energii i ograniczaniem niskiej emisji zostanie przeznaczone w 2018 roku blisko </a:t>
            </a:r>
            <a:r>
              <a:rPr lang="pl-PL" sz="4000" b="1">
                <a:solidFill>
                  <a:srgbClr val="548235"/>
                </a:solidFill>
              </a:rPr>
              <a:t>5,3 mln zł. </a:t>
            </a:r>
            <a:endParaRPr lang="pl-PL" sz="4000">
              <a:solidFill>
                <a:srgbClr val="548235"/>
              </a:solidFill>
            </a:endParaRPr>
          </a:p>
        </p:txBody>
      </p:sp>
      <p:cxnSp>
        <p:nvCxnSpPr>
          <p:cNvPr id="17" name="Straight Connector 17"/>
          <p:cNvCxnSpPr/>
          <p:nvPr/>
        </p:nvCxnSpPr>
        <p:spPr>
          <a:xfrm flipV="1">
            <a:off x="12190413" y="12771438"/>
            <a:ext cx="22225" cy="504825"/>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8" name="TextBox 22"/>
          <p:cNvSpPr txBox="1"/>
          <p:nvPr/>
        </p:nvSpPr>
        <p:spPr>
          <a:xfrm>
            <a:off x="12330113" y="12793663"/>
            <a:ext cx="1500187" cy="584200"/>
          </a:xfrm>
          <a:prstGeom prst="rect">
            <a:avLst/>
          </a:prstGeom>
          <a:noFill/>
        </p:spPr>
        <p:txBody>
          <a:bodyPr>
            <a:spAutoFit/>
          </a:bodyPr>
          <a:lstStyle/>
          <a:p>
            <a:pPr algn="ctr" fontAlgn="auto">
              <a:spcBef>
                <a:spcPts val="0"/>
              </a:spcBef>
              <a:spcAft>
                <a:spcPts val="0"/>
              </a:spcAft>
              <a:defRPr/>
            </a:pPr>
            <a:r>
              <a:rPr lang="pl-PL" sz="3200" spc="300" dirty="0">
                <a:solidFill>
                  <a:schemeClr val="tx2">
                    <a:lumMod val="50000"/>
                  </a:schemeClr>
                </a:solidFill>
                <a:latin typeface="Arial Black" pitchFamily="34" charset="0"/>
                <a:ea typeface="Open Sans" panose="020B0606030504020204" pitchFamily="34" charset="0"/>
                <a:cs typeface="Aharoni" pitchFamily="2" charset="-79"/>
              </a:rPr>
              <a:t>2019</a:t>
            </a:r>
            <a:endParaRPr lang="en-US" sz="3200" spc="300" dirty="0">
              <a:solidFill>
                <a:schemeClr val="tx2">
                  <a:lumMod val="50000"/>
                </a:schemeClr>
              </a:solidFill>
              <a:latin typeface="Arial Black" pitchFamily="34" charset="0"/>
              <a:ea typeface="Open Sans" panose="020B0606030504020204" pitchFamily="34" charset="0"/>
              <a:cs typeface="Aharoni" pitchFamily="2" charset="-79"/>
            </a:endParaRPr>
          </a:p>
        </p:txBody>
      </p:sp>
      <p:pic>
        <p:nvPicPr>
          <p:cNvPr id="46096" name="Picture 10" descr="C:\Users\lstacherczak\Desktop\czestochowa_logo_A1_podstawowe_kolor.PNG"/>
          <p:cNvPicPr>
            <a:picLocks noChangeAspect="1" noChangeArrowheads="1"/>
          </p:cNvPicPr>
          <p:nvPr/>
        </p:nvPicPr>
        <p:blipFill>
          <a:blip r:embed="rId4"/>
          <a:srcRect/>
          <a:stretch>
            <a:fillRect/>
          </a:stretch>
        </p:blipFill>
        <p:spPr bwMode="auto">
          <a:xfrm>
            <a:off x="9794875" y="12687300"/>
            <a:ext cx="2124075" cy="7016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C:\Users\lstacherczak\Desktop\rada dzielnicy\aktywna_01.jpg"/>
          <p:cNvPicPr>
            <a:picLocks noChangeAspect="1" noChangeArrowheads="1"/>
          </p:cNvPicPr>
          <p:nvPr/>
        </p:nvPicPr>
        <p:blipFill>
          <a:blip r:embed="rId2"/>
          <a:srcRect/>
          <a:stretch>
            <a:fillRect/>
          </a:stretch>
        </p:blipFill>
        <p:spPr bwMode="auto">
          <a:xfrm>
            <a:off x="1098550" y="2293938"/>
            <a:ext cx="21502688" cy="7443787"/>
          </a:xfrm>
          <a:prstGeom prst="rect">
            <a:avLst/>
          </a:prstGeom>
          <a:noFill/>
          <a:ln w="9525">
            <a:noFill/>
            <a:miter lim="800000"/>
            <a:headEnd/>
            <a:tailEnd/>
          </a:ln>
        </p:spPr>
      </p:pic>
      <p:cxnSp>
        <p:nvCxnSpPr>
          <p:cNvPr id="6" name="Straight Connector 17"/>
          <p:cNvCxnSpPr/>
          <p:nvPr/>
        </p:nvCxnSpPr>
        <p:spPr>
          <a:xfrm flipV="1">
            <a:off x="12190413" y="12771438"/>
            <a:ext cx="22225" cy="504825"/>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TextBox 22"/>
          <p:cNvSpPr txBox="1"/>
          <p:nvPr/>
        </p:nvSpPr>
        <p:spPr>
          <a:xfrm>
            <a:off x="12330113" y="12793663"/>
            <a:ext cx="1500187" cy="584200"/>
          </a:xfrm>
          <a:prstGeom prst="rect">
            <a:avLst/>
          </a:prstGeom>
          <a:noFill/>
        </p:spPr>
        <p:txBody>
          <a:bodyPr>
            <a:spAutoFit/>
          </a:bodyPr>
          <a:lstStyle/>
          <a:p>
            <a:pPr algn="ctr" fontAlgn="auto">
              <a:spcBef>
                <a:spcPts val="0"/>
              </a:spcBef>
              <a:spcAft>
                <a:spcPts val="0"/>
              </a:spcAft>
              <a:defRPr/>
            </a:pPr>
            <a:r>
              <a:rPr lang="pl-PL" sz="3200" spc="300" dirty="0">
                <a:solidFill>
                  <a:schemeClr val="tx2">
                    <a:lumMod val="50000"/>
                  </a:schemeClr>
                </a:solidFill>
                <a:latin typeface="Arial Black" pitchFamily="34" charset="0"/>
                <a:ea typeface="Open Sans" panose="020B0606030504020204" pitchFamily="34" charset="0"/>
                <a:cs typeface="Aharoni" pitchFamily="2" charset="-79"/>
              </a:rPr>
              <a:t>2019</a:t>
            </a:r>
            <a:endParaRPr lang="en-US" sz="3200" spc="300" dirty="0">
              <a:solidFill>
                <a:schemeClr val="tx2">
                  <a:lumMod val="50000"/>
                </a:schemeClr>
              </a:solidFill>
              <a:latin typeface="Arial Black" pitchFamily="34" charset="0"/>
              <a:ea typeface="Open Sans" panose="020B0606030504020204" pitchFamily="34" charset="0"/>
              <a:cs typeface="Aharoni" pitchFamily="2" charset="-79"/>
            </a:endParaRPr>
          </a:p>
        </p:txBody>
      </p:sp>
      <p:pic>
        <p:nvPicPr>
          <p:cNvPr id="47108" name="Picture 10" descr="C:\Users\lstacherczak\Desktop\czestochowa_logo_A1_podstawowe_kolor.PNG"/>
          <p:cNvPicPr>
            <a:picLocks noChangeAspect="1" noChangeArrowheads="1"/>
          </p:cNvPicPr>
          <p:nvPr/>
        </p:nvPicPr>
        <p:blipFill>
          <a:blip r:embed="rId3"/>
          <a:srcRect/>
          <a:stretch>
            <a:fillRect/>
          </a:stretch>
        </p:blipFill>
        <p:spPr bwMode="auto">
          <a:xfrm>
            <a:off x="9794875" y="12687300"/>
            <a:ext cx="2124075" cy="7016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p:cNvCxnSpPr/>
          <p:nvPr/>
        </p:nvCxnSpPr>
        <p:spPr>
          <a:xfrm>
            <a:off x="1038225" y="2247900"/>
            <a:ext cx="8126413" cy="0"/>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47738" y="1203325"/>
            <a:ext cx="8547100" cy="923925"/>
          </a:xfrm>
          <a:prstGeom prst="rect">
            <a:avLst/>
          </a:prstGeom>
          <a:noFill/>
        </p:spPr>
        <p:txBody>
          <a:bodyPr>
            <a:spAutoFit/>
          </a:bodyPr>
          <a:lstStyle/>
          <a:p>
            <a:pPr fontAlgn="auto">
              <a:spcBef>
                <a:spcPts val="0"/>
              </a:spcBef>
              <a:spcAft>
                <a:spcPts val="0"/>
              </a:spcAft>
              <a:defRPr/>
            </a:pPr>
            <a:r>
              <a:rPr lang="pl-PL" sz="5400" spc="100" dirty="0">
                <a:solidFill>
                  <a:schemeClr val="bg2">
                    <a:lumMod val="25000"/>
                  </a:schemeClr>
                </a:solidFill>
                <a:latin typeface="+mn-lt"/>
                <a:ea typeface="Open Sans" panose="020B0606030504020204" pitchFamily="34" charset="0"/>
                <a:cs typeface="Open Sans" panose="020B0606030504020204" pitchFamily="34" charset="0"/>
              </a:rPr>
              <a:t>CZĘSTOCHOWA SENIOROM</a:t>
            </a:r>
            <a:endParaRPr lang="en-US" sz="4800" spc="100" dirty="0">
              <a:solidFill>
                <a:schemeClr val="bg2">
                  <a:lumMod val="25000"/>
                </a:schemeClr>
              </a:solidFill>
              <a:latin typeface="+mn-lt"/>
              <a:ea typeface="Open Sans" panose="020B0606030504020204" pitchFamily="34" charset="0"/>
              <a:cs typeface="Open Sans" panose="020B0606030504020204" pitchFamily="34" charset="0"/>
            </a:endParaRPr>
          </a:p>
        </p:txBody>
      </p:sp>
      <p:sp>
        <p:nvSpPr>
          <p:cNvPr id="12" name="Rectangle 11"/>
          <p:cNvSpPr/>
          <p:nvPr/>
        </p:nvSpPr>
        <p:spPr>
          <a:xfrm flipH="1">
            <a:off x="0" y="1419225"/>
            <a:ext cx="192088" cy="152876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ED7D31">
                  <a:lumMod val="50000"/>
                </a:srgbClr>
              </a:solidFill>
            </a:endParaRPr>
          </a:p>
        </p:txBody>
      </p:sp>
      <p:sp>
        <p:nvSpPr>
          <p:cNvPr id="29" name="TextBox 15"/>
          <p:cNvSpPr txBox="1"/>
          <p:nvPr/>
        </p:nvSpPr>
        <p:spPr>
          <a:xfrm>
            <a:off x="3208338" y="2435225"/>
            <a:ext cx="9969500" cy="554038"/>
          </a:xfrm>
          <a:prstGeom prst="rect">
            <a:avLst/>
          </a:prstGeom>
          <a:noFill/>
        </p:spPr>
        <p:txBody>
          <a:bodyPr>
            <a:spAutoFit/>
          </a:bodyPr>
          <a:lstStyle/>
          <a:p>
            <a:pPr fontAlgn="auto">
              <a:spcBef>
                <a:spcPts val="0"/>
              </a:spcBef>
              <a:spcAft>
                <a:spcPts val="0"/>
              </a:spcAft>
              <a:defRPr/>
            </a:pPr>
            <a:r>
              <a:rPr lang="pl-PL" sz="3000" spc="100" dirty="0">
                <a:solidFill>
                  <a:schemeClr val="bg2">
                    <a:lumMod val="25000"/>
                  </a:schemeClr>
                </a:solidFill>
                <a:latin typeface="+mn-lt"/>
                <a:ea typeface="Open Sans" panose="020B0606030504020204" pitchFamily="34" charset="0"/>
                <a:cs typeface="Open Sans" panose="020B0606030504020204" pitchFamily="34" charset="0"/>
              </a:rPr>
              <a:t>Z WDZIĘCZNOŚCI I SZACUNKU</a:t>
            </a:r>
            <a:endParaRPr lang="en-US" sz="3000" spc="100" dirty="0">
              <a:solidFill>
                <a:schemeClr val="bg2">
                  <a:lumMod val="25000"/>
                </a:schemeClr>
              </a:solidFill>
              <a:latin typeface="+mn-lt"/>
              <a:ea typeface="Open Sans" panose="020B0606030504020204" pitchFamily="34" charset="0"/>
              <a:cs typeface="Open Sans" panose="020B0606030504020204" pitchFamily="34" charset="0"/>
            </a:endParaRPr>
          </a:p>
        </p:txBody>
      </p:sp>
      <p:sp>
        <p:nvSpPr>
          <p:cNvPr id="35" name="Oval 29"/>
          <p:cNvSpPr/>
          <p:nvPr/>
        </p:nvSpPr>
        <p:spPr>
          <a:xfrm>
            <a:off x="1092200" y="8943975"/>
            <a:ext cx="1990725" cy="199072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6" name="Oval 52"/>
          <p:cNvSpPr/>
          <p:nvPr/>
        </p:nvSpPr>
        <p:spPr>
          <a:xfrm>
            <a:off x="1098550" y="4121150"/>
            <a:ext cx="1990725" cy="199072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7" name="Oval 63"/>
          <p:cNvSpPr/>
          <p:nvPr/>
        </p:nvSpPr>
        <p:spPr>
          <a:xfrm>
            <a:off x="1096963" y="6537325"/>
            <a:ext cx="1990725" cy="199072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48136" name="Picture 11"/>
          <p:cNvPicPr>
            <a:picLocks noChangeAspect="1"/>
          </p:cNvPicPr>
          <p:nvPr/>
        </p:nvPicPr>
        <p:blipFill>
          <a:blip r:embed="rId2"/>
          <a:srcRect/>
          <a:stretch>
            <a:fillRect/>
          </a:stretch>
        </p:blipFill>
        <p:spPr bwMode="auto">
          <a:xfrm>
            <a:off x="1582738" y="4635500"/>
            <a:ext cx="928687" cy="928688"/>
          </a:xfrm>
          <a:prstGeom prst="rect">
            <a:avLst/>
          </a:prstGeom>
          <a:noFill/>
          <a:ln w="9525">
            <a:noFill/>
            <a:miter lim="800000"/>
            <a:headEnd/>
            <a:tailEnd/>
          </a:ln>
        </p:spPr>
      </p:pic>
      <p:pic>
        <p:nvPicPr>
          <p:cNvPr id="48137" name="Picture 16"/>
          <p:cNvPicPr>
            <a:picLocks noChangeAspect="1"/>
          </p:cNvPicPr>
          <p:nvPr/>
        </p:nvPicPr>
        <p:blipFill>
          <a:blip r:embed="rId3"/>
          <a:srcRect/>
          <a:stretch>
            <a:fillRect/>
          </a:stretch>
        </p:blipFill>
        <p:spPr bwMode="auto">
          <a:xfrm>
            <a:off x="1495425" y="9463088"/>
            <a:ext cx="1012825" cy="855662"/>
          </a:xfrm>
          <a:prstGeom prst="rect">
            <a:avLst/>
          </a:prstGeom>
          <a:noFill/>
          <a:ln w="9525">
            <a:noFill/>
            <a:miter lim="800000"/>
            <a:headEnd/>
            <a:tailEnd/>
          </a:ln>
        </p:spPr>
      </p:pic>
      <p:pic>
        <p:nvPicPr>
          <p:cNvPr id="48138" name="Picture 73"/>
          <p:cNvPicPr>
            <a:picLocks noChangeAspect="1"/>
          </p:cNvPicPr>
          <p:nvPr/>
        </p:nvPicPr>
        <p:blipFill>
          <a:blip r:embed="rId4"/>
          <a:srcRect/>
          <a:stretch>
            <a:fillRect/>
          </a:stretch>
        </p:blipFill>
        <p:spPr bwMode="auto">
          <a:xfrm>
            <a:off x="1584325" y="7151688"/>
            <a:ext cx="1014413" cy="869950"/>
          </a:xfrm>
          <a:prstGeom prst="rect">
            <a:avLst/>
          </a:prstGeom>
          <a:noFill/>
          <a:ln w="9525">
            <a:noFill/>
            <a:miter lim="800000"/>
            <a:headEnd/>
            <a:tailEnd/>
          </a:ln>
        </p:spPr>
      </p:pic>
      <p:sp>
        <p:nvSpPr>
          <p:cNvPr id="21517" name="Prostokąt 40"/>
          <p:cNvSpPr>
            <a:spLocks noChangeArrowheads="1"/>
          </p:cNvSpPr>
          <p:nvPr/>
        </p:nvSpPr>
        <p:spPr bwMode="auto">
          <a:xfrm>
            <a:off x="3519488" y="4521200"/>
            <a:ext cx="5561012" cy="1200150"/>
          </a:xfrm>
          <a:prstGeom prst="rect">
            <a:avLst/>
          </a:prstGeom>
          <a:noFill/>
          <a:ln w="9525">
            <a:noFill/>
            <a:miter lim="800000"/>
            <a:headEnd/>
            <a:tailEnd/>
          </a:ln>
        </p:spPr>
        <p:txBody>
          <a:bodyPr wrap="none">
            <a:spAutoFit/>
          </a:bodyPr>
          <a:lstStyle/>
          <a:p>
            <a:pPr>
              <a:defRPr/>
            </a:pPr>
            <a:r>
              <a:rPr lang="pl-PL">
                <a:solidFill>
                  <a:schemeClr val="tx1">
                    <a:lumMod val="85000"/>
                    <a:lumOff val="15000"/>
                  </a:schemeClr>
                </a:solidFill>
                <a:latin typeface="Calibri" pitchFamily="34" charset="0"/>
                <a:cs typeface="Arial" pitchFamily="34" charset="0"/>
              </a:rPr>
              <a:t>Prowadzimy szeroki program</a:t>
            </a:r>
          </a:p>
          <a:p>
            <a:pPr>
              <a:defRPr/>
            </a:pPr>
            <a:r>
              <a:rPr lang="pl-PL">
                <a:solidFill>
                  <a:schemeClr val="tx1">
                    <a:lumMod val="85000"/>
                    <a:lumOff val="15000"/>
                  </a:schemeClr>
                </a:solidFill>
                <a:latin typeface="Calibri" pitchFamily="34" charset="0"/>
                <a:cs typeface="Arial" pitchFamily="34" charset="0"/>
              </a:rPr>
              <a:t>aktywizacji seniorów </a:t>
            </a:r>
          </a:p>
        </p:txBody>
      </p:sp>
      <p:sp>
        <p:nvSpPr>
          <p:cNvPr id="21518" name="Prostokąt 41"/>
          <p:cNvSpPr>
            <a:spLocks noChangeArrowheads="1"/>
          </p:cNvSpPr>
          <p:nvPr/>
        </p:nvSpPr>
        <p:spPr bwMode="auto">
          <a:xfrm>
            <a:off x="3422650" y="6932613"/>
            <a:ext cx="6270625" cy="1200150"/>
          </a:xfrm>
          <a:prstGeom prst="rect">
            <a:avLst/>
          </a:prstGeom>
          <a:noFill/>
          <a:ln w="9525">
            <a:noFill/>
            <a:miter lim="800000"/>
            <a:headEnd/>
            <a:tailEnd/>
          </a:ln>
        </p:spPr>
        <p:txBody>
          <a:bodyPr wrap="none">
            <a:spAutoFit/>
          </a:bodyPr>
          <a:lstStyle/>
          <a:p>
            <a:pPr>
              <a:defRPr/>
            </a:pPr>
            <a:r>
              <a:rPr lang="pl-PL">
                <a:solidFill>
                  <a:schemeClr val="tx1">
                    <a:lumMod val="85000"/>
                    <a:lumOff val="15000"/>
                  </a:schemeClr>
                </a:solidFill>
                <a:latin typeface="Calibri" pitchFamily="34" charset="0"/>
                <a:cs typeface="Arial" pitchFamily="34" charset="0"/>
              </a:rPr>
              <a:t>Promujemy aktywność ruchową</a:t>
            </a:r>
          </a:p>
          <a:p>
            <a:pPr>
              <a:defRPr/>
            </a:pPr>
            <a:r>
              <a:rPr lang="pl-PL">
                <a:solidFill>
                  <a:schemeClr val="tx1">
                    <a:lumMod val="85000"/>
                    <a:lumOff val="15000"/>
                  </a:schemeClr>
                </a:solidFill>
                <a:latin typeface="Calibri" pitchFamily="34" charset="0"/>
                <a:cs typeface="Arial" pitchFamily="34" charset="0"/>
              </a:rPr>
              <a:t>wśród osób starszych</a:t>
            </a:r>
          </a:p>
        </p:txBody>
      </p:sp>
      <p:sp>
        <p:nvSpPr>
          <p:cNvPr id="21519" name="Prostokąt 42"/>
          <p:cNvSpPr>
            <a:spLocks noChangeArrowheads="1"/>
          </p:cNvSpPr>
          <p:nvPr/>
        </p:nvSpPr>
        <p:spPr bwMode="auto">
          <a:xfrm>
            <a:off x="3373438" y="9074150"/>
            <a:ext cx="6284912" cy="1662113"/>
          </a:xfrm>
          <a:prstGeom prst="rect">
            <a:avLst/>
          </a:prstGeom>
          <a:noFill/>
          <a:ln w="9525">
            <a:noFill/>
            <a:miter lim="800000"/>
            <a:headEnd/>
            <a:tailEnd/>
          </a:ln>
        </p:spPr>
        <p:txBody>
          <a:bodyPr>
            <a:spAutoFit/>
          </a:bodyPr>
          <a:lstStyle/>
          <a:p>
            <a:pPr>
              <a:defRPr/>
            </a:pPr>
            <a:r>
              <a:rPr lang="pl-PL" sz="3400" dirty="0">
                <a:solidFill>
                  <a:schemeClr val="tx1">
                    <a:lumMod val="85000"/>
                    <a:lumOff val="15000"/>
                  </a:schemeClr>
                </a:solidFill>
                <a:latin typeface="Calibri" pitchFamily="34" charset="0"/>
                <a:cs typeface="Arial" pitchFamily="34" charset="0"/>
              </a:rPr>
              <a:t>Staramy się ograniczyć koszty</a:t>
            </a:r>
          </a:p>
          <a:p>
            <a:pPr>
              <a:defRPr/>
            </a:pPr>
            <a:r>
              <a:rPr lang="pl-PL" sz="3400" dirty="0">
                <a:solidFill>
                  <a:schemeClr val="tx1">
                    <a:lumMod val="85000"/>
                    <a:lumOff val="15000"/>
                  </a:schemeClr>
                </a:solidFill>
                <a:latin typeface="Calibri" pitchFamily="34" charset="0"/>
                <a:cs typeface="Arial" pitchFamily="34" charset="0"/>
              </a:rPr>
              <a:t>życia seniorów, a ich codzienność jak najbardziej uprzyjemnić</a:t>
            </a:r>
          </a:p>
        </p:txBody>
      </p:sp>
      <p:pic>
        <p:nvPicPr>
          <p:cNvPr id="48142" name="Picture 2" descr="C:\Users\lstacherczak\Desktop\rada dzielnicy\seniorzy_01.jpg"/>
          <p:cNvPicPr>
            <a:picLocks noChangeAspect="1" noChangeArrowheads="1"/>
          </p:cNvPicPr>
          <p:nvPr/>
        </p:nvPicPr>
        <p:blipFill>
          <a:blip r:embed="rId5"/>
          <a:srcRect/>
          <a:stretch>
            <a:fillRect/>
          </a:stretch>
        </p:blipFill>
        <p:spPr bwMode="auto">
          <a:xfrm>
            <a:off x="12980988" y="371475"/>
            <a:ext cx="8572500" cy="12017375"/>
          </a:xfrm>
          <a:prstGeom prst="rect">
            <a:avLst/>
          </a:prstGeom>
          <a:noFill/>
          <a:ln w="9525">
            <a:noFill/>
            <a:miter lim="800000"/>
            <a:headEnd/>
            <a:tailEnd/>
          </a:ln>
        </p:spPr>
      </p:pic>
      <p:cxnSp>
        <p:nvCxnSpPr>
          <p:cNvPr id="23" name="Straight Connector 17"/>
          <p:cNvCxnSpPr/>
          <p:nvPr/>
        </p:nvCxnSpPr>
        <p:spPr>
          <a:xfrm flipV="1">
            <a:off x="12190413" y="12771438"/>
            <a:ext cx="22225" cy="504825"/>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4" name="TextBox 22"/>
          <p:cNvSpPr txBox="1"/>
          <p:nvPr/>
        </p:nvSpPr>
        <p:spPr>
          <a:xfrm>
            <a:off x="12330113" y="12793663"/>
            <a:ext cx="1500187" cy="584200"/>
          </a:xfrm>
          <a:prstGeom prst="rect">
            <a:avLst/>
          </a:prstGeom>
          <a:noFill/>
        </p:spPr>
        <p:txBody>
          <a:bodyPr>
            <a:spAutoFit/>
          </a:bodyPr>
          <a:lstStyle/>
          <a:p>
            <a:pPr algn="ctr" fontAlgn="auto">
              <a:spcBef>
                <a:spcPts val="0"/>
              </a:spcBef>
              <a:spcAft>
                <a:spcPts val="0"/>
              </a:spcAft>
              <a:defRPr/>
            </a:pPr>
            <a:r>
              <a:rPr lang="pl-PL" sz="3200" spc="300" dirty="0">
                <a:solidFill>
                  <a:schemeClr val="tx2">
                    <a:lumMod val="50000"/>
                  </a:schemeClr>
                </a:solidFill>
                <a:latin typeface="Arial Black" pitchFamily="34" charset="0"/>
                <a:ea typeface="Open Sans" panose="020B0606030504020204" pitchFamily="34" charset="0"/>
                <a:cs typeface="Aharoni" pitchFamily="2" charset="-79"/>
              </a:rPr>
              <a:t>2019</a:t>
            </a:r>
            <a:endParaRPr lang="en-US" sz="3200" spc="300" dirty="0">
              <a:solidFill>
                <a:schemeClr val="tx2">
                  <a:lumMod val="50000"/>
                </a:schemeClr>
              </a:solidFill>
              <a:latin typeface="Arial Black" pitchFamily="34" charset="0"/>
              <a:ea typeface="Open Sans" panose="020B0606030504020204" pitchFamily="34" charset="0"/>
              <a:cs typeface="Aharoni" pitchFamily="2" charset="-79"/>
            </a:endParaRPr>
          </a:p>
        </p:txBody>
      </p:sp>
      <p:pic>
        <p:nvPicPr>
          <p:cNvPr id="48145" name="Picture 10" descr="C:\Users\lstacherczak\Desktop\czestochowa_logo_A1_podstawowe_kolor.PNG"/>
          <p:cNvPicPr>
            <a:picLocks noChangeAspect="1" noChangeArrowheads="1"/>
          </p:cNvPicPr>
          <p:nvPr/>
        </p:nvPicPr>
        <p:blipFill>
          <a:blip r:embed="rId6"/>
          <a:srcRect/>
          <a:stretch>
            <a:fillRect/>
          </a:stretch>
        </p:blipFill>
        <p:spPr bwMode="auto">
          <a:xfrm>
            <a:off x="9794875" y="12687300"/>
            <a:ext cx="2124075" cy="7016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Connector 17"/>
          <p:cNvCxnSpPr/>
          <p:nvPr/>
        </p:nvCxnSpPr>
        <p:spPr>
          <a:xfrm flipV="1">
            <a:off x="12190413" y="12771438"/>
            <a:ext cx="22225" cy="504825"/>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5" name="TextBox 22"/>
          <p:cNvSpPr txBox="1"/>
          <p:nvPr/>
        </p:nvSpPr>
        <p:spPr>
          <a:xfrm>
            <a:off x="12330113" y="12793663"/>
            <a:ext cx="1500187" cy="584200"/>
          </a:xfrm>
          <a:prstGeom prst="rect">
            <a:avLst/>
          </a:prstGeom>
          <a:noFill/>
        </p:spPr>
        <p:txBody>
          <a:bodyPr>
            <a:spAutoFit/>
          </a:bodyPr>
          <a:lstStyle/>
          <a:p>
            <a:pPr algn="ctr" fontAlgn="auto">
              <a:spcBef>
                <a:spcPts val="0"/>
              </a:spcBef>
              <a:spcAft>
                <a:spcPts val="0"/>
              </a:spcAft>
              <a:defRPr/>
            </a:pPr>
            <a:r>
              <a:rPr lang="pl-PL" sz="3200" spc="300" dirty="0">
                <a:solidFill>
                  <a:schemeClr val="tx2">
                    <a:lumMod val="50000"/>
                  </a:schemeClr>
                </a:solidFill>
                <a:latin typeface="Arial Black" pitchFamily="34" charset="0"/>
                <a:ea typeface="Open Sans" panose="020B0606030504020204" pitchFamily="34" charset="0"/>
                <a:cs typeface="Aharoni" pitchFamily="2" charset="-79"/>
              </a:rPr>
              <a:t>2019</a:t>
            </a:r>
            <a:endParaRPr lang="en-US" sz="3200" spc="300" dirty="0">
              <a:solidFill>
                <a:schemeClr val="tx2">
                  <a:lumMod val="50000"/>
                </a:schemeClr>
              </a:solidFill>
              <a:latin typeface="Arial Black" pitchFamily="34" charset="0"/>
              <a:ea typeface="Open Sans" panose="020B0606030504020204" pitchFamily="34" charset="0"/>
              <a:cs typeface="Aharoni" pitchFamily="2" charset="-79"/>
            </a:endParaRPr>
          </a:p>
        </p:txBody>
      </p:sp>
      <p:pic>
        <p:nvPicPr>
          <p:cNvPr id="18435" name="Picture 10" descr="C:\Users\lstacherczak\Desktop\czestochowa_logo_A1_podstawowe_kolor.PNG"/>
          <p:cNvPicPr>
            <a:picLocks noChangeAspect="1" noChangeArrowheads="1"/>
          </p:cNvPicPr>
          <p:nvPr/>
        </p:nvPicPr>
        <p:blipFill>
          <a:blip r:embed="rId2"/>
          <a:srcRect/>
          <a:stretch>
            <a:fillRect/>
          </a:stretch>
        </p:blipFill>
        <p:spPr bwMode="auto">
          <a:xfrm>
            <a:off x="9794875" y="12687300"/>
            <a:ext cx="2124075" cy="701675"/>
          </a:xfrm>
          <a:prstGeom prst="rect">
            <a:avLst/>
          </a:prstGeom>
          <a:noFill/>
          <a:ln w="9525">
            <a:noFill/>
            <a:miter lim="800000"/>
            <a:headEnd/>
            <a:tailEnd/>
          </a:ln>
        </p:spPr>
      </p:pic>
      <p:pic>
        <p:nvPicPr>
          <p:cNvPr id="18436" name="Picture 5" descr="C:\Users\lstacherczak\Desktop\rada dzielnicy\output\01_lepsza praca.jpg"/>
          <p:cNvPicPr>
            <a:picLocks noChangeAspect="1" noChangeArrowheads="1"/>
          </p:cNvPicPr>
          <p:nvPr/>
        </p:nvPicPr>
        <p:blipFill>
          <a:blip r:embed="rId3"/>
          <a:srcRect/>
          <a:stretch>
            <a:fillRect/>
          </a:stretch>
        </p:blipFill>
        <p:spPr bwMode="auto">
          <a:xfrm>
            <a:off x="3765550" y="3408363"/>
            <a:ext cx="7620000" cy="3048000"/>
          </a:xfrm>
          <a:prstGeom prst="rect">
            <a:avLst/>
          </a:prstGeom>
          <a:noFill/>
          <a:ln w="9525">
            <a:noFill/>
            <a:miter lim="800000"/>
            <a:headEnd/>
            <a:tailEnd/>
          </a:ln>
        </p:spPr>
      </p:pic>
      <p:pic>
        <p:nvPicPr>
          <p:cNvPr id="18437" name="Picture 6" descr="C:\Users\lstacherczak\Desktop\rada dzielnicy\output\02_lepsza komunikacja.jpg"/>
          <p:cNvPicPr>
            <a:picLocks noChangeAspect="1" noChangeArrowheads="1"/>
          </p:cNvPicPr>
          <p:nvPr/>
        </p:nvPicPr>
        <p:blipFill>
          <a:blip r:embed="rId4"/>
          <a:srcRect/>
          <a:stretch>
            <a:fillRect/>
          </a:stretch>
        </p:blipFill>
        <p:spPr bwMode="auto">
          <a:xfrm>
            <a:off x="12028488" y="3406775"/>
            <a:ext cx="7620000" cy="3048000"/>
          </a:xfrm>
          <a:prstGeom prst="rect">
            <a:avLst/>
          </a:prstGeom>
          <a:noFill/>
          <a:ln w="9525">
            <a:noFill/>
            <a:miter lim="800000"/>
            <a:headEnd/>
            <a:tailEnd/>
          </a:ln>
        </p:spPr>
      </p:pic>
      <p:pic>
        <p:nvPicPr>
          <p:cNvPr id="18438" name="Picture 7" descr="C:\Users\lstacherczak\Desktop\rada dzielnicy\output\03_kierunek.jpg"/>
          <p:cNvPicPr>
            <a:picLocks noChangeAspect="1" noChangeArrowheads="1"/>
          </p:cNvPicPr>
          <p:nvPr/>
        </p:nvPicPr>
        <p:blipFill>
          <a:blip r:embed="rId5"/>
          <a:srcRect/>
          <a:stretch>
            <a:fillRect/>
          </a:stretch>
        </p:blipFill>
        <p:spPr bwMode="auto">
          <a:xfrm>
            <a:off x="3749675" y="7113588"/>
            <a:ext cx="7620000" cy="3048000"/>
          </a:xfrm>
          <a:prstGeom prst="rect">
            <a:avLst/>
          </a:prstGeom>
          <a:noFill/>
          <a:ln w="9525">
            <a:noFill/>
            <a:miter lim="800000"/>
            <a:headEnd/>
            <a:tailEnd/>
          </a:ln>
        </p:spPr>
      </p:pic>
      <p:pic>
        <p:nvPicPr>
          <p:cNvPr id="18439" name="Picture 8" descr="C:\Users\lstacherczak\Desktop\rada dzielnicy\output\04_seniorzy.jpg"/>
          <p:cNvPicPr>
            <a:picLocks noChangeAspect="1" noChangeArrowheads="1"/>
          </p:cNvPicPr>
          <p:nvPr/>
        </p:nvPicPr>
        <p:blipFill>
          <a:blip r:embed="rId6"/>
          <a:srcRect/>
          <a:stretch>
            <a:fillRect/>
          </a:stretch>
        </p:blipFill>
        <p:spPr bwMode="auto">
          <a:xfrm>
            <a:off x="12009438" y="7108825"/>
            <a:ext cx="7620000" cy="3048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C:\Users\lstacherczak\Desktop\rada dzielnicy\04_seniorzy.jpg"/>
          <p:cNvPicPr>
            <a:picLocks noChangeAspect="1" noChangeArrowheads="1"/>
          </p:cNvPicPr>
          <p:nvPr/>
        </p:nvPicPr>
        <p:blipFill>
          <a:blip r:embed="rId2"/>
          <a:srcRect/>
          <a:stretch>
            <a:fillRect/>
          </a:stretch>
        </p:blipFill>
        <p:spPr bwMode="auto">
          <a:xfrm>
            <a:off x="257175" y="269875"/>
            <a:ext cx="6116638" cy="2446338"/>
          </a:xfrm>
          <a:prstGeom prst="rect">
            <a:avLst/>
          </a:prstGeom>
          <a:noFill/>
          <a:ln w="9525">
            <a:noFill/>
            <a:miter lim="800000"/>
            <a:headEnd/>
            <a:tailEnd/>
          </a:ln>
        </p:spPr>
      </p:pic>
      <p:pic>
        <p:nvPicPr>
          <p:cNvPr id="49154" name="Picture 3" descr="C:\Users\lstacherczak\Desktop\rada dzielnicy\seniorzy_02.jpg"/>
          <p:cNvPicPr>
            <a:picLocks noChangeAspect="1" noChangeArrowheads="1"/>
          </p:cNvPicPr>
          <p:nvPr/>
        </p:nvPicPr>
        <p:blipFill>
          <a:blip r:embed="rId3"/>
          <a:srcRect/>
          <a:stretch>
            <a:fillRect/>
          </a:stretch>
        </p:blipFill>
        <p:spPr bwMode="auto">
          <a:xfrm>
            <a:off x="0" y="3983038"/>
            <a:ext cx="12874625" cy="8107362"/>
          </a:xfrm>
          <a:prstGeom prst="rect">
            <a:avLst/>
          </a:prstGeom>
          <a:noFill/>
          <a:ln w="9525">
            <a:noFill/>
            <a:miter lim="800000"/>
            <a:headEnd/>
            <a:tailEnd/>
          </a:ln>
        </p:spPr>
      </p:pic>
      <p:pic>
        <p:nvPicPr>
          <p:cNvPr id="49155" name="Picture 4" descr="C:\Users\lstacherczak\Desktop\rada dzielnicy\seniorzy_03.jpg"/>
          <p:cNvPicPr>
            <a:picLocks noChangeAspect="1" noChangeArrowheads="1"/>
          </p:cNvPicPr>
          <p:nvPr/>
        </p:nvPicPr>
        <p:blipFill>
          <a:blip r:embed="rId4"/>
          <a:srcRect/>
          <a:stretch>
            <a:fillRect/>
          </a:stretch>
        </p:blipFill>
        <p:spPr bwMode="auto">
          <a:xfrm>
            <a:off x="11214100" y="1879600"/>
            <a:ext cx="12801600" cy="8299450"/>
          </a:xfrm>
          <a:prstGeom prst="rect">
            <a:avLst/>
          </a:prstGeom>
          <a:noFill/>
          <a:ln w="9525">
            <a:noFill/>
            <a:miter lim="800000"/>
            <a:headEnd/>
            <a:tailEnd/>
          </a:ln>
        </p:spPr>
      </p:pic>
      <p:cxnSp>
        <p:nvCxnSpPr>
          <p:cNvPr id="8" name="Straight Connector 17"/>
          <p:cNvCxnSpPr/>
          <p:nvPr/>
        </p:nvCxnSpPr>
        <p:spPr>
          <a:xfrm flipV="1">
            <a:off x="12190413" y="12771438"/>
            <a:ext cx="22225" cy="504825"/>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9" name="TextBox 22"/>
          <p:cNvSpPr txBox="1"/>
          <p:nvPr/>
        </p:nvSpPr>
        <p:spPr>
          <a:xfrm>
            <a:off x="12330113" y="12793663"/>
            <a:ext cx="1500187" cy="584200"/>
          </a:xfrm>
          <a:prstGeom prst="rect">
            <a:avLst/>
          </a:prstGeom>
          <a:noFill/>
        </p:spPr>
        <p:txBody>
          <a:bodyPr>
            <a:spAutoFit/>
          </a:bodyPr>
          <a:lstStyle/>
          <a:p>
            <a:pPr algn="ctr" fontAlgn="auto">
              <a:spcBef>
                <a:spcPts val="0"/>
              </a:spcBef>
              <a:spcAft>
                <a:spcPts val="0"/>
              </a:spcAft>
              <a:defRPr/>
            </a:pPr>
            <a:r>
              <a:rPr lang="pl-PL" sz="3200" spc="300" dirty="0">
                <a:solidFill>
                  <a:schemeClr val="tx2">
                    <a:lumMod val="50000"/>
                  </a:schemeClr>
                </a:solidFill>
                <a:latin typeface="Arial Black" pitchFamily="34" charset="0"/>
                <a:ea typeface="Open Sans" panose="020B0606030504020204" pitchFamily="34" charset="0"/>
                <a:cs typeface="Aharoni" pitchFamily="2" charset="-79"/>
              </a:rPr>
              <a:t>2019</a:t>
            </a:r>
            <a:endParaRPr lang="en-US" sz="3200" spc="300" dirty="0">
              <a:solidFill>
                <a:schemeClr val="tx2">
                  <a:lumMod val="50000"/>
                </a:schemeClr>
              </a:solidFill>
              <a:latin typeface="Arial Black" pitchFamily="34" charset="0"/>
              <a:ea typeface="Open Sans" panose="020B0606030504020204" pitchFamily="34" charset="0"/>
              <a:cs typeface="Aharoni" pitchFamily="2" charset="-79"/>
            </a:endParaRPr>
          </a:p>
        </p:txBody>
      </p:sp>
      <p:pic>
        <p:nvPicPr>
          <p:cNvPr id="49158" name="Picture 10" descr="C:\Users\lstacherczak\Desktop\czestochowa_logo_A1_podstawowe_kolor.PNG"/>
          <p:cNvPicPr>
            <a:picLocks noChangeAspect="1" noChangeArrowheads="1"/>
          </p:cNvPicPr>
          <p:nvPr/>
        </p:nvPicPr>
        <p:blipFill>
          <a:blip r:embed="rId5"/>
          <a:srcRect/>
          <a:stretch>
            <a:fillRect/>
          </a:stretch>
        </p:blipFill>
        <p:spPr bwMode="auto">
          <a:xfrm>
            <a:off x="9794875" y="12687300"/>
            <a:ext cx="2124075" cy="7016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9" name="Prostokąt 23"/>
          <p:cNvSpPr>
            <a:spLocks noChangeArrowheads="1"/>
          </p:cNvSpPr>
          <p:nvPr/>
        </p:nvSpPr>
        <p:spPr bwMode="auto">
          <a:xfrm>
            <a:off x="6176963" y="10045700"/>
            <a:ext cx="12192000" cy="1200150"/>
          </a:xfrm>
          <a:prstGeom prst="rect">
            <a:avLst/>
          </a:prstGeom>
          <a:noFill/>
          <a:ln w="9525">
            <a:noFill/>
            <a:miter lim="800000"/>
            <a:headEnd/>
            <a:tailEnd/>
          </a:ln>
        </p:spPr>
        <p:txBody>
          <a:bodyPr>
            <a:spAutoFit/>
          </a:bodyPr>
          <a:lstStyle/>
          <a:p>
            <a:pPr algn="ctr">
              <a:defRPr/>
            </a:pPr>
            <a:r>
              <a:rPr lang="pl-PL" b="1">
                <a:solidFill>
                  <a:schemeClr val="tx1">
                    <a:lumMod val="85000"/>
                    <a:lumOff val="15000"/>
                  </a:schemeClr>
                </a:solidFill>
                <a:latin typeface="Calibri" pitchFamily="34" charset="0"/>
                <a:cs typeface="Arial" pitchFamily="34" charset="0"/>
              </a:rPr>
              <a:t>CZĘSTOCHOWA POSIADA CERTYFIKAT</a:t>
            </a:r>
            <a:endParaRPr lang="pl-PL">
              <a:solidFill>
                <a:schemeClr val="tx1">
                  <a:lumMod val="85000"/>
                  <a:lumOff val="15000"/>
                </a:schemeClr>
              </a:solidFill>
              <a:latin typeface="Calibri" pitchFamily="34" charset="0"/>
              <a:cs typeface="Arial" pitchFamily="34" charset="0"/>
            </a:endParaRPr>
          </a:p>
          <a:p>
            <a:pPr algn="ctr">
              <a:defRPr/>
            </a:pPr>
            <a:r>
              <a:rPr lang="pl-PL" u="sng">
                <a:solidFill>
                  <a:schemeClr val="tx1">
                    <a:lumMod val="85000"/>
                    <a:lumOff val="15000"/>
                  </a:schemeClr>
                </a:solidFill>
                <a:latin typeface="Arial Black" pitchFamily="34" charset="0"/>
                <a:cs typeface="Arial" pitchFamily="34" charset="0"/>
              </a:rPr>
              <a:t>„</a:t>
            </a:r>
            <a:r>
              <a:rPr lang="pl-PL" b="1" u="sng">
                <a:solidFill>
                  <a:schemeClr val="tx1">
                    <a:lumMod val="85000"/>
                    <a:lumOff val="15000"/>
                  </a:schemeClr>
                </a:solidFill>
                <a:latin typeface="Arial Black" pitchFamily="34" charset="0"/>
                <a:cs typeface="Arial" pitchFamily="34" charset="0"/>
              </a:rPr>
              <a:t>GMINA PRZYJAZNA SENIOROM”</a:t>
            </a:r>
            <a:r>
              <a:rPr lang="pl-PL" u="sng">
                <a:solidFill>
                  <a:schemeClr val="tx1">
                    <a:lumMod val="85000"/>
                    <a:lumOff val="15000"/>
                  </a:schemeClr>
                </a:solidFill>
                <a:latin typeface="Arial Black" pitchFamily="34" charset="0"/>
                <a:cs typeface="Arial" pitchFamily="34" charset="0"/>
              </a:rPr>
              <a:t> </a:t>
            </a:r>
            <a:endParaRPr lang="pl-PL">
              <a:solidFill>
                <a:schemeClr val="tx1">
                  <a:lumMod val="85000"/>
                  <a:lumOff val="15000"/>
                </a:schemeClr>
              </a:solidFill>
              <a:latin typeface="Arial Black" pitchFamily="34" charset="0"/>
              <a:cs typeface="Arial" pitchFamily="34" charset="0"/>
            </a:endParaRPr>
          </a:p>
        </p:txBody>
      </p:sp>
      <p:pic>
        <p:nvPicPr>
          <p:cNvPr id="50178" name="Picture 2" descr="C:\Users\lstacherczak\Desktop\Prezentacja\Seniorzy.jpg"/>
          <p:cNvPicPr>
            <a:picLocks noChangeAspect="1" noChangeArrowheads="1"/>
          </p:cNvPicPr>
          <p:nvPr/>
        </p:nvPicPr>
        <p:blipFill>
          <a:blip r:embed="rId2"/>
          <a:srcRect/>
          <a:stretch>
            <a:fillRect/>
          </a:stretch>
        </p:blipFill>
        <p:spPr bwMode="auto">
          <a:xfrm>
            <a:off x="5681663" y="4370388"/>
            <a:ext cx="12496800" cy="4999037"/>
          </a:xfrm>
          <a:prstGeom prst="rect">
            <a:avLst/>
          </a:prstGeom>
          <a:noFill/>
          <a:ln w="9525">
            <a:noFill/>
            <a:miter lim="800000"/>
            <a:headEnd/>
            <a:tailEnd/>
          </a:ln>
        </p:spPr>
      </p:pic>
      <p:pic>
        <p:nvPicPr>
          <p:cNvPr id="50179" name="Picture 2" descr="C:\Users\lstacherczak\Desktop\rada dzielnicy\04_seniorzy.jpg"/>
          <p:cNvPicPr>
            <a:picLocks noChangeAspect="1" noChangeArrowheads="1"/>
          </p:cNvPicPr>
          <p:nvPr/>
        </p:nvPicPr>
        <p:blipFill>
          <a:blip r:embed="rId3"/>
          <a:srcRect/>
          <a:stretch>
            <a:fillRect/>
          </a:stretch>
        </p:blipFill>
        <p:spPr bwMode="auto">
          <a:xfrm>
            <a:off x="8959850" y="1020763"/>
            <a:ext cx="6116638" cy="2446337"/>
          </a:xfrm>
          <a:prstGeom prst="rect">
            <a:avLst/>
          </a:prstGeom>
          <a:noFill/>
          <a:ln w="9525">
            <a:noFill/>
            <a:miter lim="800000"/>
            <a:headEnd/>
            <a:tailEnd/>
          </a:ln>
        </p:spPr>
      </p:pic>
      <p:cxnSp>
        <p:nvCxnSpPr>
          <p:cNvPr id="8" name="Straight Connector 17"/>
          <p:cNvCxnSpPr/>
          <p:nvPr/>
        </p:nvCxnSpPr>
        <p:spPr>
          <a:xfrm flipV="1">
            <a:off x="12190413" y="12771438"/>
            <a:ext cx="22225" cy="504825"/>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9" name="TextBox 22"/>
          <p:cNvSpPr txBox="1"/>
          <p:nvPr/>
        </p:nvSpPr>
        <p:spPr>
          <a:xfrm>
            <a:off x="12330113" y="12793663"/>
            <a:ext cx="1500187" cy="584200"/>
          </a:xfrm>
          <a:prstGeom prst="rect">
            <a:avLst/>
          </a:prstGeom>
          <a:noFill/>
        </p:spPr>
        <p:txBody>
          <a:bodyPr>
            <a:spAutoFit/>
          </a:bodyPr>
          <a:lstStyle/>
          <a:p>
            <a:pPr algn="ctr" fontAlgn="auto">
              <a:spcBef>
                <a:spcPts val="0"/>
              </a:spcBef>
              <a:spcAft>
                <a:spcPts val="0"/>
              </a:spcAft>
              <a:defRPr/>
            </a:pPr>
            <a:r>
              <a:rPr lang="pl-PL" sz="3200" spc="300" dirty="0">
                <a:solidFill>
                  <a:schemeClr val="tx2">
                    <a:lumMod val="50000"/>
                  </a:schemeClr>
                </a:solidFill>
                <a:latin typeface="Arial Black" pitchFamily="34" charset="0"/>
                <a:ea typeface="Open Sans" panose="020B0606030504020204" pitchFamily="34" charset="0"/>
                <a:cs typeface="Aharoni" pitchFamily="2" charset="-79"/>
              </a:rPr>
              <a:t>2019</a:t>
            </a:r>
            <a:endParaRPr lang="en-US" sz="3200" spc="300" dirty="0">
              <a:solidFill>
                <a:schemeClr val="tx2">
                  <a:lumMod val="50000"/>
                </a:schemeClr>
              </a:solidFill>
              <a:latin typeface="Arial Black" pitchFamily="34" charset="0"/>
              <a:ea typeface="Open Sans" panose="020B0606030504020204" pitchFamily="34" charset="0"/>
              <a:cs typeface="Aharoni" pitchFamily="2" charset="-79"/>
            </a:endParaRPr>
          </a:p>
        </p:txBody>
      </p:sp>
      <p:pic>
        <p:nvPicPr>
          <p:cNvPr id="50182" name="Picture 10" descr="C:\Users\lstacherczak\Desktop\czestochowa_logo_A1_podstawowe_kolor.PNG"/>
          <p:cNvPicPr>
            <a:picLocks noChangeAspect="1" noChangeArrowheads="1"/>
          </p:cNvPicPr>
          <p:nvPr/>
        </p:nvPicPr>
        <p:blipFill>
          <a:blip r:embed="rId4"/>
          <a:srcRect/>
          <a:stretch>
            <a:fillRect/>
          </a:stretch>
        </p:blipFill>
        <p:spPr bwMode="auto">
          <a:xfrm>
            <a:off x="9794875" y="12687300"/>
            <a:ext cx="2124075" cy="7016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3259138" y="2232025"/>
            <a:ext cx="17706975" cy="15875"/>
          </a:xfrm>
          <a:prstGeom prst="line">
            <a:avLst/>
          </a:prstGeom>
          <a:ln w="50800">
            <a:solidFill>
              <a:schemeClr val="bg2">
                <a:lumMod val="7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59138" y="2247900"/>
            <a:ext cx="8126412" cy="0"/>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168650" y="1203325"/>
            <a:ext cx="8547100" cy="923925"/>
          </a:xfrm>
          <a:prstGeom prst="rect">
            <a:avLst/>
          </a:prstGeom>
          <a:noFill/>
        </p:spPr>
        <p:txBody>
          <a:bodyPr>
            <a:spAutoFit/>
          </a:bodyPr>
          <a:lstStyle/>
          <a:p>
            <a:pPr fontAlgn="auto">
              <a:spcBef>
                <a:spcPts val="0"/>
              </a:spcBef>
              <a:spcAft>
                <a:spcPts val="0"/>
              </a:spcAft>
              <a:defRPr/>
            </a:pPr>
            <a:r>
              <a:rPr lang="pl-PL" sz="5400" spc="100" dirty="0">
                <a:solidFill>
                  <a:schemeClr val="bg2">
                    <a:lumMod val="25000"/>
                  </a:schemeClr>
                </a:solidFill>
                <a:latin typeface="+mn-lt"/>
                <a:ea typeface="Open Sans" panose="020B0606030504020204" pitchFamily="34" charset="0"/>
                <a:cs typeface="Open Sans" panose="020B0606030504020204" pitchFamily="34" charset="0"/>
              </a:rPr>
              <a:t>FUNDUSZE  EUROPEJSKIE</a:t>
            </a:r>
            <a:endParaRPr lang="en-US" sz="4800" spc="100" dirty="0">
              <a:solidFill>
                <a:schemeClr val="bg2">
                  <a:lumMod val="25000"/>
                </a:schemeClr>
              </a:solidFill>
              <a:latin typeface="+mn-lt"/>
              <a:ea typeface="Open Sans" panose="020B0606030504020204" pitchFamily="34" charset="0"/>
              <a:cs typeface="Open Sans" panose="020B0606030504020204" pitchFamily="34" charset="0"/>
            </a:endParaRPr>
          </a:p>
        </p:txBody>
      </p:sp>
      <p:sp>
        <p:nvSpPr>
          <p:cNvPr id="12" name="Rectangle 11"/>
          <p:cNvSpPr/>
          <p:nvPr/>
        </p:nvSpPr>
        <p:spPr>
          <a:xfrm flipH="1">
            <a:off x="0" y="1419225"/>
            <a:ext cx="192088" cy="152876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ED7D31">
                  <a:lumMod val="50000"/>
                </a:srgbClr>
              </a:solidFill>
            </a:endParaRPr>
          </a:p>
        </p:txBody>
      </p:sp>
      <p:pic>
        <p:nvPicPr>
          <p:cNvPr id="51205" name="Picture 1"/>
          <p:cNvPicPr>
            <a:picLocks noChangeAspect="1"/>
          </p:cNvPicPr>
          <p:nvPr/>
        </p:nvPicPr>
        <p:blipFill>
          <a:blip r:embed="rId2">
            <a:lum bright="36000" contrast="-66000"/>
          </a:blip>
          <a:srcRect/>
          <a:stretch>
            <a:fillRect/>
          </a:stretch>
        </p:blipFill>
        <p:spPr bwMode="auto">
          <a:xfrm>
            <a:off x="7762875" y="3530600"/>
            <a:ext cx="15781338" cy="8959850"/>
          </a:xfrm>
          <a:prstGeom prst="rect">
            <a:avLst/>
          </a:prstGeom>
          <a:noFill/>
          <a:ln w="9525">
            <a:noFill/>
            <a:miter lim="800000"/>
            <a:headEnd/>
            <a:tailEnd/>
          </a:ln>
        </p:spPr>
      </p:pic>
      <p:sp>
        <p:nvSpPr>
          <p:cNvPr id="24583" name="Prostokąt 25"/>
          <p:cNvSpPr>
            <a:spLocks noChangeArrowheads="1"/>
          </p:cNvSpPr>
          <p:nvPr/>
        </p:nvSpPr>
        <p:spPr bwMode="auto">
          <a:xfrm>
            <a:off x="2571750" y="2609850"/>
            <a:ext cx="19392900" cy="646113"/>
          </a:xfrm>
          <a:prstGeom prst="rect">
            <a:avLst/>
          </a:prstGeom>
          <a:noFill/>
          <a:ln w="9525">
            <a:noFill/>
            <a:miter lim="800000"/>
            <a:headEnd/>
            <a:tailEnd/>
          </a:ln>
        </p:spPr>
        <p:txBody>
          <a:bodyPr>
            <a:spAutoFit/>
          </a:bodyPr>
          <a:lstStyle/>
          <a:p>
            <a:pPr>
              <a:defRPr/>
            </a:pPr>
            <a:r>
              <a:rPr lang="pl-PL" dirty="0">
                <a:solidFill>
                  <a:schemeClr val="tx1">
                    <a:lumMod val="85000"/>
                    <a:lumOff val="15000"/>
                  </a:schemeClr>
                </a:solidFill>
                <a:latin typeface="Calibri" pitchFamily="34" charset="0"/>
                <a:cs typeface="Arial" pitchFamily="34" charset="0"/>
              </a:rPr>
              <a:t>Częstochowa pełni rolę </a:t>
            </a:r>
            <a:r>
              <a:rPr lang="pl-PL" b="1" dirty="0">
                <a:solidFill>
                  <a:srgbClr val="FF0000"/>
                </a:solidFill>
                <a:latin typeface="Calibri" pitchFamily="34" charset="0"/>
                <a:cs typeface="Arial" pitchFamily="34" charset="0"/>
              </a:rPr>
              <a:t>INSTYTUCJI POŚREDNICZĄCEJ </a:t>
            </a:r>
            <a:r>
              <a:rPr lang="pl-PL" dirty="0">
                <a:solidFill>
                  <a:schemeClr val="tx1">
                    <a:lumMod val="85000"/>
                    <a:lumOff val="15000"/>
                  </a:schemeClr>
                </a:solidFill>
                <a:latin typeface="Calibri" pitchFamily="34" charset="0"/>
                <a:cs typeface="Arial" pitchFamily="34" charset="0"/>
              </a:rPr>
              <a:t>w ramach perspektywy finansowej 2014-2020. </a:t>
            </a:r>
          </a:p>
        </p:txBody>
      </p:sp>
      <p:sp>
        <p:nvSpPr>
          <p:cNvPr id="24584" name="Prostokąt 26"/>
          <p:cNvSpPr>
            <a:spLocks noChangeArrowheads="1"/>
          </p:cNvSpPr>
          <p:nvPr/>
        </p:nvSpPr>
        <p:spPr bwMode="auto">
          <a:xfrm>
            <a:off x="4705350" y="4208463"/>
            <a:ext cx="13620750" cy="2309812"/>
          </a:xfrm>
          <a:prstGeom prst="rect">
            <a:avLst/>
          </a:prstGeom>
          <a:noFill/>
          <a:ln w="9525">
            <a:noFill/>
            <a:miter lim="800000"/>
            <a:headEnd/>
            <a:tailEnd/>
          </a:ln>
        </p:spPr>
        <p:txBody>
          <a:bodyPr>
            <a:spAutoFit/>
          </a:bodyPr>
          <a:lstStyle/>
          <a:p>
            <a:pPr algn="ctr">
              <a:defRPr/>
            </a:pPr>
            <a:r>
              <a:rPr lang="pl-PL" sz="9600" b="1" dirty="0">
                <a:solidFill>
                  <a:srgbClr val="FF0000"/>
                </a:solidFill>
                <a:latin typeface="Arial Black" pitchFamily="34" charset="0"/>
                <a:ea typeface="FangSong" pitchFamily="49" charset="-122"/>
                <a:cs typeface="Arial" pitchFamily="34" charset="0"/>
              </a:rPr>
              <a:t>104</a:t>
            </a:r>
            <a:r>
              <a:rPr lang="pl-PL" sz="4800" b="1" dirty="0">
                <a:solidFill>
                  <a:srgbClr val="FF0000"/>
                </a:solidFill>
                <a:latin typeface="Arial Black" pitchFamily="34" charset="0"/>
                <a:ea typeface="FangSong" pitchFamily="49" charset="-122"/>
                <a:cs typeface="Arial" pitchFamily="34" charset="0"/>
              </a:rPr>
              <a:t> MLN EURO</a:t>
            </a:r>
          </a:p>
          <a:p>
            <a:pPr algn="ctr">
              <a:defRPr/>
            </a:pPr>
            <a:r>
              <a:rPr lang="pl-PL" sz="4800" b="1" dirty="0">
                <a:solidFill>
                  <a:schemeClr val="tx1">
                    <a:lumMod val="85000"/>
                    <a:lumOff val="15000"/>
                  </a:schemeClr>
                </a:solidFill>
                <a:latin typeface="Calibri" pitchFamily="34" charset="0"/>
                <a:ea typeface="FangSong" pitchFamily="49" charset="-122"/>
                <a:cs typeface="Arial" pitchFamily="34" charset="0"/>
              </a:rPr>
              <a:t>NA REGIONALNE INWESTYCJE TERYTORIALNE:</a:t>
            </a:r>
          </a:p>
        </p:txBody>
      </p:sp>
      <p:sp>
        <p:nvSpPr>
          <p:cNvPr id="51208" name="Prostokąt 27"/>
          <p:cNvSpPr>
            <a:spLocks noChangeArrowheads="1"/>
          </p:cNvSpPr>
          <p:nvPr/>
        </p:nvSpPr>
        <p:spPr bwMode="auto">
          <a:xfrm>
            <a:off x="2955925" y="6651625"/>
            <a:ext cx="17259300" cy="1754188"/>
          </a:xfrm>
          <a:prstGeom prst="rect">
            <a:avLst/>
          </a:prstGeom>
          <a:noFill/>
          <a:ln w="9525">
            <a:noFill/>
            <a:miter lim="800000"/>
            <a:headEnd/>
            <a:tailEnd/>
          </a:ln>
        </p:spPr>
        <p:txBody>
          <a:bodyPr>
            <a:spAutoFit/>
          </a:bodyPr>
          <a:lstStyle/>
          <a:p>
            <a:pPr algn="just"/>
            <a:r>
              <a:rPr lang="pl-PL">
                <a:solidFill>
                  <a:srgbClr val="6F3D13"/>
                </a:solidFill>
                <a:latin typeface="Calibri" pitchFamily="34" charset="0"/>
              </a:rPr>
              <a:t>TABOR AUTOBUSOWY, MODERNIZACJA MIESZKAŃ SOCJALNYCH, TERMOMODERNIZACJA OBIEKTÓW UŻYTECZNOŚCI PUBLICZNEJ, WYMIANA OŚWIETLENIA ULICZNEGO, SZKOLNICTWO ZAWODOWE, ODNAWIALNE ŹRÓDŁA ENERGII, ROZWÓJ USŁUG SOCJALNYCH</a:t>
            </a:r>
          </a:p>
        </p:txBody>
      </p:sp>
      <p:cxnSp>
        <p:nvCxnSpPr>
          <p:cNvPr id="16" name="Straight Connector 17"/>
          <p:cNvCxnSpPr/>
          <p:nvPr/>
        </p:nvCxnSpPr>
        <p:spPr>
          <a:xfrm flipV="1">
            <a:off x="12190413" y="12771438"/>
            <a:ext cx="22225" cy="504825"/>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TextBox 22"/>
          <p:cNvSpPr txBox="1"/>
          <p:nvPr/>
        </p:nvSpPr>
        <p:spPr>
          <a:xfrm>
            <a:off x="12330113" y="12793663"/>
            <a:ext cx="1500187" cy="584200"/>
          </a:xfrm>
          <a:prstGeom prst="rect">
            <a:avLst/>
          </a:prstGeom>
          <a:noFill/>
        </p:spPr>
        <p:txBody>
          <a:bodyPr>
            <a:spAutoFit/>
          </a:bodyPr>
          <a:lstStyle/>
          <a:p>
            <a:pPr algn="ctr" fontAlgn="auto">
              <a:spcBef>
                <a:spcPts val="0"/>
              </a:spcBef>
              <a:spcAft>
                <a:spcPts val="0"/>
              </a:spcAft>
              <a:defRPr/>
            </a:pPr>
            <a:r>
              <a:rPr lang="pl-PL" sz="3200" spc="300" dirty="0">
                <a:solidFill>
                  <a:schemeClr val="tx2">
                    <a:lumMod val="50000"/>
                  </a:schemeClr>
                </a:solidFill>
                <a:latin typeface="Arial Black" pitchFamily="34" charset="0"/>
                <a:ea typeface="Open Sans" panose="020B0606030504020204" pitchFamily="34" charset="0"/>
                <a:cs typeface="Aharoni" pitchFamily="2" charset="-79"/>
              </a:rPr>
              <a:t>2019</a:t>
            </a:r>
            <a:endParaRPr lang="en-US" sz="3200" spc="300" dirty="0">
              <a:solidFill>
                <a:schemeClr val="tx2">
                  <a:lumMod val="50000"/>
                </a:schemeClr>
              </a:solidFill>
              <a:latin typeface="Arial Black" pitchFamily="34" charset="0"/>
              <a:ea typeface="Open Sans" panose="020B0606030504020204" pitchFamily="34" charset="0"/>
              <a:cs typeface="Aharoni" pitchFamily="2" charset="-79"/>
            </a:endParaRPr>
          </a:p>
        </p:txBody>
      </p:sp>
      <p:pic>
        <p:nvPicPr>
          <p:cNvPr id="51211" name="Picture 10" descr="C:\Users\lstacherczak\Desktop\czestochowa_logo_A1_podstawowe_kolor.PNG"/>
          <p:cNvPicPr>
            <a:picLocks noChangeAspect="1" noChangeArrowheads="1"/>
          </p:cNvPicPr>
          <p:nvPr/>
        </p:nvPicPr>
        <p:blipFill>
          <a:blip r:embed="rId3"/>
          <a:srcRect/>
          <a:stretch>
            <a:fillRect/>
          </a:stretch>
        </p:blipFill>
        <p:spPr bwMode="auto">
          <a:xfrm>
            <a:off x="9794875" y="12687300"/>
            <a:ext cx="2124075" cy="7016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3259138" y="2232025"/>
            <a:ext cx="17706975" cy="15875"/>
          </a:xfrm>
          <a:prstGeom prst="line">
            <a:avLst/>
          </a:prstGeom>
          <a:ln w="50800">
            <a:solidFill>
              <a:schemeClr val="bg2">
                <a:lumMod val="7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59138" y="2247900"/>
            <a:ext cx="8126412" cy="0"/>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168650" y="1203325"/>
            <a:ext cx="8547100" cy="923925"/>
          </a:xfrm>
          <a:prstGeom prst="rect">
            <a:avLst/>
          </a:prstGeom>
          <a:noFill/>
        </p:spPr>
        <p:txBody>
          <a:bodyPr>
            <a:spAutoFit/>
          </a:bodyPr>
          <a:lstStyle/>
          <a:p>
            <a:pPr fontAlgn="auto">
              <a:spcBef>
                <a:spcPts val="0"/>
              </a:spcBef>
              <a:spcAft>
                <a:spcPts val="0"/>
              </a:spcAft>
              <a:defRPr/>
            </a:pPr>
            <a:r>
              <a:rPr lang="pl-PL" sz="5400" spc="100" dirty="0">
                <a:solidFill>
                  <a:schemeClr val="bg2">
                    <a:lumMod val="25000"/>
                  </a:schemeClr>
                </a:solidFill>
                <a:latin typeface="+mn-lt"/>
                <a:ea typeface="Open Sans" panose="020B0606030504020204" pitchFamily="34" charset="0"/>
                <a:cs typeface="Open Sans" panose="020B0606030504020204" pitchFamily="34" charset="0"/>
              </a:rPr>
              <a:t>FUNDUSZE  EUROPEJSKIE</a:t>
            </a:r>
            <a:endParaRPr lang="en-US" sz="4800" spc="100" dirty="0">
              <a:solidFill>
                <a:schemeClr val="bg2">
                  <a:lumMod val="25000"/>
                </a:schemeClr>
              </a:solidFill>
              <a:latin typeface="+mn-lt"/>
              <a:ea typeface="Open Sans" panose="020B0606030504020204" pitchFamily="34" charset="0"/>
              <a:cs typeface="Open Sans" panose="020B0606030504020204" pitchFamily="34" charset="0"/>
            </a:endParaRPr>
          </a:p>
        </p:txBody>
      </p:sp>
      <p:sp>
        <p:nvSpPr>
          <p:cNvPr id="12" name="Rectangle 11"/>
          <p:cNvSpPr/>
          <p:nvPr/>
        </p:nvSpPr>
        <p:spPr>
          <a:xfrm flipH="1">
            <a:off x="0" y="1419225"/>
            <a:ext cx="192088" cy="152876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ED7D31">
                  <a:lumMod val="50000"/>
                </a:srgbClr>
              </a:solidFill>
            </a:endParaRPr>
          </a:p>
        </p:txBody>
      </p:sp>
      <p:pic>
        <p:nvPicPr>
          <p:cNvPr id="52229" name="Picture 1"/>
          <p:cNvPicPr>
            <a:picLocks noChangeAspect="1"/>
          </p:cNvPicPr>
          <p:nvPr/>
        </p:nvPicPr>
        <p:blipFill>
          <a:blip r:embed="rId2">
            <a:lum bright="36000" contrast="-66000"/>
          </a:blip>
          <a:srcRect/>
          <a:stretch>
            <a:fillRect/>
          </a:stretch>
        </p:blipFill>
        <p:spPr bwMode="auto">
          <a:xfrm>
            <a:off x="7812088" y="3530600"/>
            <a:ext cx="15781337" cy="8959850"/>
          </a:xfrm>
          <a:prstGeom prst="rect">
            <a:avLst/>
          </a:prstGeom>
          <a:noFill/>
          <a:ln w="9525">
            <a:noFill/>
            <a:miter lim="800000"/>
            <a:headEnd/>
            <a:tailEnd/>
          </a:ln>
        </p:spPr>
      </p:pic>
      <p:sp>
        <p:nvSpPr>
          <p:cNvPr id="25607" name="Prostokąt 25"/>
          <p:cNvSpPr>
            <a:spLocks noChangeArrowheads="1"/>
          </p:cNvSpPr>
          <p:nvPr/>
        </p:nvSpPr>
        <p:spPr bwMode="auto">
          <a:xfrm>
            <a:off x="13471525" y="1352550"/>
            <a:ext cx="7346950" cy="923925"/>
          </a:xfrm>
          <a:prstGeom prst="rect">
            <a:avLst/>
          </a:prstGeom>
          <a:noFill/>
          <a:ln w="9525">
            <a:noFill/>
            <a:miter lim="800000"/>
            <a:headEnd/>
            <a:tailEnd/>
          </a:ln>
        </p:spPr>
        <p:txBody>
          <a:bodyPr>
            <a:spAutoFit/>
          </a:bodyPr>
          <a:lstStyle/>
          <a:p>
            <a:pPr>
              <a:defRPr/>
            </a:pPr>
            <a:r>
              <a:rPr lang="pl-PL" sz="3200" b="1" dirty="0">
                <a:solidFill>
                  <a:schemeClr val="tx1">
                    <a:lumMod val="85000"/>
                    <a:lumOff val="15000"/>
                  </a:schemeClr>
                </a:solidFill>
                <a:latin typeface="Calibri" pitchFamily="34" charset="0"/>
                <a:cs typeface="Arial" pitchFamily="34" charset="0"/>
              </a:rPr>
              <a:t>2011 – 2018: </a:t>
            </a:r>
            <a:r>
              <a:rPr lang="pl-PL" sz="5400" b="1" dirty="0">
                <a:solidFill>
                  <a:srgbClr val="FF0000"/>
                </a:solidFill>
                <a:latin typeface="Arial Black" pitchFamily="34" charset="0"/>
                <a:cs typeface="Arial" pitchFamily="34" charset="0"/>
              </a:rPr>
              <a:t>671,5 mln zł</a:t>
            </a:r>
            <a:endParaRPr lang="pl-PL" sz="5400" dirty="0">
              <a:solidFill>
                <a:srgbClr val="FF0000"/>
              </a:solidFill>
              <a:latin typeface="Arial Black" pitchFamily="34" charset="0"/>
              <a:cs typeface="Arial" pitchFamily="34" charset="0"/>
            </a:endParaRPr>
          </a:p>
        </p:txBody>
      </p:sp>
      <p:sp>
        <p:nvSpPr>
          <p:cNvPr id="13" name="Rectangle 18"/>
          <p:cNvSpPr/>
          <p:nvPr/>
        </p:nvSpPr>
        <p:spPr>
          <a:xfrm>
            <a:off x="1322388" y="3122613"/>
            <a:ext cx="10842625" cy="925512"/>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44000" rIns="144000" bIns="144000" anchor="ctr"/>
          <a:lstStyle/>
          <a:p>
            <a:pPr algn="ctr">
              <a:spcBef>
                <a:spcPts val="1200"/>
              </a:spcBef>
              <a:spcAft>
                <a:spcPts val="1200"/>
              </a:spcAft>
              <a:defRPr/>
            </a:pPr>
            <a:r>
              <a:rPr lang="pl-PL" sz="2800" i="1" dirty="0"/>
              <a:t>ZAKUP TABORU AUTOBUSOWEGO</a:t>
            </a:r>
          </a:p>
        </p:txBody>
      </p:sp>
      <p:sp>
        <p:nvSpPr>
          <p:cNvPr id="15" name="Rectangle 20"/>
          <p:cNvSpPr/>
          <p:nvPr/>
        </p:nvSpPr>
        <p:spPr>
          <a:xfrm>
            <a:off x="1322388" y="4202113"/>
            <a:ext cx="10842625" cy="925512"/>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44000" rIns="144000" bIns="144000" anchor="ctr">
            <a:normAutofit/>
          </a:bodyPr>
          <a:lstStyle/>
          <a:p>
            <a:pPr algn="ctr">
              <a:spcBef>
                <a:spcPts val="1200"/>
              </a:spcBef>
              <a:spcAft>
                <a:spcPts val="1200"/>
              </a:spcAft>
              <a:defRPr/>
            </a:pPr>
            <a:r>
              <a:rPr lang="pl-PL" sz="2800" i="1" dirty="0"/>
              <a:t>ROZBUDOWA INFRASTRUKTURY SOCJALNEJ</a:t>
            </a:r>
          </a:p>
        </p:txBody>
      </p:sp>
      <p:sp>
        <p:nvSpPr>
          <p:cNvPr id="16" name="Rectangle 23"/>
          <p:cNvSpPr/>
          <p:nvPr/>
        </p:nvSpPr>
        <p:spPr>
          <a:xfrm>
            <a:off x="1322388" y="5281613"/>
            <a:ext cx="10842625" cy="925512"/>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44000" rIns="144000" bIns="144000" anchor="ctr">
            <a:normAutofit/>
          </a:bodyPr>
          <a:lstStyle/>
          <a:p>
            <a:pPr algn="ctr">
              <a:spcBef>
                <a:spcPts val="1200"/>
              </a:spcBef>
              <a:spcAft>
                <a:spcPts val="1200"/>
              </a:spcAft>
              <a:defRPr/>
            </a:pPr>
            <a:r>
              <a:rPr lang="pl-PL" sz="2800" i="1" dirty="0"/>
              <a:t>ROZWÓJ SZKOLNICTWA ZAWODOWEGO</a:t>
            </a:r>
          </a:p>
        </p:txBody>
      </p:sp>
      <p:sp>
        <p:nvSpPr>
          <p:cNvPr id="17" name="Rectangle 26"/>
          <p:cNvSpPr/>
          <p:nvPr/>
        </p:nvSpPr>
        <p:spPr>
          <a:xfrm>
            <a:off x="1322388" y="6361113"/>
            <a:ext cx="10842625" cy="925512"/>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44000" rIns="144000" bIns="144000" anchor="ctr">
            <a:normAutofit/>
          </a:bodyPr>
          <a:lstStyle/>
          <a:p>
            <a:pPr algn="ctr">
              <a:spcBef>
                <a:spcPts val="1200"/>
              </a:spcBef>
              <a:spcAft>
                <a:spcPts val="1200"/>
              </a:spcAft>
              <a:defRPr/>
            </a:pPr>
            <a:r>
              <a:rPr lang="pl-PL" sz="2800" i="1" dirty="0"/>
              <a:t>WYMIANA OŚWIETLENIA ULICZNEGO</a:t>
            </a:r>
          </a:p>
        </p:txBody>
      </p:sp>
      <p:sp>
        <p:nvSpPr>
          <p:cNvPr id="18" name="Rectangle 29"/>
          <p:cNvSpPr/>
          <p:nvPr/>
        </p:nvSpPr>
        <p:spPr>
          <a:xfrm>
            <a:off x="1322388" y="7442200"/>
            <a:ext cx="10842625" cy="92392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44000" rIns="144000" bIns="144000" anchor="ctr">
            <a:normAutofit fontScale="85000" lnSpcReduction="20000"/>
          </a:bodyPr>
          <a:lstStyle/>
          <a:p>
            <a:pPr algn="ctr">
              <a:spcBef>
                <a:spcPts val="1200"/>
              </a:spcBef>
              <a:spcAft>
                <a:spcPts val="1200"/>
              </a:spcAft>
              <a:defRPr/>
            </a:pPr>
            <a:r>
              <a:rPr lang="pl-PL" sz="2800" i="1" dirty="0"/>
              <a:t>BUDOWA INFRASTRUKTURY SŁUŻĄCEJ DO PRODUKCJI ENERGII ZE ŹRÓDEŁ ODNAWIALNYCH</a:t>
            </a:r>
          </a:p>
        </p:txBody>
      </p:sp>
      <p:grpSp>
        <p:nvGrpSpPr>
          <p:cNvPr id="2" name="Group 12"/>
          <p:cNvGrpSpPr>
            <a:grpSpLocks/>
          </p:cNvGrpSpPr>
          <p:nvPr/>
        </p:nvGrpSpPr>
        <p:grpSpPr bwMode="auto">
          <a:xfrm>
            <a:off x="993775" y="3289300"/>
            <a:ext cx="785813" cy="590550"/>
            <a:chOff x="7083476" y="974292"/>
            <a:chExt cx="658086" cy="590516"/>
          </a:xfrm>
        </p:grpSpPr>
        <p:sp>
          <p:nvSpPr>
            <p:cNvPr id="22" name="Rectangle 17"/>
            <p:cNvSpPr/>
            <p:nvPr/>
          </p:nvSpPr>
          <p:spPr>
            <a:xfrm>
              <a:off x="7083476" y="974292"/>
              <a:ext cx="658086" cy="590516"/>
            </a:xfrm>
            <a:prstGeom prst="rect">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fontAlgn="auto">
                <a:spcBef>
                  <a:spcPts val="0"/>
                </a:spcBef>
                <a:spcAft>
                  <a:spcPts val="0"/>
                </a:spcAft>
                <a:defRPr/>
              </a:pPr>
              <a:endParaRPr lang="en-IN" sz="2800" i="1" dirty="0"/>
            </a:p>
          </p:txBody>
        </p:sp>
        <p:sp>
          <p:nvSpPr>
            <p:cNvPr id="23" name="Freeform 36"/>
            <p:cNvSpPr/>
            <p:nvPr/>
          </p:nvSpPr>
          <p:spPr>
            <a:xfrm>
              <a:off x="7223070" y="1136208"/>
              <a:ext cx="378897" cy="292083"/>
            </a:xfrm>
            <a:custGeom>
              <a:avLst/>
              <a:gdLst/>
              <a:ahLst/>
              <a:cxnLst/>
              <a:rect l="l" t="t" r="r" b="b"/>
              <a:pathLst>
                <a:path w="263638" h="202066">
                  <a:moveTo>
                    <a:pt x="224178" y="0"/>
                  </a:moveTo>
                  <a:cubicBezTo>
                    <a:pt x="228713" y="0"/>
                    <a:pt x="232569" y="1587"/>
                    <a:pt x="235744" y="4762"/>
                  </a:cubicBezTo>
                  <a:lnTo>
                    <a:pt x="258876" y="27894"/>
                  </a:lnTo>
                  <a:cubicBezTo>
                    <a:pt x="262051" y="31069"/>
                    <a:pt x="263638" y="34925"/>
                    <a:pt x="263638" y="39460"/>
                  </a:cubicBezTo>
                  <a:cubicBezTo>
                    <a:pt x="263638" y="43996"/>
                    <a:pt x="262051" y="47852"/>
                    <a:pt x="258876" y="51027"/>
                  </a:cubicBezTo>
                  <a:lnTo>
                    <a:pt x="135731" y="174171"/>
                  </a:lnTo>
                  <a:lnTo>
                    <a:pt x="112599" y="197303"/>
                  </a:lnTo>
                  <a:cubicBezTo>
                    <a:pt x="109424" y="200478"/>
                    <a:pt x="105569" y="202066"/>
                    <a:pt x="101033" y="202066"/>
                  </a:cubicBezTo>
                  <a:cubicBezTo>
                    <a:pt x="96497" y="202066"/>
                    <a:pt x="92642" y="200478"/>
                    <a:pt x="89467" y="197303"/>
                  </a:cubicBezTo>
                  <a:lnTo>
                    <a:pt x="66335" y="174171"/>
                  </a:lnTo>
                  <a:lnTo>
                    <a:pt x="4763" y="112599"/>
                  </a:lnTo>
                  <a:cubicBezTo>
                    <a:pt x="1588" y="109424"/>
                    <a:pt x="0" y="105569"/>
                    <a:pt x="0" y="101033"/>
                  </a:cubicBezTo>
                  <a:cubicBezTo>
                    <a:pt x="0" y="96497"/>
                    <a:pt x="1588" y="92642"/>
                    <a:pt x="4763" y="89467"/>
                  </a:cubicBezTo>
                  <a:lnTo>
                    <a:pt x="27895" y="66335"/>
                  </a:lnTo>
                  <a:cubicBezTo>
                    <a:pt x="31070" y="63160"/>
                    <a:pt x="34925" y="61572"/>
                    <a:pt x="39461" y="61572"/>
                  </a:cubicBezTo>
                  <a:cubicBezTo>
                    <a:pt x="43996" y="61572"/>
                    <a:pt x="47852" y="63160"/>
                    <a:pt x="51027" y="66335"/>
                  </a:cubicBezTo>
                  <a:lnTo>
                    <a:pt x="101033" y="116511"/>
                  </a:lnTo>
                  <a:lnTo>
                    <a:pt x="212612" y="4762"/>
                  </a:lnTo>
                  <a:cubicBezTo>
                    <a:pt x="215787" y="1587"/>
                    <a:pt x="219642" y="0"/>
                    <a:pt x="224178" y="0"/>
                  </a:cubicBezTo>
                  <a:close/>
                </a:path>
              </a:pathLst>
            </a:custGeom>
            <a:solidFill>
              <a:schemeClr val="l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endParaRPr lang="en-IN" sz="2800" i="1" dirty="0"/>
            </a:p>
          </p:txBody>
        </p:sp>
      </p:grpSp>
      <p:grpSp>
        <p:nvGrpSpPr>
          <p:cNvPr id="3" name="Group 11"/>
          <p:cNvGrpSpPr>
            <a:grpSpLocks/>
          </p:cNvGrpSpPr>
          <p:nvPr/>
        </p:nvGrpSpPr>
        <p:grpSpPr bwMode="auto">
          <a:xfrm>
            <a:off x="993775" y="4370388"/>
            <a:ext cx="785813" cy="590550"/>
            <a:chOff x="7083476" y="2054017"/>
            <a:chExt cx="658086" cy="590516"/>
          </a:xfrm>
        </p:grpSpPr>
        <p:sp>
          <p:nvSpPr>
            <p:cNvPr id="29" name="Rectangle 21"/>
            <p:cNvSpPr/>
            <p:nvPr/>
          </p:nvSpPr>
          <p:spPr>
            <a:xfrm>
              <a:off x="7083476" y="2054017"/>
              <a:ext cx="658086" cy="590516"/>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fontAlgn="auto">
                <a:spcBef>
                  <a:spcPts val="0"/>
                </a:spcBef>
                <a:spcAft>
                  <a:spcPts val="0"/>
                </a:spcAft>
                <a:defRPr/>
              </a:pPr>
              <a:endParaRPr lang="en-IN" sz="2800" i="1" dirty="0"/>
            </a:p>
          </p:txBody>
        </p:sp>
        <p:sp>
          <p:nvSpPr>
            <p:cNvPr id="30" name="Freeform 37"/>
            <p:cNvSpPr/>
            <p:nvPr/>
          </p:nvSpPr>
          <p:spPr>
            <a:xfrm>
              <a:off x="7221740" y="2247681"/>
              <a:ext cx="380227" cy="292083"/>
            </a:xfrm>
            <a:custGeom>
              <a:avLst/>
              <a:gdLst/>
              <a:ahLst/>
              <a:cxnLst/>
              <a:rect l="l" t="t" r="r" b="b"/>
              <a:pathLst>
                <a:path w="263638" h="202066">
                  <a:moveTo>
                    <a:pt x="224178" y="0"/>
                  </a:moveTo>
                  <a:cubicBezTo>
                    <a:pt x="228713" y="0"/>
                    <a:pt x="232569" y="1587"/>
                    <a:pt x="235744" y="4762"/>
                  </a:cubicBezTo>
                  <a:lnTo>
                    <a:pt x="258876" y="27894"/>
                  </a:lnTo>
                  <a:cubicBezTo>
                    <a:pt x="262051" y="31069"/>
                    <a:pt x="263638" y="34925"/>
                    <a:pt x="263638" y="39460"/>
                  </a:cubicBezTo>
                  <a:cubicBezTo>
                    <a:pt x="263638" y="43996"/>
                    <a:pt x="262051" y="47852"/>
                    <a:pt x="258876" y="51027"/>
                  </a:cubicBezTo>
                  <a:lnTo>
                    <a:pt x="135731" y="174171"/>
                  </a:lnTo>
                  <a:lnTo>
                    <a:pt x="112599" y="197303"/>
                  </a:lnTo>
                  <a:cubicBezTo>
                    <a:pt x="109424" y="200478"/>
                    <a:pt x="105569" y="202066"/>
                    <a:pt x="101033" y="202066"/>
                  </a:cubicBezTo>
                  <a:cubicBezTo>
                    <a:pt x="96497" y="202066"/>
                    <a:pt x="92642" y="200478"/>
                    <a:pt x="89467" y="197303"/>
                  </a:cubicBezTo>
                  <a:lnTo>
                    <a:pt x="66335" y="174171"/>
                  </a:lnTo>
                  <a:lnTo>
                    <a:pt x="4763" y="112599"/>
                  </a:lnTo>
                  <a:cubicBezTo>
                    <a:pt x="1588" y="109424"/>
                    <a:pt x="0" y="105569"/>
                    <a:pt x="0" y="101033"/>
                  </a:cubicBezTo>
                  <a:cubicBezTo>
                    <a:pt x="0" y="96497"/>
                    <a:pt x="1588" y="92642"/>
                    <a:pt x="4763" y="89467"/>
                  </a:cubicBezTo>
                  <a:lnTo>
                    <a:pt x="27895" y="66335"/>
                  </a:lnTo>
                  <a:cubicBezTo>
                    <a:pt x="31070" y="63160"/>
                    <a:pt x="34925" y="61572"/>
                    <a:pt x="39461" y="61572"/>
                  </a:cubicBezTo>
                  <a:cubicBezTo>
                    <a:pt x="43996" y="61572"/>
                    <a:pt x="47852" y="63160"/>
                    <a:pt x="51027" y="66335"/>
                  </a:cubicBezTo>
                  <a:lnTo>
                    <a:pt x="101033" y="116511"/>
                  </a:lnTo>
                  <a:lnTo>
                    <a:pt x="212612" y="4762"/>
                  </a:lnTo>
                  <a:cubicBezTo>
                    <a:pt x="215787" y="1587"/>
                    <a:pt x="219642" y="0"/>
                    <a:pt x="224178" y="0"/>
                  </a:cubicBezTo>
                  <a:close/>
                </a:path>
              </a:pathLst>
            </a:custGeom>
            <a:solidFill>
              <a:schemeClr val="l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endParaRPr lang="en-IN" sz="2800" i="1" dirty="0"/>
            </a:p>
          </p:txBody>
        </p:sp>
      </p:grpSp>
      <p:grpSp>
        <p:nvGrpSpPr>
          <p:cNvPr id="4" name="Group 10"/>
          <p:cNvGrpSpPr>
            <a:grpSpLocks/>
          </p:cNvGrpSpPr>
          <p:nvPr/>
        </p:nvGrpSpPr>
        <p:grpSpPr bwMode="auto">
          <a:xfrm>
            <a:off x="993775" y="6529388"/>
            <a:ext cx="785813" cy="590550"/>
            <a:chOff x="7083476" y="4213467"/>
            <a:chExt cx="658086" cy="590516"/>
          </a:xfrm>
        </p:grpSpPr>
        <p:sp>
          <p:nvSpPr>
            <p:cNvPr id="32" name="Rectangle 27"/>
            <p:cNvSpPr/>
            <p:nvPr/>
          </p:nvSpPr>
          <p:spPr>
            <a:xfrm>
              <a:off x="7083476" y="4213467"/>
              <a:ext cx="658086" cy="590516"/>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fontAlgn="auto">
                <a:spcBef>
                  <a:spcPts val="0"/>
                </a:spcBef>
                <a:spcAft>
                  <a:spcPts val="0"/>
                </a:spcAft>
                <a:defRPr/>
              </a:pPr>
              <a:endParaRPr lang="en-IN" sz="2800" i="1" dirty="0"/>
            </a:p>
          </p:txBody>
        </p:sp>
        <p:sp>
          <p:nvSpPr>
            <p:cNvPr id="33" name="Freeform 38"/>
            <p:cNvSpPr/>
            <p:nvPr/>
          </p:nvSpPr>
          <p:spPr>
            <a:xfrm>
              <a:off x="7221740" y="4397606"/>
              <a:ext cx="380227" cy="290495"/>
            </a:xfrm>
            <a:custGeom>
              <a:avLst/>
              <a:gdLst/>
              <a:ahLst/>
              <a:cxnLst/>
              <a:rect l="l" t="t" r="r" b="b"/>
              <a:pathLst>
                <a:path w="263638" h="202066">
                  <a:moveTo>
                    <a:pt x="224178" y="0"/>
                  </a:moveTo>
                  <a:cubicBezTo>
                    <a:pt x="228713" y="0"/>
                    <a:pt x="232569" y="1587"/>
                    <a:pt x="235744" y="4762"/>
                  </a:cubicBezTo>
                  <a:lnTo>
                    <a:pt x="258876" y="27894"/>
                  </a:lnTo>
                  <a:cubicBezTo>
                    <a:pt x="262051" y="31069"/>
                    <a:pt x="263638" y="34925"/>
                    <a:pt x="263638" y="39460"/>
                  </a:cubicBezTo>
                  <a:cubicBezTo>
                    <a:pt x="263638" y="43996"/>
                    <a:pt x="262051" y="47852"/>
                    <a:pt x="258876" y="51027"/>
                  </a:cubicBezTo>
                  <a:lnTo>
                    <a:pt x="135731" y="174171"/>
                  </a:lnTo>
                  <a:lnTo>
                    <a:pt x="112599" y="197303"/>
                  </a:lnTo>
                  <a:cubicBezTo>
                    <a:pt x="109424" y="200478"/>
                    <a:pt x="105569" y="202066"/>
                    <a:pt x="101033" y="202066"/>
                  </a:cubicBezTo>
                  <a:cubicBezTo>
                    <a:pt x="96497" y="202066"/>
                    <a:pt x="92642" y="200478"/>
                    <a:pt x="89467" y="197303"/>
                  </a:cubicBezTo>
                  <a:lnTo>
                    <a:pt x="66335" y="174171"/>
                  </a:lnTo>
                  <a:lnTo>
                    <a:pt x="4763" y="112599"/>
                  </a:lnTo>
                  <a:cubicBezTo>
                    <a:pt x="1588" y="109424"/>
                    <a:pt x="0" y="105569"/>
                    <a:pt x="0" y="101033"/>
                  </a:cubicBezTo>
                  <a:cubicBezTo>
                    <a:pt x="0" y="96497"/>
                    <a:pt x="1588" y="92642"/>
                    <a:pt x="4763" y="89467"/>
                  </a:cubicBezTo>
                  <a:lnTo>
                    <a:pt x="27895" y="66335"/>
                  </a:lnTo>
                  <a:cubicBezTo>
                    <a:pt x="31070" y="63160"/>
                    <a:pt x="34925" y="61572"/>
                    <a:pt x="39461" y="61572"/>
                  </a:cubicBezTo>
                  <a:cubicBezTo>
                    <a:pt x="43996" y="61572"/>
                    <a:pt x="47852" y="63160"/>
                    <a:pt x="51027" y="66335"/>
                  </a:cubicBezTo>
                  <a:lnTo>
                    <a:pt x="101033" y="116511"/>
                  </a:lnTo>
                  <a:lnTo>
                    <a:pt x="212612" y="4762"/>
                  </a:lnTo>
                  <a:cubicBezTo>
                    <a:pt x="215787" y="1587"/>
                    <a:pt x="219642" y="0"/>
                    <a:pt x="224178" y="0"/>
                  </a:cubicBezTo>
                  <a:close/>
                </a:path>
              </a:pathLst>
            </a:custGeom>
            <a:solidFill>
              <a:schemeClr val="l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endParaRPr lang="en-IN" sz="2800" i="1" dirty="0"/>
            </a:p>
          </p:txBody>
        </p:sp>
      </p:grpSp>
      <p:sp>
        <p:nvSpPr>
          <p:cNvPr id="34" name="Rectangle 24"/>
          <p:cNvSpPr/>
          <p:nvPr/>
        </p:nvSpPr>
        <p:spPr>
          <a:xfrm>
            <a:off x="993775" y="5449888"/>
            <a:ext cx="785813" cy="590550"/>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fontAlgn="auto">
              <a:spcBef>
                <a:spcPts val="0"/>
              </a:spcBef>
              <a:spcAft>
                <a:spcPts val="0"/>
              </a:spcAft>
              <a:defRPr/>
            </a:pPr>
            <a:endParaRPr lang="en-IN" sz="2800" i="1" dirty="0"/>
          </a:p>
        </p:txBody>
      </p:sp>
      <p:sp>
        <p:nvSpPr>
          <p:cNvPr id="35" name="Rectangle 30"/>
          <p:cNvSpPr/>
          <p:nvPr/>
        </p:nvSpPr>
        <p:spPr>
          <a:xfrm>
            <a:off x="993775" y="7608888"/>
            <a:ext cx="785813" cy="590550"/>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fontAlgn="auto">
              <a:spcBef>
                <a:spcPts val="0"/>
              </a:spcBef>
              <a:spcAft>
                <a:spcPts val="0"/>
              </a:spcAft>
              <a:defRPr/>
            </a:pPr>
            <a:endParaRPr lang="en-IN" sz="2800" i="1" dirty="0"/>
          </a:p>
        </p:txBody>
      </p:sp>
      <p:sp>
        <p:nvSpPr>
          <p:cNvPr id="38" name="Rectangle 23"/>
          <p:cNvSpPr/>
          <p:nvPr/>
        </p:nvSpPr>
        <p:spPr>
          <a:xfrm>
            <a:off x="1322388" y="8547100"/>
            <a:ext cx="10842625" cy="925513"/>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44000" rIns="144000" bIns="144000" anchor="ctr">
            <a:normAutofit/>
          </a:bodyPr>
          <a:lstStyle/>
          <a:p>
            <a:pPr algn="ctr">
              <a:spcBef>
                <a:spcPts val="1200"/>
              </a:spcBef>
              <a:spcAft>
                <a:spcPts val="1200"/>
              </a:spcAft>
              <a:defRPr/>
            </a:pPr>
            <a:r>
              <a:rPr lang="pl-PL" sz="2800" i="1" dirty="0"/>
              <a:t>TERMOMODERNIZACJA SZKÓŁ I OBIEKTÓW SPORTOWYCH</a:t>
            </a:r>
          </a:p>
        </p:txBody>
      </p:sp>
      <p:sp>
        <p:nvSpPr>
          <p:cNvPr id="45" name="Rectangle 24"/>
          <p:cNvSpPr/>
          <p:nvPr/>
        </p:nvSpPr>
        <p:spPr>
          <a:xfrm>
            <a:off x="993775" y="8715375"/>
            <a:ext cx="785813" cy="590550"/>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fontAlgn="auto">
              <a:spcBef>
                <a:spcPts val="0"/>
              </a:spcBef>
              <a:spcAft>
                <a:spcPts val="0"/>
              </a:spcAft>
              <a:defRPr/>
            </a:pPr>
            <a:endParaRPr lang="en-IN" sz="2800" i="1" dirty="0"/>
          </a:p>
        </p:txBody>
      </p:sp>
      <p:sp>
        <p:nvSpPr>
          <p:cNvPr id="46" name="Freeform 37"/>
          <p:cNvSpPr/>
          <p:nvPr/>
        </p:nvSpPr>
        <p:spPr>
          <a:xfrm>
            <a:off x="1169988" y="5535613"/>
            <a:ext cx="463550" cy="336550"/>
          </a:xfrm>
          <a:custGeom>
            <a:avLst/>
            <a:gdLst/>
            <a:ahLst/>
            <a:cxnLst/>
            <a:rect l="l" t="t" r="r" b="b"/>
            <a:pathLst>
              <a:path w="263638" h="202066">
                <a:moveTo>
                  <a:pt x="224178" y="0"/>
                </a:moveTo>
                <a:cubicBezTo>
                  <a:pt x="228713" y="0"/>
                  <a:pt x="232569" y="1587"/>
                  <a:pt x="235744" y="4762"/>
                </a:cubicBezTo>
                <a:lnTo>
                  <a:pt x="258876" y="27894"/>
                </a:lnTo>
                <a:cubicBezTo>
                  <a:pt x="262051" y="31069"/>
                  <a:pt x="263638" y="34925"/>
                  <a:pt x="263638" y="39460"/>
                </a:cubicBezTo>
                <a:cubicBezTo>
                  <a:pt x="263638" y="43996"/>
                  <a:pt x="262051" y="47852"/>
                  <a:pt x="258876" y="51027"/>
                </a:cubicBezTo>
                <a:lnTo>
                  <a:pt x="135731" y="174171"/>
                </a:lnTo>
                <a:lnTo>
                  <a:pt x="112599" y="197303"/>
                </a:lnTo>
                <a:cubicBezTo>
                  <a:pt x="109424" y="200478"/>
                  <a:pt x="105569" y="202066"/>
                  <a:pt x="101033" y="202066"/>
                </a:cubicBezTo>
                <a:cubicBezTo>
                  <a:pt x="96497" y="202066"/>
                  <a:pt x="92642" y="200478"/>
                  <a:pt x="89467" y="197303"/>
                </a:cubicBezTo>
                <a:lnTo>
                  <a:pt x="66335" y="174171"/>
                </a:lnTo>
                <a:lnTo>
                  <a:pt x="4763" y="112599"/>
                </a:lnTo>
                <a:cubicBezTo>
                  <a:pt x="1588" y="109424"/>
                  <a:pt x="0" y="105569"/>
                  <a:pt x="0" y="101033"/>
                </a:cubicBezTo>
                <a:cubicBezTo>
                  <a:pt x="0" y="96497"/>
                  <a:pt x="1588" y="92642"/>
                  <a:pt x="4763" y="89467"/>
                </a:cubicBezTo>
                <a:lnTo>
                  <a:pt x="27895" y="66335"/>
                </a:lnTo>
                <a:cubicBezTo>
                  <a:pt x="31070" y="63160"/>
                  <a:pt x="34925" y="61572"/>
                  <a:pt x="39461" y="61572"/>
                </a:cubicBezTo>
                <a:cubicBezTo>
                  <a:pt x="43996" y="61572"/>
                  <a:pt x="47852" y="63160"/>
                  <a:pt x="51027" y="66335"/>
                </a:cubicBezTo>
                <a:lnTo>
                  <a:pt x="101033" y="116511"/>
                </a:lnTo>
                <a:lnTo>
                  <a:pt x="212612" y="4762"/>
                </a:lnTo>
                <a:cubicBezTo>
                  <a:pt x="215787" y="1587"/>
                  <a:pt x="219642" y="0"/>
                  <a:pt x="224178" y="0"/>
                </a:cubicBezTo>
                <a:close/>
              </a:path>
            </a:pathLst>
          </a:custGeom>
          <a:solidFill>
            <a:schemeClr val="l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endParaRPr lang="en-IN" sz="2800" i="1" dirty="0"/>
          </a:p>
        </p:txBody>
      </p:sp>
      <p:sp>
        <p:nvSpPr>
          <p:cNvPr id="47" name="Freeform 37"/>
          <p:cNvSpPr/>
          <p:nvPr/>
        </p:nvSpPr>
        <p:spPr>
          <a:xfrm>
            <a:off x="1136650" y="7756525"/>
            <a:ext cx="512763" cy="287338"/>
          </a:xfrm>
          <a:custGeom>
            <a:avLst/>
            <a:gdLst/>
            <a:ahLst/>
            <a:cxnLst/>
            <a:rect l="l" t="t" r="r" b="b"/>
            <a:pathLst>
              <a:path w="263638" h="202066">
                <a:moveTo>
                  <a:pt x="224178" y="0"/>
                </a:moveTo>
                <a:cubicBezTo>
                  <a:pt x="228713" y="0"/>
                  <a:pt x="232569" y="1587"/>
                  <a:pt x="235744" y="4762"/>
                </a:cubicBezTo>
                <a:lnTo>
                  <a:pt x="258876" y="27894"/>
                </a:lnTo>
                <a:cubicBezTo>
                  <a:pt x="262051" y="31069"/>
                  <a:pt x="263638" y="34925"/>
                  <a:pt x="263638" y="39460"/>
                </a:cubicBezTo>
                <a:cubicBezTo>
                  <a:pt x="263638" y="43996"/>
                  <a:pt x="262051" y="47852"/>
                  <a:pt x="258876" y="51027"/>
                </a:cubicBezTo>
                <a:lnTo>
                  <a:pt x="135731" y="174171"/>
                </a:lnTo>
                <a:lnTo>
                  <a:pt x="112599" y="197303"/>
                </a:lnTo>
                <a:cubicBezTo>
                  <a:pt x="109424" y="200478"/>
                  <a:pt x="105569" y="202066"/>
                  <a:pt x="101033" y="202066"/>
                </a:cubicBezTo>
                <a:cubicBezTo>
                  <a:pt x="96497" y="202066"/>
                  <a:pt x="92642" y="200478"/>
                  <a:pt x="89467" y="197303"/>
                </a:cubicBezTo>
                <a:lnTo>
                  <a:pt x="66335" y="174171"/>
                </a:lnTo>
                <a:lnTo>
                  <a:pt x="4763" y="112599"/>
                </a:lnTo>
                <a:cubicBezTo>
                  <a:pt x="1588" y="109424"/>
                  <a:pt x="0" y="105569"/>
                  <a:pt x="0" y="101033"/>
                </a:cubicBezTo>
                <a:cubicBezTo>
                  <a:pt x="0" y="96497"/>
                  <a:pt x="1588" y="92642"/>
                  <a:pt x="4763" y="89467"/>
                </a:cubicBezTo>
                <a:lnTo>
                  <a:pt x="27895" y="66335"/>
                </a:lnTo>
                <a:cubicBezTo>
                  <a:pt x="31070" y="63160"/>
                  <a:pt x="34925" y="61572"/>
                  <a:pt x="39461" y="61572"/>
                </a:cubicBezTo>
                <a:cubicBezTo>
                  <a:pt x="43996" y="61572"/>
                  <a:pt x="47852" y="63160"/>
                  <a:pt x="51027" y="66335"/>
                </a:cubicBezTo>
                <a:lnTo>
                  <a:pt x="101033" y="116511"/>
                </a:lnTo>
                <a:lnTo>
                  <a:pt x="212612" y="4762"/>
                </a:lnTo>
                <a:cubicBezTo>
                  <a:pt x="215787" y="1587"/>
                  <a:pt x="219642" y="0"/>
                  <a:pt x="224178" y="0"/>
                </a:cubicBezTo>
                <a:close/>
              </a:path>
            </a:pathLst>
          </a:custGeom>
          <a:solidFill>
            <a:schemeClr val="l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endParaRPr lang="en-IN" sz="2800" i="1" dirty="0"/>
          </a:p>
        </p:txBody>
      </p:sp>
      <p:sp>
        <p:nvSpPr>
          <p:cNvPr id="48" name="Freeform 37"/>
          <p:cNvSpPr/>
          <p:nvPr/>
        </p:nvSpPr>
        <p:spPr>
          <a:xfrm>
            <a:off x="1169988" y="8785225"/>
            <a:ext cx="495300" cy="369888"/>
          </a:xfrm>
          <a:custGeom>
            <a:avLst/>
            <a:gdLst/>
            <a:ahLst/>
            <a:cxnLst/>
            <a:rect l="l" t="t" r="r" b="b"/>
            <a:pathLst>
              <a:path w="263638" h="202066">
                <a:moveTo>
                  <a:pt x="224178" y="0"/>
                </a:moveTo>
                <a:cubicBezTo>
                  <a:pt x="228713" y="0"/>
                  <a:pt x="232569" y="1587"/>
                  <a:pt x="235744" y="4762"/>
                </a:cubicBezTo>
                <a:lnTo>
                  <a:pt x="258876" y="27894"/>
                </a:lnTo>
                <a:cubicBezTo>
                  <a:pt x="262051" y="31069"/>
                  <a:pt x="263638" y="34925"/>
                  <a:pt x="263638" y="39460"/>
                </a:cubicBezTo>
                <a:cubicBezTo>
                  <a:pt x="263638" y="43996"/>
                  <a:pt x="262051" y="47852"/>
                  <a:pt x="258876" y="51027"/>
                </a:cubicBezTo>
                <a:lnTo>
                  <a:pt x="135731" y="174171"/>
                </a:lnTo>
                <a:lnTo>
                  <a:pt x="112599" y="197303"/>
                </a:lnTo>
                <a:cubicBezTo>
                  <a:pt x="109424" y="200478"/>
                  <a:pt x="105569" y="202066"/>
                  <a:pt x="101033" y="202066"/>
                </a:cubicBezTo>
                <a:cubicBezTo>
                  <a:pt x="96497" y="202066"/>
                  <a:pt x="92642" y="200478"/>
                  <a:pt x="89467" y="197303"/>
                </a:cubicBezTo>
                <a:lnTo>
                  <a:pt x="66335" y="174171"/>
                </a:lnTo>
                <a:lnTo>
                  <a:pt x="4763" y="112599"/>
                </a:lnTo>
                <a:cubicBezTo>
                  <a:pt x="1588" y="109424"/>
                  <a:pt x="0" y="105569"/>
                  <a:pt x="0" y="101033"/>
                </a:cubicBezTo>
                <a:cubicBezTo>
                  <a:pt x="0" y="96497"/>
                  <a:pt x="1588" y="92642"/>
                  <a:pt x="4763" y="89467"/>
                </a:cubicBezTo>
                <a:lnTo>
                  <a:pt x="27895" y="66335"/>
                </a:lnTo>
                <a:cubicBezTo>
                  <a:pt x="31070" y="63160"/>
                  <a:pt x="34925" y="61572"/>
                  <a:pt x="39461" y="61572"/>
                </a:cubicBezTo>
                <a:cubicBezTo>
                  <a:pt x="43996" y="61572"/>
                  <a:pt x="47852" y="63160"/>
                  <a:pt x="51027" y="66335"/>
                </a:cubicBezTo>
                <a:lnTo>
                  <a:pt x="101033" y="116511"/>
                </a:lnTo>
                <a:lnTo>
                  <a:pt x="212612" y="4762"/>
                </a:lnTo>
                <a:cubicBezTo>
                  <a:pt x="215787" y="1587"/>
                  <a:pt x="219642" y="0"/>
                  <a:pt x="224178" y="0"/>
                </a:cubicBezTo>
                <a:close/>
              </a:path>
            </a:pathLst>
          </a:custGeom>
          <a:solidFill>
            <a:schemeClr val="l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endParaRPr lang="en-IN" sz="2800" i="1" dirty="0"/>
          </a:p>
        </p:txBody>
      </p:sp>
      <p:sp>
        <p:nvSpPr>
          <p:cNvPr id="49" name="Rectangle 29"/>
          <p:cNvSpPr/>
          <p:nvPr/>
        </p:nvSpPr>
        <p:spPr>
          <a:xfrm>
            <a:off x="1322388" y="9631363"/>
            <a:ext cx="10842625" cy="92392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44000" rIns="144000" bIns="144000" anchor="ctr">
            <a:normAutofit/>
          </a:bodyPr>
          <a:lstStyle/>
          <a:p>
            <a:pPr algn="ctr">
              <a:spcBef>
                <a:spcPts val="1200"/>
              </a:spcBef>
              <a:spcAft>
                <a:spcPts val="1200"/>
              </a:spcAft>
              <a:defRPr/>
            </a:pPr>
            <a:r>
              <a:rPr lang="pl-PL" sz="2800" i="1" dirty="0"/>
              <a:t>AKTYWNOŚĆ I INTEGRACJA SPOŁECZNA</a:t>
            </a:r>
          </a:p>
        </p:txBody>
      </p:sp>
      <p:sp>
        <p:nvSpPr>
          <p:cNvPr id="50" name="Rectangle 30"/>
          <p:cNvSpPr/>
          <p:nvPr/>
        </p:nvSpPr>
        <p:spPr>
          <a:xfrm>
            <a:off x="993775" y="9798050"/>
            <a:ext cx="785813" cy="590550"/>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fontAlgn="auto">
              <a:spcBef>
                <a:spcPts val="0"/>
              </a:spcBef>
              <a:spcAft>
                <a:spcPts val="0"/>
              </a:spcAft>
              <a:defRPr/>
            </a:pPr>
            <a:endParaRPr lang="en-IN" sz="2800" i="1" dirty="0"/>
          </a:p>
        </p:txBody>
      </p:sp>
      <p:sp>
        <p:nvSpPr>
          <p:cNvPr id="51" name="Rectangle 18"/>
          <p:cNvSpPr/>
          <p:nvPr/>
        </p:nvSpPr>
        <p:spPr>
          <a:xfrm>
            <a:off x="1322388" y="10748963"/>
            <a:ext cx="10842625" cy="925512"/>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44000" rIns="144000" bIns="144000" anchor="ctr"/>
          <a:lstStyle/>
          <a:p>
            <a:pPr algn="ctr">
              <a:spcBef>
                <a:spcPts val="1200"/>
              </a:spcBef>
              <a:spcAft>
                <a:spcPts val="1200"/>
              </a:spcAft>
              <a:defRPr/>
            </a:pPr>
            <a:r>
              <a:rPr lang="pl-PL" sz="2800" i="1" dirty="0"/>
              <a:t>BUDOWA WĘZŁÓW PRZESIADKOWYCH</a:t>
            </a:r>
          </a:p>
        </p:txBody>
      </p:sp>
      <p:grpSp>
        <p:nvGrpSpPr>
          <p:cNvPr id="5" name="Group 12"/>
          <p:cNvGrpSpPr>
            <a:grpSpLocks/>
          </p:cNvGrpSpPr>
          <p:nvPr/>
        </p:nvGrpSpPr>
        <p:grpSpPr bwMode="auto">
          <a:xfrm>
            <a:off x="993775" y="10917238"/>
            <a:ext cx="785813" cy="590550"/>
            <a:chOff x="7083476" y="974292"/>
            <a:chExt cx="658086" cy="590516"/>
          </a:xfrm>
        </p:grpSpPr>
        <p:sp>
          <p:nvSpPr>
            <p:cNvPr id="53" name="Rectangle 17"/>
            <p:cNvSpPr/>
            <p:nvPr/>
          </p:nvSpPr>
          <p:spPr>
            <a:xfrm>
              <a:off x="7083476" y="974292"/>
              <a:ext cx="658086" cy="590516"/>
            </a:xfrm>
            <a:prstGeom prst="rect">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fontAlgn="auto">
                <a:spcBef>
                  <a:spcPts val="0"/>
                </a:spcBef>
                <a:spcAft>
                  <a:spcPts val="0"/>
                </a:spcAft>
                <a:defRPr/>
              </a:pPr>
              <a:endParaRPr lang="en-IN" sz="2800" i="1" dirty="0"/>
            </a:p>
          </p:txBody>
        </p:sp>
        <p:sp>
          <p:nvSpPr>
            <p:cNvPr id="54" name="Freeform 36"/>
            <p:cNvSpPr/>
            <p:nvPr/>
          </p:nvSpPr>
          <p:spPr>
            <a:xfrm>
              <a:off x="7223070" y="1136208"/>
              <a:ext cx="378897" cy="292083"/>
            </a:xfrm>
            <a:custGeom>
              <a:avLst/>
              <a:gdLst/>
              <a:ahLst/>
              <a:cxnLst/>
              <a:rect l="l" t="t" r="r" b="b"/>
              <a:pathLst>
                <a:path w="263638" h="202066">
                  <a:moveTo>
                    <a:pt x="224178" y="0"/>
                  </a:moveTo>
                  <a:cubicBezTo>
                    <a:pt x="228713" y="0"/>
                    <a:pt x="232569" y="1587"/>
                    <a:pt x="235744" y="4762"/>
                  </a:cubicBezTo>
                  <a:lnTo>
                    <a:pt x="258876" y="27894"/>
                  </a:lnTo>
                  <a:cubicBezTo>
                    <a:pt x="262051" y="31069"/>
                    <a:pt x="263638" y="34925"/>
                    <a:pt x="263638" y="39460"/>
                  </a:cubicBezTo>
                  <a:cubicBezTo>
                    <a:pt x="263638" y="43996"/>
                    <a:pt x="262051" y="47852"/>
                    <a:pt x="258876" y="51027"/>
                  </a:cubicBezTo>
                  <a:lnTo>
                    <a:pt x="135731" y="174171"/>
                  </a:lnTo>
                  <a:lnTo>
                    <a:pt x="112599" y="197303"/>
                  </a:lnTo>
                  <a:cubicBezTo>
                    <a:pt x="109424" y="200478"/>
                    <a:pt x="105569" y="202066"/>
                    <a:pt x="101033" y="202066"/>
                  </a:cubicBezTo>
                  <a:cubicBezTo>
                    <a:pt x="96497" y="202066"/>
                    <a:pt x="92642" y="200478"/>
                    <a:pt x="89467" y="197303"/>
                  </a:cubicBezTo>
                  <a:lnTo>
                    <a:pt x="66335" y="174171"/>
                  </a:lnTo>
                  <a:lnTo>
                    <a:pt x="4763" y="112599"/>
                  </a:lnTo>
                  <a:cubicBezTo>
                    <a:pt x="1588" y="109424"/>
                    <a:pt x="0" y="105569"/>
                    <a:pt x="0" y="101033"/>
                  </a:cubicBezTo>
                  <a:cubicBezTo>
                    <a:pt x="0" y="96497"/>
                    <a:pt x="1588" y="92642"/>
                    <a:pt x="4763" y="89467"/>
                  </a:cubicBezTo>
                  <a:lnTo>
                    <a:pt x="27895" y="66335"/>
                  </a:lnTo>
                  <a:cubicBezTo>
                    <a:pt x="31070" y="63160"/>
                    <a:pt x="34925" y="61572"/>
                    <a:pt x="39461" y="61572"/>
                  </a:cubicBezTo>
                  <a:cubicBezTo>
                    <a:pt x="43996" y="61572"/>
                    <a:pt x="47852" y="63160"/>
                    <a:pt x="51027" y="66335"/>
                  </a:cubicBezTo>
                  <a:lnTo>
                    <a:pt x="101033" y="116511"/>
                  </a:lnTo>
                  <a:lnTo>
                    <a:pt x="212612" y="4762"/>
                  </a:lnTo>
                  <a:cubicBezTo>
                    <a:pt x="215787" y="1587"/>
                    <a:pt x="219642" y="0"/>
                    <a:pt x="224178" y="0"/>
                  </a:cubicBezTo>
                  <a:close/>
                </a:path>
              </a:pathLst>
            </a:custGeom>
            <a:solidFill>
              <a:schemeClr val="l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endParaRPr lang="en-IN" sz="2800" i="1" dirty="0"/>
            </a:p>
          </p:txBody>
        </p:sp>
      </p:grpSp>
      <p:sp>
        <p:nvSpPr>
          <p:cNvPr id="55" name="Freeform 37"/>
          <p:cNvSpPr/>
          <p:nvPr/>
        </p:nvSpPr>
        <p:spPr>
          <a:xfrm>
            <a:off x="1136650" y="9894888"/>
            <a:ext cx="496888" cy="338137"/>
          </a:xfrm>
          <a:custGeom>
            <a:avLst/>
            <a:gdLst/>
            <a:ahLst/>
            <a:cxnLst/>
            <a:rect l="l" t="t" r="r" b="b"/>
            <a:pathLst>
              <a:path w="263638" h="202066">
                <a:moveTo>
                  <a:pt x="224178" y="0"/>
                </a:moveTo>
                <a:cubicBezTo>
                  <a:pt x="228713" y="0"/>
                  <a:pt x="232569" y="1587"/>
                  <a:pt x="235744" y="4762"/>
                </a:cubicBezTo>
                <a:lnTo>
                  <a:pt x="258876" y="27894"/>
                </a:lnTo>
                <a:cubicBezTo>
                  <a:pt x="262051" y="31069"/>
                  <a:pt x="263638" y="34925"/>
                  <a:pt x="263638" y="39460"/>
                </a:cubicBezTo>
                <a:cubicBezTo>
                  <a:pt x="263638" y="43996"/>
                  <a:pt x="262051" y="47852"/>
                  <a:pt x="258876" y="51027"/>
                </a:cubicBezTo>
                <a:lnTo>
                  <a:pt x="135731" y="174171"/>
                </a:lnTo>
                <a:lnTo>
                  <a:pt x="112599" y="197303"/>
                </a:lnTo>
                <a:cubicBezTo>
                  <a:pt x="109424" y="200478"/>
                  <a:pt x="105569" y="202066"/>
                  <a:pt x="101033" y="202066"/>
                </a:cubicBezTo>
                <a:cubicBezTo>
                  <a:pt x="96497" y="202066"/>
                  <a:pt x="92642" y="200478"/>
                  <a:pt x="89467" y="197303"/>
                </a:cubicBezTo>
                <a:lnTo>
                  <a:pt x="66335" y="174171"/>
                </a:lnTo>
                <a:lnTo>
                  <a:pt x="4763" y="112599"/>
                </a:lnTo>
                <a:cubicBezTo>
                  <a:pt x="1588" y="109424"/>
                  <a:pt x="0" y="105569"/>
                  <a:pt x="0" y="101033"/>
                </a:cubicBezTo>
                <a:cubicBezTo>
                  <a:pt x="0" y="96497"/>
                  <a:pt x="1588" y="92642"/>
                  <a:pt x="4763" y="89467"/>
                </a:cubicBezTo>
                <a:lnTo>
                  <a:pt x="27895" y="66335"/>
                </a:lnTo>
                <a:cubicBezTo>
                  <a:pt x="31070" y="63160"/>
                  <a:pt x="34925" y="61572"/>
                  <a:pt x="39461" y="61572"/>
                </a:cubicBezTo>
                <a:cubicBezTo>
                  <a:pt x="43996" y="61572"/>
                  <a:pt x="47852" y="63160"/>
                  <a:pt x="51027" y="66335"/>
                </a:cubicBezTo>
                <a:lnTo>
                  <a:pt x="101033" y="116511"/>
                </a:lnTo>
                <a:lnTo>
                  <a:pt x="212612" y="4762"/>
                </a:lnTo>
                <a:cubicBezTo>
                  <a:pt x="215787" y="1587"/>
                  <a:pt x="219642" y="0"/>
                  <a:pt x="224178" y="0"/>
                </a:cubicBezTo>
                <a:close/>
              </a:path>
            </a:pathLst>
          </a:custGeom>
          <a:solidFill>
            <a:schemeClr val="l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endParaRPr lang="en-IN" sz="2800" i="1" dirty="0"/>
          </a:p>
        </p:txBody>
      </p:sp>
      <p:cxnSp>
        <p:nvCxnSpPr>
          <p:cNvPr id="56" name="Straight Connector 19"/>
          <p:cNvCxnSpPr/>
          <p:nvPr/>
        </p:nvCxnSpPr>
        <p:spPr>
          <a:xfrm>
            <a:off x="14933613" y="2247900"/>
            <a:ext cx="8126412" cy="0"/>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89" name="Rectangle 18"/>
          <p:cNvSpPr/>
          <p:nvPr/>
        </p:nvSpPr>
        <p:spPr>
          <a:xfrm>
            <a:off x="12393613" y="3122613"/>
            <a:ext cx="3167062" cy="92551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44000" rIns="144000" bIns="144000" anchor="ctr"/>
          <a:lstStyle/>
          <a:p>
            <a:pPr>
              <a:spcBef>
                <a:spcPts val="1200"/>
              </a:spcBef>
              <a:spcAft>
                <a:spcPts val="1200"/>
              </a:spcAft>
              <a:defRPr/>
            </a:pPr>
            <a:r>
              <a:rPr lang="pl-PL" sz="3200" i="1" dirty="0">
                <a:solidFill>
                  <a:schemeClr val="tx1">
                    <a:lumMod val="95000"/>
                    <a:lumOff val="5000"/>
                  </a:schemeClr>
                </a:solidFill>
                <a:latin typeface="Arial Black" pitchFamily="34" charset="0"/>
              </a:rPr>
              <a:t>39 mln zł</a:t>
            </a:r>
          </a:p>
        </p:txBody>
      </p:sp>
      <p:sp>
        <p:nvSpPr>
          <p:cNvPr id="90" name="Rectangle 20"/>
          <p:cNvSpPr/>
          <p:nvPr/>
        </p:nvSpPr>
        <p:spPr>
          <a:xfrm>
            <a:off x="12393613" y="4202113"/>
            <a:ext cx="3167062" cy="92551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44000" rIns="144000" bIns="144000" anchor="ctr">
            <a:normAutofit/>
          </a:bodyPr>
          <a:lstStyle/>
          <a:p>
            <a:pPr>
              <a:spcBef>
                <a:spcPts val="1200"/>
              </a:spcBef>
              <a:spcAft>
                <a:spcPts val="1200"/>
              </a:spcAft>
              <a:defRPr/>
            </a:pPr>
            <a:r>
              <a:rPr lang="pl-PL" sz="3200" i="1" dirty="0">
                <a:solidFill>
                  <a:schemeClr val="tx1">
                    <a:lumMod val="95000"/>
                    <a:lumOff val="5000"/>
                  </a:schemeClr>
                </a:solidFill>
                <a:latin typeface="Arial Black" pitchFamily="34" charset="0"/>
              </a:rPr>
              <a:t>3,8 mln zł</a:t>
            </a:r>
          </a:p>
        </p:txBody>
      </p:sp>
      <p:sp>
        <p:nvSpPr>
          <p:cNvPr id="91" name="Rectangle 23"/>
          <p:cNvSpPr/>
          <p:nvPr/>
        </p:nvSpPr>
        <p:spPr>
          <a:xfrm>
            <a:off x="12393613" y="5281613"/>
            <a:ext cx="3167062" cy="92551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44000" rIns="144000" bIns="144000" anchor="ctr">
            <a:normAutofit/>
          </a:bodyPr>
          <a:lstStyle/>
          <a:p>
            <a:pPr>
              <a:spcBef>
                <a:spcPts val="1200"/>
              </a:spcBef>
              <a:spcAft>
                <a:spcPts val="1200"/>
              </a:spcAft>
              <a:defRPr/>
            </a:pPr>
            <a:r>
              <a:rPr lang="pl-PL" sz="3200" i="1" dirty="0">
                <a:solidFill>
                  <a:schemeClr val="tx1">
                    <a:lumMod val="95000"/>
                    <a:lumOff val="5000"/>
                  </a:schemeClr>
                </a:solidFill>
                <a:latin typeface="Arial Black" pitchFamily="34" charset="0"/>
              </a:rPr>
              <a:t>25,2 mln zł</a:t>
            </a:r>
          </a:p>
        </p:txBody>
      </p:sp>
      <p:sp>
        <p:nvSpPr>
          <p:cNvPr id="92" name="Rectangle 26"/>
          <p:cNvSpPr/>
          <p:nvPr/>
        </p:nvSpPr>
        <p:spPr>
          <a:xfrm>
            <a:off x="12393613" y="6361113"/>
            <a:ext cx="3167062" cy="92551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44000" rIns="144000" bIns="144000" anchor="ctr">
            <a:normAutofit/>
          </a:bodyPr>
          <a:lstStyle/>
          <a:p>
            <a:pPr>
              <a:spcBef>
                <a:spcPts val="1200"/>
              </a:spcBef>
              <a:spcAft>
                <a:spcPts val="1200"/>
              </a:spcAft>
              <a:defRPr/>
            </a:pPr>
            <a:r>
              <a:rPr lang="pl-PL" sz="3200" i="1" dirty="0">
                <a:solidFill>
                  <a:schemeClr val="tx1">
                    <a:lumMod val="95000"/>
                    <a:lumOff val="5000"/>
                  </a:schemeClr>
                </a:solidFill>
                <a:latin typeface="Arial Black" pitchFamily="34" charset="0"/>
              </a:rPr>
              <a:t>0,6 mln zł</a:t>
            </a:r>
          </a:p>
        </p:txBody>
      </p:sp>
      <p:sp>
        <p:nvSpPr>
          <p:cNvPr id="93" name="Rectangle 29"/>
          <p:cNvSpPr/>
          <p:nvPr/>
        </p:nvSpPr>
        <p:spPr>
          <a:xfrm>
            <a:off x="12393613" y="7442200"/>
            <a:ext cx="3167062" cy="9239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44000" rIns="144000" bIns="144000" anchor="ctr">
            <a:normAutofit/>
          </a:bodyPr>
          <a:lstStyle/>
          <a:p>
            <a:pPr>
              <a:spcBef>
                <a:spcPts val="1200"/>
              </a:spcBef>
              <a:spcAft>
                <a:spcPts val="1200"/>
              </a:spcAft>
              <a:defRPr/>
            </a:pPr>
            <a:r>
              <a:rPr lang="pl-PL" sz="3200" i="1" dirty="0">
                <a:solidFill>
                  <a:schemeClr val="tx1">
                    <a:lumMod val="95000"/>
                    <a:lumOff val="5000"/>
                  </a:schemeClr>
                </a:solidFill>
                <a:latin typeface="Arial Black" pitchFamily="34" charset="0"/>
              </a:rPr>
              <a:t>2,9 mln zł</a:t>
            </a:r>
          </a:p>
        </p:txBody>
      </p:sp>
      <p:sp>
        <p:nvSpPr>
          <p:cNvPr id="94" name="Rectangle 23"/>
          <p:cNvSpPr/>
          <p:nvPr/>
        </p:nvSpPr>
        <p:spPr>
          <a:xfrm>
            <a:off x="12393613" y="8547100"/>
            <a:ext cx="3167062" cy="9255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44000" rIns="144000" bIns="144000" anchor="ctr">
            <a:normAutofit/>
          </a:bodyPr>
          <a:lstStyle/>
          <a:p>
            <a:pPr>
              <a:spcBef>
                <a:spcPts val="1200"/>
              </a:spcBef>
              <a:spcAft>
                <a:spcPts val="1200"/>
              </a:spcAft>
              <a:defRPr/>
            </a:pPr>
            <a:r>
              <a:rPr lang="pl-PL" sz="3200" i="1" dirty="0">
                <a:solidFill>
                  <a:schemeClr val="tx1">
                    <a:lumMod val="95000"/>
                    <a:lumOff val="5000"/>
                  </a:schemeClr>
                </a:solidFill>
                <a:latin typeface="Arial Black" pitchFamily="34" charset="0"/>
              </a:rPr>
              <a:t>38,3 mln zł</a:t>
            </a:r>
          </a:p>
        </p:txBody>
      </p:sp>
      <p:sp>
        <p:nvSpPr>
          <p:cNvPr id="95" name="Rectangle 29"/>
          <p:cNvSpPr/>
          <p:nvPr/>
        </p:nvSpPr>
        <p:spPr>
          <a:xfrm>
            <a:off x="12393613" y="9631363"/>
            <a:ext cx="3167062" cy="9239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44000" rIns="144000" bIns="144000" anchor="ctr">
            <a:normAutofit/>
          </a:bodyPr>
          <a:lstStyle/>
          <a:p>
            <a:pPr>
              <a:spcBef>
                <a:spcPts val="1200"/>
              </a:spcBef>
              <a:spcAft>
                <a:spcPts val="1200"/>
              </a:spcAft>
              <a:defRPr/>
            </a:pPr>
            <a:r>
              <a:rPr lang="pl-PL" sz="3200" i="1" dirty="0">
                <a:solidFill>
                  <a:schemeClr val="tx1">
                    <a:lumMod val="95000"/>
                    <a:lumOff val="5000"/>
                  </a:schemeClr>
                </a:solidFill>
                <a:latin typeface="Arial Black" pitchFamily="34" charset="0"/>
              </a:rPr>
              <a:t>6,5 mln zł</a:t>
            </a:r>
          </a:p>
        </p:txBody>
      </p:sp>
      <p:sp>
        <p:nvSpPr>
          <p:cNvPr id="96" name="Rectangle 18"/>
          <p:cNvSpPr/>
          <p:nvPr/>
        </p:nvSpPr>
        <p:spPr>
          <a:xfrm>
            <a:off x="12393613" y="10748963"/>
            <a:ext cx="3167062" cy="92551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44000" rIns="144000" bIns="144000" anchor="ctr"/>
          <a:lstStyle/>
          <a:p>
            <a:pPr>
              <a:spcBef>
                <a:spcPts val="1200"/>
              </a:spcBef>
              <a:spcAft>
                <a:spcPts val="1200"/>
              </a:spcAft>
              <a:defRPr/>
            </a:pPr>
            <a:r>
              <a:rPr lang="pl-PL" sz="3200" i="1" dirty="0">
                <a:solidFill>
                  <a:schemeClr val="tx1">
                    <a:lumMod val="95000"/>
                    <a:lumOff val="5000"/>
                  </a:schemeClr>
                </a:solidFill>
                <a:latin typeface="Arial Black" pitchFamily="34" charset="0"/>
              </a:rPr>
              <a:t>27,4 mln zł</a:t>
            </a:r>
          </a:p>
        </p:txBody>
      </p:sp>
      <p:cxnSp>
        <p:nvCxnSpPr>
          <p:cNvPr id="52" name="Straight Connector 17"/>
          <p:cNvCxnSpPr/>
          <p:nvPr/>
        </p:nvCxnSpPr>
        <p:spPr>
          <a:xfrm flipV="1">
            <a:off x="12190413" y="12771438"/>
            <a:ext cx="22225" cy="504825"/>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7" name="TextBox 22"/>
          <p:cNvSpPr txBox="1"/>
          <p:nvPr/>
        </p:nvSpPr>
        <p:spPr>
          <a:xfrm>
            <a:off x="12330113" y="12793663"/>
            <a:ext cx="1500187" cy="584200"/>
          </a:xfrm>
          <a:prstGeom prst="rect">
            <a:avLst/>
          </a:prstGeom>
          <a:noFill/>
        </p:spPr>
        <p:txBody>
          <a:bodyPr>
            <a:spAutoFit/>
          </a:bodyPr>
          <a:lstStyle/>
          <a:p>
            <a:pPr algn="ctr" fontAlgn="auto">
              <a:spcBef>
                <a:spcPts val="0"/>
              </a:spcBef>
              <a:spcAft>
                <a:spcPts val="0"/>
              </a:spcAft>
              <a:defRPr/>
            </a:pPr>
            <a:r>
              <a:rPr lang="pl-PL" sz="3200" spc="300" dirty="0">
                <a:solidFill>
                  <a:schemeClr val="tx2">
                    <a:lumMod val="50000"/>
                  </a:schemeClr>
                </a:solidFill>
                <a:latin typeface="Arial Black" pitchFamily="34" charset="0"/>
                <a:ea typeface="Open Sans" panose="020B0606030504020204" pitchFamily="34" charset="0"/>
                <a:cs typeface="Aharoni" pitchFamily="2" charset="-79"/>
              </a:rPr>
              <a:t>2019</a:t>
            </a:r>
            <a:endParaRPr lang="en-US" sz="3200" spc="300" dirty="0">
              <a:solidFill>
                <a:schemeClr val="tx2">
                  <a:lumMod val="50000"/>
                </a:schemeClr>
              </a:solidFill>
              <a:latin typeface="Arial Black" pitchFamily="34" charset="0"/>
              <a:ea typeface="Open Sans" panose="020B0606030504020204" pitchFamily="34" charset="0"/>
              <a:cs typeface="Aharoni" pitchFamily="2" charset="-79"/>
            </a:endParaRPr>
          </a:p>
        </p:txBody>
      </p:sp>
      <p:pic>
        <p:nvPicPr>
          <p:cNvPr id="52262" name="Picture 10" descr="C:\Users\lstacherczak\Desktop\czestochowa_logo_A1_podstawowe_kolor.PNG"/>
          <p:cNvPicPr>
            <a:picLocks noChangeAspect="1" noChangeArrowheads="1"/>
          </p:cNvPicPr>
          <p:nvPr/>
        </p:nvPicPr>
        <p:blipFill>
          <a:blip r:embed="rId3"/>
          <a:srcRect/>
          <a:stretch>
            <a:fillRect/>
          </a:stretch>
        </p:blipFill>
        <p:spPr bwMode="auto">
          <a:xfrm>
            <a:off x="9794875" y="12687300"/>
            <a:ext cx="2124075" cy="7016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anim calcmode="lin" valueType="num">
                                      <p:cBhvr>
                                        <p:cTn id="24" dur="500" fill="hold"/>
                                        <p:tgtEl>
                                          <p:spTgt spid="15"/>
                                        </p:tgtEl>
                                        <p:attrNameLst>
                                          <p:attrName>ppt_x</p:attrName>
                                        </p:attrNameLst>
                                      </p:cBhvr>
                                      <p:tavLst>
                                        <p:tav tm="0">
                                          <p:val>
                                            <p:strVal val="#ppt_x"/>
                                          </p:val>
                                        </p:tav>
                                        <p:tav tm="100000">
                                          <p:val>
                                            <p:strVal val="#ppt_x"/>
                                          </p:val>
                                        </p:tav>
                                      </p:tavLst>
                                    </p:anim>
                                    <p:anim calcmode="lin" valueType="num">
                                      <p:cBhvr>
                                        <p:cTn id="25" dur="500" fill="hold"/>
                                        <p:tgtEl>
                                          <p:spTgt spid="15"/>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anim calcmode="lin" valueType="num">
                                      <p:cBhvr>
                                        <p:cTn id="29" dur="500" fill="hold"/>
                                        <p:tgtEl>
                                          <p:spTgt spid="16"/>
                                        </p:tgtEl>
                                        <p:attrNameLst>
                                          <p:attrName>ppt_x</p:attrName>
                                        </p:attrNameLst>
                                      </p:cBhvr>
                                      <p:tavLst>
                                        <p:tav tm="0">
                                          <p:val>
                                            <p:strVal val="#ppt_x"/>
                                          </p:val>
                                        </p:tav>
                                        <p:tav tm="100000">
                                          <p:val>
                                            <p:strVal val="#ppt_x"/>
                                          </p:val>
                                        </p:tav>
                                      </p:tavLst>
                                    </p:anim>
                                    <p:anim calcmode="lin" valueType="num">
                                      <p:cBhvr>
                                        <p:cTn id="30" dur="500" fill="hold"/>
                                        <p:tgtEl>
                                          <p:spTgt spid="16"/>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anim calcmode="lin" valueType="num">
                                      <p:cBhvr>
                                        <p:cTn id="35" dur="500" fill="hold"/>
                                        <p:tgtEl>
                                          <p:spTgt spid="4"/>
                                        </p:tgtEl>
                                        <p:attrNameLst>
                                          <p:attrName>ppt_x</p:attrName>
                                        </p:attrNameLst>
                                      </p:cBhvr>
                                      <p:tavLst>
                                        <p:tav tm="0">
                                          <p:val>
                                            <p:strVal val="#ppt_x"/>
                                          </p:val>
                                        </p:tav>
                                        <p:tav tm="100000">
                                          <p:val>
                                            <p:strVal val="#ppt_x"/>
                                          </p:val>
                                        </p:tav>
                                      </p:tavLst>
                                    </p:anim>
                                    <p:anim calcmode="lin" valueType="num">
                                      <p:cBhvr>
                                        <p:cTn id="36" dur="500" fill="hold"/>
                                        <p:tgtEl>
                                          <p:spTgt spid="4"/>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anim calcmode="lin" valueType="num">
                                      <p:cBhvr>
                                        <p:cTn id="40" dur="500" fill="hold"/>
                                        <p:tgtEl>
                                          <p:spTgt spid="17"/>
                                        </p:tgtEl>
                                        <p:attrNameLst>
                                          <p:attrName>ppt_x</p:attrName>
                                        </p:attrNameLst>
                                      </p:cBhvr>
                                      <p:tavLst>
                                        <p:tav tm="0">
                                          <p:val>
                                            <p:strVal val="#ppt_x"/>
                                          </p:val>
                                        </p:tav>
                                        <p:tav tm="100000">
                                          <p:val>
                                            <p:strVal val="#ppt_x"/>
                                          </p:val>
                                        </p:tav>
                                      </p:tavLst>
                                    </p:anim>
                                    <p:anim calcmode="lin" valueType="num">
                                      <p:cBhvr>
                                        <p:cTn id="41" dur="500" fill="hold"/>
                                        <p:tgtEl>
                                          <p:spTgt spid="17"/>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anim calcmode="lin" valueType="num">
                                      <p:cBhvr>
                                        <p:cTn id="45" dur="500" fill="hold"/>
                                        <p:tgtEl>
                                          <p:spTgt spid="18"/>
                                        </p:tgtEl>
                                        <p:attrNameLst>
                                          <p:attrName>ppt_x</p:attrName>
                                        </p:attrNameLst>
                                      </p:cBhvr>
                                      <p:tavLst>
                                        <p:tav tm="0">
                                          <p:val>
                                            <p:strVal val="#ppt_x"/>
                                          </p:val>
                                        </p:tav>
                                        <p:tav tm="100000">
                                          <p:val>
                                            <p:strVal val="#ppt_x"/>
                                          </p:val>
                                        </p:tav>
                                      </p:tavLst>
                                    </p:anim>
                                    <p:anim calcmode="lin" valueType="num">
                                      <p:cBhvr>
                                        <p:cTn id="46" dur="500" fill="hold"/>
                                        <p:tgtEl>
                                          <p:spTgt spid="18"/>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500"/>
                                        <p:tgtEl>
                                          <p:spTgt spid="38"/>
                                        </p:tgtEl>
                                      </p:cBhvr>
                                    </p:animEffect>
                                    <p:anim calcmode="lin" valueType="num">
                                      <p:cBhvr>
                                        <p:cTn id="50" dur="500" fill="hold"/>
                                        <p:tgtEl>
                                          <p:spTgt spid="38"/>
                                        </p:tgtEl>
                                        <p:attrNameLst>
                                          <p:attrName>ppt_x</p:attrName>
                                        </p:attrNameLst>
                                      </p:cBhvr>
                                      <p:tavLst>
                                        <p:tav tm="0">
                                          <p:val>
                                            <p:strVal val="#ppt_x"/>
                                          </p:val>
                                        </p:tav>
                                        <p:tav tm="100000">
                                          <p:val>
                                            <p:strVal val="#ppt_x"/>
                                          </p:val>
                                        </p:tav>
                                      </p:tavLst>
                                    </p:anim>
                                    <p:anim calcmode="lin" valueType="num">
                                      <p:cBhvr>
                                        <p:cTn id="51" dur="500" fill="hold"/>
                                        <p:tgtEl>
                                          <p:spTgt spid="38"/>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500"/>
                                        <p:tgtEl>
                                          <p:spTgt spid="49"/>
                                        </p:tgtEl>
                                      </p:cBhvr>
                                    </p:animEffect>
                                    <p:anim calcmode="lin" valueType="num">
                                      <p:cBhvr>
                                        <p:cTn id="55" dur="500" fill="hold"/>
                                        <p:tgtEl>
                                          <p:spTgt spid="49"/>
                                        </p:tgtEl>
                                        <p:attrNameLst>
                                          <p:attrName>ppt_x</p:attrName>
                                        </p:attrNameLst>
                                      </p:cBhvr>
                                      <p:tavLst>
                                        <p:tav tm="0">
                                          <p:val>
                                            <p:strVal val="#ppt_x"/>
                                          </p:val>
                                        </p:tav>
                                        <p:tav tm="100000">
                                          <p:val>
                                            <p:strVal val="#ppt_x"/>
                                          </p:val>
                                        </p:tav>
                                      </p:tavLst>
                                    </p:anim>
                                    <p:anim calcmode="lin" valueType="num">
                                      <p:cBhvr>
                                        <p:cTn id="56" dur="500" fill="hold"/>
                                        <p:tgtEl>
                                          <p:spTgt spid="49"/>
                                        </p:tgtEl>
                                        <p:attrNameLst>
                                          <p:attrName>ppt_y</p:attrName>
                                        </p:attrNameLst>
                                      </p:cBhvr>
                                      <p:tavLst>
                                        <p:tav tm="0">
                                          <p:val>
                                            <p:strVal val="#ppt_y+.1"/>
                                          </p:val>
                                        </p:tav>
                                        <p:tav tm="100000">
                                          <p:val>
                                            <p:strVal val="#ppt_y"/>
                                          </p:val>
                                        </p:tav>
                                      </p:tavLst>
                                    </p:anim>
                                  </p:childTnLst>
                                </p:cTn>
                              </p:par>
                            </p:childTnLst>
                          </p:cTn>
                        </p:par>
                        <p:par>
                          <p:cTn id="57" fill="hold">
                            <p:stCondLst>
                              <p:cond delay="1500"/>
                            </p:stCondLst>
                            <p:childTnLst>
                              <p:par>
                                <p:cTn id="58" presetID="42" presetClass="entr" presetSubtype="0" fill="hold" grpId="0" nodeType="after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fade">
                                      <p:cBhvr>
                                        <p:cTn id="60" dur="500"/>
                                        <p:tgtEl>
                                          <p:spTgt spid="51"/>
                                        </p:tgtEl>
                                      </p:cBhvr>
                                    </p:animEffect>
                                    <p:anim calcmode="lin" valueType="num">
                                      <p:cBhvr>
                                        <p:cTn id="61" dur="500" fill="hold"/>
                                        <p:tgtEl>
                                          <p:spTgt spid="51"/>
                                        </p:tgtEl>
                                        <p:attrNameLst>
                                          <p:attrName>ppt_x</p:attrName>
                                        </p:attrNameLst>
                                      </p:cBhvr>
                                      <p:tavLst>
                                        <p:tav tm="0">
                                          <p:val>
                                            <p:strVal val="#ppt_x"/>
                                          </p:val>
                                        </p:tav>
                                        <p:tav tm="100000">
                                          <p:val>
                                            <p:strVal val="#ppt_x"/>
                                          </p:val>
                                        </p:tav>
                                      </p:tavLst>
                                    </p:anim>
                                    <p:anim calcmode="lin" valueType="num">
                                      <p:cBhvr>
                                        <p:cTn id="62" dur="500" fill="hold"/>
                                        <p:tgtEl>
                                          <p:spTgt spid="51"/>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fade">
                                      <p:cBhvr>
                                        <p:cTn id="65" dur="500"/>
                                        <p:tgtEl>
                                          <p:spTgt spid="5"/>
                                        </p:tgtEl>
                                      </p:cBhvr>
                                    </p:animEffect>
                                    <p:anim calcmode="lin" valueType="num">
                                      <p:cBhvr>
                                        <p:cTn id="66" dur="500" fill="hold"/>
                                        <p:tgtEl>
                                          <p:spTgt spid="5"/>
                                        </p:tgtEl>
                                        <p:attrNameLst>
                                          <p:attrName>ppt_x</p:attrName>
                                        </p:attrNameLst>
                                      </p:cBhvr>
                                      <p:tavLst>
                                        <p:tav tm="0">
                                          <p:val>
                                            <p:strVal val="#ppt_x"/>
                                          </p:val>
                                        </p:tav>
                                        <p:tav tm="100000">
                                          <p:val>
                                            <p:strVal val="#ppt_x"/>
                                          </p:val>
                                        </p:tav>
                                      </p:tavLst>
                                    </p:anim>
                                    <p:anim calcmode="lin" valueType="num">
                                      <p:cBhvr>
                                        <p:cTn id="67" dur="500" fill="hold"/>
                                        <p:tgtEl>
                                          <p:spTgt spid="5"/>
                                        </p:tgtEl>
                                        <p:attrNameLst>
                                          <p:attrName>ppt_y</p:attrName>
                                        </p:attrNameLst>
                                      </p:cBhvr>
                                      <p:tavLst>
                                        <p:tav tm="0">
                                          <p:val>
                                            <p:strVal val="#ppt_y+.1"/>
                                          </p:val>
                                        </p:tav>
                                        <p:tav tm="100000">
                                          <p:val>
                                            <p:strVal val="#ppt_y"/>
                                          </p:val>
                                        </p:tav>
                                      </p:tavLst>
                                    </p:anim>
                                  </p:childTnLst>
                                </p:cTn>
                              </p:par>
                            </p:childTnLst>
                          </p:cTn>
                        </p:par>
                        <p:par>
                          <p:cTn id="68" fill="hold">
                            <p:stCondLst>
                              <p:cond delay="2000"/>
                            </p:stCondLst>
                            <p:childTnLst>
                              <p:par>
                                <p:cTn id="69" presetID="42" presetClass="entr" presetSubtype="0" fill="hold" grpId="0" nodeType="afterEffect">
                                  <p:stCondLst>
                                    <p:cond delay="0"/>
                                  </p:stCondLst>
                                  <p:childTnLst>
                                    <p:set>
                                      <p:cBhvr>
                                        <p:cTn id="70" dur="1" fill="hold">
                                          <p:stCondLst>
                                            <p:cond delay="0"/>
                                          </p:stCondLst>
                                        </p:cTn>
                                        <p:tgtEl>
                                          <p:spTgt spid="89"/>
                                        </p:tgtEl>
                                        <p:attrNameLst>
                                          <p:attrName>style.visibility</p:attrName>
                                        </p:attrNameLst>
                                      </p:cBhvr>
                                      <p:to>
                                        <p:strVal val="visible"/>
                                      </p:to>
                                    </p:set>
                                    <p:animEffect transition="in" filter="fade">
                                      <p:cBhvr>
                                        <p:cTn id="71" dur="500"/>
                                        <p:tgtEl>
                                          <p:spTgt spid="89"/>
                                        </p:tgtEl>
                                      </p:cBhvr>
                                    </p:animEffect>
                                    <p:anim calcmode="lin" valueType="num">
                                      <p:cBhvr>
                                        <p:cTn id="72" dur="500" fill="hold"/>
                                        <p:tgtEl>
                                          <p:spTgt spid="89"/>
                                        </p:tgtEl>
                                        <p:attrNameLst>
                                          <p:attrName>ppt_x</p:attrName>
                                        </p:attrNameLst>
                                      </p:cBhvr>
                                      <p:tavLst>
                                        <p:tav tm="0">
                                          <p:val>
                                            <p:strVal val="#ppt_x"/>
                                          </p:val>
                                        </p:tav>
                                        <p:tav tm="100000">
                                          <p:val>
                                            <p:strVal val="#ppt_x"/>
                                          </p:val>
                                        </p:tav>
                                      </p:tavLst>
                                    </p:anim>
                                    <p:anim calcmode="lin" valueType="num">
                                      <p:cBhvr>
                                        <p:cTn id="73" dur="500" fill="hold"/>
                                        <p:tgtEl>
                                          <p:spTgt spid="89"/>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90"/>
                                        </p:tgtEl>
                                        <p:attrNameLst>
                                          <p:attrName>style.visibility</p:attrName>
                                        </p:attrNameLst>
                                      </p:cBhvr>
                                      <p:to>
                                        <p:strVal val="visible"/>
                                      </p:to>
                                    </p:set>
                                    <p:animEffect transition="in" filter="fade">
                                      <p:cBhvr>
                                        <p:cTn id="76" dur="500"/>
                                        <p:tgtEl>
                                          <p:spTgt spid="90"/>
                                        </p:tgtEl>
                                      </p:cBhvr>
                                    </p:animEffect>
                                    <p:anim calcmode="lin" valueType="num">
                                      <p:cBhvr>
                                        <p:cTn id="77" dur="500" fill="hold"/>
                                        <p:tgtEl>
                                          <p:spTgt spid="90"/>
                                        </p:tgtEl>
                                        <p:attrNameLst>
                                          <p:attrName>ppt_x</p:attrName>
                                        </p:attrNameLst>
                                      </p:cBhvr>
                                      <p:tavLst>
                                        <p:tav tm="0">
                                          <p:val>
                                            <p:strVal val="#ppt_x"/>
                                          </p:val>
                                        </p:tav>
                                        <p:tav tm="100000">
                                          <p:val>
                                            <p:strVal val="#ppt_x"/>
                                          </p:val>
                                        </p:tav>
                                      </p:tavLst>
                                    </p:anim>
                                    <p:anim calcmode="lin" valueType="num">
                                      <p:cBhvr>
                                        <p:cTn id="78" dur="500" fill="hold"/>
                                        <p:tgtEl>
                                          <p:spTgt spid="90"/>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0"/>
                                  </p:stCondLst>
                                  <p:childTnLst>
                                    <p:set>
                                      <p:cBhvr>
                                        <p:cTn id="80" dur="1" fill="hold">
                                          <p:stCondLst>
                                            <p:cond delay="0"/>
                                          </p:stCondLst>
                                        </p:cTn>
                                        <p:tgtEl>
                                          <p:spTgt spid="91"/>
                                        </p:tgtEl>
                                        <p:attrNameLst>
                                          <p:attrName>style.visibility</p:attrName>
                                        </p:attrNameLst>
                                      </p:cBhvr>
                                      <p:to>
                                        <p:strVal val="visible"/>
                                      </p:to>
                                    </p:set>
                                    <p:animEffect transition="in" filter="fade">
                                      <p:cBhvr>
                                        <p:cTn id="81" dur="500"/>
                                        <p:tgtEl>
                                          <p:spTgt spid="91"/>
                                        </p:tgtEl>
                                      </p:cBhvr>
                                    </p:animEffect>
                                    <p:anim calcmode="lin" valueType="num">
                                      <p:cBhvr>
                                        <p:cTn id="82" dur="500" fill="hold"/>
                                        <p:tgtEl>
                                          <p:spTgt spid="91"/>
                                        </p:tgtEl>
                                        <p:attrNameLst>
                                          <p:attrName>ppt_x</p:attrName>
                                        </p:attrNameLst>
                                      </p:cBhvr>
                                      <p:tavLst>
                                        <p:tav tm="0">
                                          <p:val>
                                            <p:strVal val="#ppt_x"/>
                                          </p:val>
                                        </p:tav>
                                        <p:tav tm="100000">
                                          <p:val>
                                            <p:strVal val="#ppt_x"/>
                                          </p:val>
                                        </p:tav>
                                      </p:tavLst>
                                    </p:anim>
                                    <p:anim calcmode="lin" valueType="num">
                                      <p:cBhvr>
                                        <p:cTn id="83" dur="500" fill="hold"/>
                                        <p:tgtEl>
                                          <p:spTgt spid="91"/>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92"/>
                                        </p:tgtEl>
                                        <p:attrNameLst>
                                          <p:attrName>style.visibility</p:attrName>
                                        </p:attrNameLst>
                                      </p:cBhvr>
                                      <p:to>
                                        <p:strVal val="visible"/>
                                      </p:to>
                                    </p:set>
                                    <p:animEffect transition="in" filter="fade">
                                      <p:cBhvr>
                                        <p:cTn id="86" dur="500"/>
                                        <p:tgtEl>
                                          <p:spTgt spid="92"/>
                                        </p:tgtEl>
                                      </p:cBhvr>
                                    </p:animEffect>
                                    <p:anim calcmode="lin" valueType="num">
                                      <p:cBhvr>
                                        <p:cTn id="87" dur="500" fill="hold"/>
                                        <p:tgtEl>
                                          <p:spTgt spid="92"/>
                                        </p:tgtEl>
                                        <p:attrNameLst>
                                          <p:attrName>ppt_x</p:attrName>
                                        </p:attrNameLst>
                                      </p:cBhvr>
                                      <p:tavLst>
                                        <p:tav tm="0">
                                          <p:val>
                                            <p:strVal val="#ppt_x"/>
                                          </p:val>
                                        </p:tav>
                                        <p:tav tm="100000">
                                          <p:val>
                                            <p:strVal val="#ppt_x"/>
                                          </p:val>
                                        </p:tav>
                                      </p:tavLst>
                                    </p:anim>
                                    <p:anim calcmode="lin" valueType="num">
                                      <p:cBhvr>
                                        <p:cTn id="88" dur="500" fill="hold"/>
                                        <p:tgtEl>
                                          <p:spTgt spid="92"/>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93"/>
                                        </p:tgtEl>
                                        <p:attrNameLst>
                                          <p:attrName>style.visibility</p:attrName>
                                        </p:attrNameLst>
                                      </p:cBhvr>
                                      <p:to>
                                        <p:strVal val="visible"/>
                                      </p:to>
                                    </p:set>
                                    <p:animEffect transition="in" filter="fade">
                                      <p:cBhvr>
                                        <p:cTn id="91" dur="500"/>
                                        <p:tgtEl>
                                          <p:spTgt spid="93"/>
                                        </p:tgtEl>
                                      </p:cBhvr>
                                    </p:animEffect>
                                    <p:anim calcmode="lin" valueType="num">
                                      <p:cBhvr>
                                        <p:cTn id="92" dur="500" fill="hold"/>
                                        <p:tgtEl>
                                          <p:spTgt spid="93"/>
                                        </p:tgtEl>
                                        <p:attrNameLst>
                                          <p:attrName>ppt_x</p:attrName>
                                        </p:attrNameLst>
                                      </p:cBhvr>
                                      <p:tavLst>
                                        <p:tav tm="0">
                                          <p:val>
                                            <p:strVal val="#ppt_x"/>
                                          </p:val>
                                        </p:tav>
                                        <p:tav tm="100000">
                                          <p:val>
                                            <p:strVal val="#ppt_x"/>
                                          </p:val>
                                        </p:tav>
                                      </p:tavLst>
                                    </p:anim>
                                    <p:anim calcmode="lin" valueType="num">
                                      <p:cBhvr>
                                        <p:cTn id="93" dur="500" fill="hold"/>
                                        <p:tgtEl>
                                          <p:spTgt spid="93"/>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94"/>
                                        </p:tgtEl>
                                        <p:attrNameLst>
                                          <p:attrName>style.visibility</p:attrName>
                                        </p:attrNameLst>
                                      </p:cBhvr>
                                      <p:to>
                                        <p:strVal val="visible"/>
                                      </p:to>
                                    </p:set>
                                    <p:animEffect transition="in" filter="fade">
                                      <p:cBhvr>
                                        <p:cTn id="96" dur="500"/>
                                        <p:tgtEl>
                                          <p:spTgt spid="94"/>
                                        </p:tgtEl>
                                      </p:cBhvr>
                                    </p:animEffect>
                                    <p:anim calcmode="lin" valueType="num">
                                      <p:cBhvr>
                                        <p:cTn id="97" dur="500" fill="hold"/>
                                        <p:tgtEl>
                                          <p:spTgt spid="94"/>
                                        </p:tgtEl>
                                        <p:attrNameLst>
                                          <p:attrName>ppt_x</p:attrName>
                                        </p:attrNameLst>
                                      </p:cBhvr>
                                      <p:tavLst>
                                        <p:tav tm="0">
                                          <p:val>
                                            <p:strVal val="#ppt_x"/>
                                          </p:val>
                                        </p:tav>
                                        <p:tav tm="100000">
                                          <p:val>
                                            <p:strVal val="#ppt_x"/>
                                          </p:val>
                                        </p:tav>
                                      </p:tavLst>
                                    </p:anim>
                                    <p:anim calcmode="lin" valueType="num">
                                      <p:cBhvr>
                                        <p:cTn id="98" dur="500" fill="hold"/>
                                        <p:tgtEl>
                                          <p:spTgt spid="94"/>
                                        </p:tgtEl>
                                        <p:attrNameLst>
                                          <p:attrName>ppt_y</p:attrName>
                                        </p:attrNameLst>
                                      </p:cBhvr>
                                      <p:tavLst>
                                        <p:tav tm="0">
                                          <p:val>
                                            <p:strVal val="#ppt_y+.1"/>
                                          </p:val>
                                        </p:tav>
                                        <p:tav tm="100000">
                                          <p:val>
                                            <p:strVal val="#ppt_y"/>
                                          </p:val>
                                        </p:tav>
                                      </p:tavLst>
                                    </p:anim>
                                  </p:childTnLst>
                                </p:cTn>
                              </p:par>
                              <p:par>
                                <p:cTn id="99" presetID="42" presetClass="entr" presetSubtype="0" fill="hold" nodeType="withEffect">
                                  <p:stCondLst>
                                    <p:cond delay="0"/>
                                  </p:stCondLst>
                                  <p:childTnLst>
                                    <p:set>
                                      <p:cBhvr>
                                        <p:cTn id="100" dur="1" fill="hold">
                                          <p:stCondLst>
                                            <p:cond delay="0"/>
                                          </p:stCondLst>
                                        </p:cTn>
                                        <p:tgtEl>
                                          <p:spTgt spid="95"/>
                                        </p:tgtEl>
                                        <p:attrNameLst>
                                          <p:attrName>style.visibility</p:attrName>
                                        </p:attrNameLst>
                                      </p:cBhvr>
                                      <p:to>
                                        <p:strVal val="visible"/>
                                      </p:to>
                                    </p:set>
                                    <p:animEffect transition="in" filter="fade">
                                      <p:cBhvr>
                                        <p:cTn id="101" dur="500"/>
                                        <p:tgtEl>
                                          <p:spTgt spid="95"/>
                                        </p:tgtEl>
                                      </p:cBhvr>
                                    </p:animEffect>
                                    <p:anim calcmode="lin" valueType="num">
                                      <p:cBhvr>
                                        <p:cTn id="102" dur="500" fill="hold"/>
                                        <p:tgtEl>
                                          <p:spTgt spid="95"/>
                                        </p:tgtEl>
                                        <p:attrNameLst>
                                          <p:attrName>ppt_x</p:attrName>
                                        </p:attrNameLst>
                                      </p:cBhvr>
                                      <p:tavLst>
                                        <p:tav tm="0">
                                          <p:val>
                                            <p:strVal val="#ppt_x"/>
                                          </p:val>
                                        </p:tav>
                                        <p:tav tm="100000">
                                          <p:val>
                                            <p:strVal val="#ppt_x"/>
                                          </p:val>
                                        </p:tav>
                                      </p:tavLst>
                                    </p:anim>
                                    <p:anim calcmode="lin" valueType="num">
                                      <p:cBhvr>
                                        <p:cTn id="103" dur="500" fill="hold"/>
                                        <p:tgtEl>
                                          <p:spTgt spid="95"/>
                                        </p:tgtEl>
                                        <p:attrNameLst>
                                          <p:attrName>ppt_y</p:attrName>
                                        </p:attrNameLst>
                                      </p:cBhvr>
                                      <p:tavLst>
                                        <p:tav tm="0">
                                          <p:val>
                                            <p:strVal val="#ppt_y+.1"/>
                                          </p:val>
                                        </p:tav>
                                        <p:tav tm="100000">
                                          <p:val>
                                            <p:strVal val="#ppt_y"/>
                                          </p:val>
                                        </p:tav>
                                      </p:tavLst>
                                    </p:anim>
                                  </p:childTnLst>
                                </p:cTn>
                              </p:par>
                            </p:childTnLst>
                          </p:cTn>
                        </p:par>
                        <p:par>
                          <p:cTn id="104" fill="hold">
                            <p:stCondLst>
                              <p:cond delay="2500"/>
                            </p:stCondLst>
                            <p:childTnLst>
                              <p:par>
                                <p:cTn id="105" presetID="42" presetClass="entr" presetSubtype="0" fill="hold" grpId="0" nodeType="afterEffect">
                                  <p:stCondLst>
                                    <p:cond delay="0"/>
                                  </p:stCondLst>
                                  <p:childTnLst>
                                    <p:set>
                                      <p:cBhvr>
                                        <p:cTn id="106" dur="1" fill="hold">
                                          <p:stCondLst>
                                            <p:cond delay="0"/>
                                          </p:stCondLst>
                                        </p:cTn>
                                        <p:tgtEl>
                                          <p:spTgt spid="96"/>
                                        </p:tgtEl>
                                        <p:attrNameLst>
                                          <p:attrName>style.visibility</p:attrName>
                                        </p:attrNameLst>
                                      </p:cBhvr>
                                      <p:to>
                                        <p:strVal val="visible"/>
                                      </p:to>
                                    </p:set>
                                    <p:animEffect transition="in" filter="fade">
                                      <p:cBhvr>
                                        <p:cTn id="107" dur="500"/>
                                        <p:tgtEl>
                                          <p:spTgt spid="96"/>
                                        </p:tgtEl>
                                      </p:cBhvr>
                                    </p:animEffect>
                                    <p:anim calcmode="lin" valueType="num">
                                      <p:cBhvr>
                                        <p:cTn id="108" dur="500" fill="hold"/>
                                        <p:tgtEl>
                                          <p:spTgt spid="96"/>
                                        </p:tgtEl>
                                        <p:attrNameLst>
                                          <p:attrName>ppt_x</p:attrName>
                                        </p:attrNameLst>
                                      </p:cBhvr>
                                      <p:tavLst>
                                        <p:tav tm="0">
                                          <p:val>
                                            <p:strVal val="#ppt_x"/>
                                          </p:val>
                                        </p:tav>
                                        <p:tav tm="100000">
                                          <p:val>
                                            <p:strVal val="#ppt_x"/>
                                          </p:val>
                                        </p:tav>
                                      </p:tavLst>
                                    </p:anim>
                                    <p:anim calcmode="lin" valueType="num">
                                      <p:cBhvr>
                                        <p:cTn id="109" dur="500" fill="hold"/>
                                        <p:tgtEl>
                                          <p:spTgt spid="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animBg="1"/>
      <p:bldP spid="38" grpId="0" animBg="1"/>
      <p:bldP spid="49" grpId="0" animBg="1"/>
      <p:bldP spid="51" grpId="0" animBg="1"/>
      <p:bldP spid="89" grpId="0" animBg="1"/>
      <p:bldP spid="9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3259138" y="2232025"/>
            <a:ext cx="17706975" cy="15875"/>
          </a:xfrm>
          <a:prstGeom prst="line">
            <a:avLst/>
          </a:prstGeom>
          <a:ln w="50800">
            <a:solidFill>
              <a:schemeClr val="bg2">
                <a:lumMod val="7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59138" y="2247900"/>
            <a:ext cx="8126412" cy="0"/>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168650" y="1203325"/>
            <a:ext cx="8547100" cy="923925"/>
          </a:xfrm>
          <a:prstGeom prst="rect">
            <a:avLst/>
          </a:prstGeom>
          <a:noFill/>
        </p:spPr>
        <p:txBody>
          <a:bodyPr>
            <a:spAutoFit/>
          </a:bodyPr>
          <a:lstStyle/>
          <a:p>
            <a:pPr fontAlgn="auto">
              <a:spcBef>
                <a:spcPts val="0"/>
              </a:spcBef>
              <a:spcAft>
                <a:spcPts val="0"/>
              </a:spcAft>
              <a:defRPr/>
            </a:pPr>
            <a:r>
              <a:rPr lang="pl-PL" sz="5400" spc="100" dirty="0">
                <a:solidFill>
                  <a:schemeClr val="bg2">
                    <a:lumMod val="25000"/>
                  </a:schemeClr>
                </a:solidFill>
                <a:latin typeface="+mn-lt"/>
                <a:ea typeface="Open Sans" panose="020B0606030504020204" pitchFamily="34" charset="0"/>
                <a:cs typeface="Open Sans" panose="020B0606030504020204" pitchFamily="34" charset="0"/>
              </a:rPr>
              <a:t>FUNDUSZE  EUROPEJSKIE</a:t>
            </a:r>
            <a:endParaRPr lang="en-US" sz="4800" spc="100" dirty="0">
              <a:solidFill>
                <a:schemeClr val="bg2">
                  <a:lumMod val="25000"/>
                </a:schemeClr>
              </a:solidFill>
              <a:latin typeface="+mn-lt"/>
              <a:ea typeface="Open Sans" panose="020B0606030504020204" pitchFamily="34" charset="0"/>
              <a:cs typeface="Open Sans" panose="020B0606030504020204" pitchFamily="34" charset="0"/>
            </a:endParaRPr>
          </a:p>
        </p:txBody>
      </p:sp>
      <p:sp>
        <p:nvSpPr>
          <p:cNvPr id="12" name="Rectangle 11"/>
          <p:cNvSpPr/>
          <p:nvPr/>
        </p:nvSpPr>
        <p:spPr>
          <a:xfrm flipH="1">
            <a:off x="0" y="1419225"/>
            <a:ext cx="192088" cy="152876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ED7D31">
                  <a:lumMod val="50000"/>
                </a:srgbClr>
              </a:solidFill>
            </a:endParaRPr>
          </a:p>
        </p:txBody>
      </p:sp>
      <p:pic>
        <p:nvPicPr>
          <p:cNvPr id="53253" name="Picture 1"/>
          <p:cNvPicPr>
            <a:picLocks noChangeAspect="1"/>
          </p:cNvPicPr>
          <p:nvPr/>
        </p:nvPicPr>
        <p:blipFill>
          <a:blip r:embed="rId2">
            <a:lum bright="36000" contrast="-66000"/>
          </a:blip>
          <a:srcRect/>
          <a:stretch>
            <a:fillRect/>
          </a:stretch>
        </p:blipFill>
        <p:spPr bwMode="auto">
          <a:xfrm>
            <a:off x="7812088" y="3530600"/>
            <a:ext cx="15781337" cy="8959850"/>
          </a:xfrm>
          <a:prstGeom prst="rect">
            <a:avLst/>
          </a:prstGeom>
          <a:noFill/>
          <a:ln w="9525">
            <a:noFill/>
            <a:miter lim="800000"/>
            <a:headEnd/>
            <a:tailEnd/>
          </a:ln>
        </p:spPr>
      </p:pic>
      <p:sp>
        <p:nvSpPr>
          <p:cNvPr id="25607" name="Prostokąt 25"/>
          <p:cNvSpPr>
            <a:spLocks noChangeArrowheads="1"/>
          </p:cNvSpPr>
          <p:nvPr/>
        </p:nvSpPr>
        <p:spPr bwMode="auto">
          <a:xfrm>
            <a:off x="13471525" y="1352550"/>
            <a:ext cx="7346950" cy="923925"/>
          </a:xfrm>
          <a:prstGeom prst="rect">
            <a:avLst/>
          </a:prstGeom>
          <a:noFill/>
          <a:ln w="9525">
            <a:noFill/>
            <a:miter lim="800000"/>
            <a:headEnd/>
            <a:tailEnd/>
          </a:ln>
        </p:spPr>
        <p:txBody>
          <a:bodyPr>
            <a:spAutoFit/>
          </a:bodyPr>
          <a:lstStyle/>
          <a:p>
            <a:pPr>
              <a:defRPr/>
            </a:pPr>
            <a:r>
              <a:rPr lang="pl-PL" sz="3200" b="1" dirty="0">
                <a:solidFill>
                  <a:schemeClr val="tx1">
                    <a:lumMod val="85000"/>
                    <a:lumOff val="15000"/>
                  </a:schemeClr>
                </a:solidFill>
                <a:latin typeface="Calibri" pitchFamily="34" charset="0"/>
                <a:cs typeface="Arial" pitchFamily="34" charset="0"/>
              </a:rPr>
              <a:t>2011 – 2018: </a:t>
            </a:r>
            <a:r>
              <a:rPr lang="pl-PL" sz="5400" b="1" dirty="0">
                <a:solidFill>
                  <a:srgbClr val="FF0000"/>
                </a:solidFill>
                <a:latin typeface="Arial Black" pitchFamily="34" charset="0"/>
                <a:cs typeface="Arial" pitchFamily="34" charset="0"/>
              </a:rPr>
              <a:t>671,5 mln zł</a:t>
            </a:r>
            <a:endParaRPr lang="pl-PL" sz="5400" dirty="0">
              <a:solidFill>
                <a:srgbClr val="FF0000"/>
              </a:solidFill>
              <a:latin typeface="Arial Black" pitchFamily="34" charset="0"/>
              <a:cs typeface="Arial" pitchFamily="34" charset="0"/>
            </a:endParaRPr>
          </a:p>
        </p:txBody>
      </p:sp>
      <p:cxnSp>
        <p:nvCxnSpPr>
          <p:cNvPr id="25" name="Straight Connector 17"/>
          <p:cNvCxnSpPr/>
          <p:nvPr/>
        </p:nvCxnSpPr>
        <p:spPr>
          <a:xfrm flipV="1">
            <a:off x="21710650" y="312738"/>
            <a:ext cx="22225" cy="504825"/>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6" name="TextBox 22"/>
          <p:cNvSpPr txBox="1"/>
          <p:nvPr/>
        </p:nvSpPr>
        <p:spPr>
          <a:xfrm>
            <a:off x="21850350" y="334963"/>
            <a:ext cx="1500188" cy="584200"/>
          </a:xfrm>
          <a:prstGeom prst="rect">
            <a:avLst/>
          </a:prstGeom>
          <a:noFill/>
        </p:spPr>
        <p:txBody>
          <a:bodyPr>
            <a:spAutoFit/>
          </a:bodyPr>
          <a:lstStyle/>
          <a:p>
            <a:pPr algn="ctr" fontAlgn="auto">
              <a:spcBef>
                <a:spcPts val="0"/>
              </a:spcBef>
              <a:spcAft>
                <a:spcPts val="0"/>
              </a:spcAft>
              <a:defRPr/>
            </a:pPr>
            <a:r>
              <a:rPr lang="pl-PL" sz="3200" spc="300" dirty="0">
                <a:solidFill>
                  <a:schemeClr val="tx2">
                    <a:lumMod val="50000"/>
                  </a:schemeClr>
                </a:solidFill>
                <a:latin typeface="Arial Black" pitchFamily="34" charset="0"/>
                <a:ea typeface="Open Sans" panose="020B0606030504020204" pitchFamily="34" charset="0"/>
                <a:cs typeface="Aharoni" pitchFamily="2" charset="-79"/>
              </a:rPr>
              <a:t>2018</a:t>
            </a:r>
            <a:endParaRPr lang="en-US" sz="3200" spc="300" dirty="0">
              <a:solidFill>
                <a:schemeClr val="tx2">
                  <a:lumMod val="50000"/>
                </a:schemeClr>
              </a:solidFill>
              <a:latin typeface="Arial Black" pitchFamily="34" charset="0"/>
              <a:ea typeface="Open Sans" panose="020B0606030504020204" pitchFamily="34" charset="0"/>
              <a:cs typeface="Aharoni" pitchFamily="2" charset="-79"/>
            </a:endParaRPr>
          </a:p>
        </p:txBody>
      </p:sp>
      <p:pic>
        <p:nvPicPr>
          <p:cNvPr id="53257" name="Picture 10" descr="C:\Users\lstacherczak\Desktop\czestochowa_logo_A1_podstawowe_kolor.PNG"/>
          <p:cNvPicPr>
            <a:picLocks noChangeAspect="1" noChangeArrowheads="1"/>
          </p:cNvPicPr>
          <p:nvPr/>
        </p:nvPicPr>
        <p:blipFill>
          <a:blip r:embed="rId3"/>
          <a:srcRect/>
          <a:stretch>
            <a:fillRect/>
          </a:stretch>
        </p:blipFill>
        <p:spPr bwMode="auto">
          <a:xfrm>
            <a:off x="19315113" y="228600"/>
            <a:ext cx="2124075" cy="701675"/>
          </a:xfrm>
          <a:prstGeom prst="rect">
            <a:avLst/>
          </a:prstGeom>
          <a:noFill/>
          <a:ln w="9525">
            <a:noFill/>
            <a:miter lim="800000"/>
            <a:headEnd/>
            <a:tailEnd/>
          </a:ln>
        </p:spPr>
      </p:pic>
      <p:cxnSp>
        <p:nvCxnSpPr>
          <p:cNvPr id="56" name="Straight Connector 19"/>
          <p:cNvCxnSpPr/>
          <p:nvPr/>
        </p:nvCxnSpPr>
        <p:spPr>
          <a:xfrm>
            <a:off x="14933613" y="2247900"/>
            <a:ext cx="8126412" cy="0"/>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7" name="Rectangle 18"/>
          <p:cNvSpPr/>
          <p:nvPr/>
        </p:nvSpPr>
        <p:spPr>
          <a:xfrm>
            <a:off x="1584325" y="2371725"/>
            <a:ext cx="10841038" cy="197167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44000" rIns="144000" bIns="144000" anchor="ctr"/>
          <a:lstStyle/>
          <a:p>
            <a:pPr algn="ctr">
              <a:spcBef>
                <a:spcPts val="1200"/>
              </a:spcBef>
              <a:spcAft>
                <a:spcPts val="1200"/>
              </a:spcAft>
              <a:defRPr/>
            </a:pPr>
            <a:r>
              <a:rPr lang="pl-PL" sz="2800" dirty="0"/>
              <a:t>PRZEBUDOWA  DROGI  WOJEWÓDZKIEJ NR 908 Z PRZEDŁUŻENIEM ULICY BOHATERÓW MONTE CASSINO DO UL. DŹBOWSKIEJ, CZY PRZEBUDOWA GŁÓWNEJ I PRZEJAZDOWEJ (CZYLI SKOMUNIKOWANIE MIASTA Z WĘZŁAMI AUTOSTRADOWYMI)</a:t>
            </a:r>
          </a:p>
        </p:txBody>
      </p:sp>
      <p:sp>
        <p:nvSpPr>
          <p:cNvPr id="58" name="Rectangle 20"/>
          <p:cNvSpPr/>
          <p:nvPr/>
        </p:nvSpPr>
        <p:spPr>
          <a:xfrm>
            <a:off x="1584325" y="4513263"/>
            <a:ext cx="10841038" cy="925512"/>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44000" rIns="144000" bIns="144000" anchor="ctr">
            <a:normAutofit/>
          </a:bodyPr>
          <a:lstStyle/>
          <a:p>
            <a:pPr algn="ctr">
              <a:spcBef>
                <a:spcPts val="1200"/>
              </a:spcBef>
              <a:spcAft>
                <a:spcPts val="1200"/>
              </a:spcAft>
              <a:defRPr/>
            </a:pPr>
            <a:r>
              <a:rPr lang="pl-PL" sz="2800" dirty="0"/>
              <a:t>PRZEBUDOWA ALEI WOJSKA POLSKIEGO - DK 1</a:t>
            </a:r>
          </a:p>
        </p:txBody>
      </p:sp>
      <p:sp>
        <p:nvSpPr>
          <p:cNvPr id="59" name="Rectangle 23"/>
          <p:cNvSpPr/>
          <p:nvPr/>
        </p:nvSpPr>
        <p:spPr>
          <a:xfrm>
            <a:off x="1584325" y="5592763"/>
            <a:ext cx="10841038" cy="1166812"/>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44000" rIns="144000" bIns="144000" anchor="ctr">
            <a:normAutofit/>
          </a:bodyPr>
          <a:lstStyle/>
          <a:p>
            <a:pPr algn="ctr">
              <a:spcBef>
                <a:spcPts val="1200"/>
              </a:spcBef>
              <a:spcAft>
                <a:spcPts val="1200"/>
              </a:spcAft>
              <a:defRPr/>
            </a:pPr>
            <a:r>
              <a:rPr lang="pl-PL" sz="2800" dirty="0"/>
              <a:t>ROZBUDOWA DK-46 – ULICY GŁÓWNEJ I ULICY PRZEJAZDOWEJ WRAZ Z BUDOWĄ OBEJŚCIA UL. ŚW. BARBARY DO UL. PUŁASKIEGO</a:t>
            </a:r>
          </a:p>
        </p:txBody>
      </p:sp>
      <p:sp>
        <p:nvSpPr>
          <p:cNvPr id="60" name="Rectangle 26"/>
          <p:cNvSpPr/>
          <p:nvPr/>
        </p:nvSpPr>
        <p:spPr>
          <a:xfrm>
            <a:off x="1584325" y="6916738"/>
            <a:ext cx="10841038" cy="925512"/>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44000" rIns="144000" bIns="144000" anchor="ctr">
            <a:normAutofit/>
          </a:bodyPr>
          <a:lstStyle/>
          <a:p>
            <a:pPr algn="ctr">
              <a:spcBef>
                <a:spcPts val="1200"/>
              </a:spcBef>
              <a:spcAft>
                <a:spcPts val="1200"/>
              </a:spcAft>
              <a:defRPr/>
            </a:pPr>
            <a:r>
              <a:rPr lang="pl-PL" sz="2800" dirty="0"/>
              <a:t>ODWODNIENIE DZIELNIC KIEDRZYN I GRABÓWKA</a:t>
            </a:r>
          </a:p>
        </p:txBody>
      </p:sp>
      <p:sp>
        <p:nvSpPr>
          <p:cNvPr id="61" name="Rectangle 29"/>
          <p:cNvSpPr/>
          <p:nvPr/>
        </p:nvSpPr>
        <p:spPr>
          <a:xfrm>
            <a:off x="1584325" y="7997825"/>
            <a:ext cx="10841038" cy="1065213"/>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44000" rIns="144000" bIns="144000" anchor="ctr"/>
          <a:lstStyle/>
          <a:p>
            <a:pPr algn="ctr">
              <a:spcBef>
                <a:spcPts val="1200"/>
              </a:spcBef>
              <a:spcAft>
                <a:spcPts val="1200"/>
              </a:spcAft>
              <a:defRPr/>
            </a:pPr>
            <a:r>
              <a:rPr lang="pl-PL" sz="2800" dirty="0"/>
              <a:t>OPIEKA NAD DZIECKIEM DO LAT 3 DLA RODZICÓW POWRACAJĄCYCH DO PRACY </a:t>
            </a:r>
          </a:p>
        </p:txBody>
      </p:sp>
      <p:grpSp>
        <p:nvGrpSpPr>
          <p:cNvPr id="2" name="Group 12"/>
          <p:cNvGrpSpPr>
            <a:grpSpLocks/>
          </p:cNvGrpSpPr>
          <p:nvPr/>
        </p:nvGrpSpPr>
        <p:grpSpPr bwMode="auto">
          <a:xfrm>
            <a:off x="1255713" y="2538413"/>
            <a:ext cx="785812" cy="590550"/>
            <a:chOff x="7083476" y="974292"/>
            <a:chExt cx="658086" cy="590516"/>
          </a:xfrm>
        </p:grpSpPr>
        <p:sp>
          <p:nvSpPr>
            <p:cNvPr id="63" name="Rectangle 17"/>
            <p:cNvSpPr/>
            <p:nvPr/>
          </p:nvSpPr>
          <p:spPr>
            <a:xfrm>
              <a:off x="7083476" y="974292"/>
              <a:ext cx="658086" cy="590516"/>
            </a:xfrm>
            <a:prstGeom prst="rect">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fontAlgn="auto">
                <a:spcBef>
                  <a:spcPts val="0"/>
                </a:spcBef>
                <a:spcAft>
                  <a:spcPts val="0"/>
                </a:spcAft>
                <a:defRPr/>
              </a:pPr>
              <a:endParaRPr lang="en-IN" sz="2800" dirty="0"/>
            </a:p>
          </p:txBody>
        </p:sp>
        <p:sp>
          <p:nvSpPr>
            <p:cNvPr id="64" name="Freeform 36"/>
            <p:cNvSpPr/>
            <p:nvPr/>
          </p:nvSpPr>
          <p:spPr>
            <a:xfrm>
              <a:off x="7223070" y="1136208"/>
              <a:ext cx="378899" cy="292083"/>
            </a:xfrm>
            <a:custGeom>
              <a:avLst/>
              <a:gdLst/>
              <a:ahLst/>
              <a:cxnLst/>
              <a:rect l="l" t="t" r="r" b="b"/>
              <a:pathLst>
                <a:path w="263638" h="202066">
                  <a:moveTo>
                    <a:pt x="224178" y="0"/>
                  </a:moveTo>
                  <a:cubicBezTo>
                    <a:pt x="228713" y="0"/>
                    <a:pt x="232569" y="1587"/>
                    <a:pt x="235744" y="4762"/>
                  </a:cubicBezTo>
                  <a:lnTo>
                    <a:pt x="258876" y="27894"/>
                  </a:lnTo>
                  <a:cubicBezTo>
                    <a:pt x="262051" y="31069"/>
                    <a:pt x="263638" y="34925"/>
                    <a:pt x="263638" y="39460"/>
                  </a:cubicBezTo>
                  <a:cubicBezTo>
                    <a:pt x="263638" y="43996"/>
                    <a:pt x="262051" y="47852"/>
                    <a:pt x="258876" y="51027"/>
                  </a:cubicBezTo>
                  <a:lnTo>
                    <a:pt x="135731" y="174171"/>
                  </a:lnTo>
                  <a:lnTo>
                    <a:pt x="112599" y="197303"/>
                  </a:lnTo>
                  <a:cubicBezTo>
                    <a:pt x="109424" y="200478"/>
                    <a:pt x="105569" y="202066"/>
                    <a:pt x="101033" y="202066"/>
                  </a:cubicBezTo>
                  <a:cubicBezTo>
                    <a:pt x="96497" y="202066"/>
                    <a:pt x="92642" y="200478"/>
                    <a:pt x="89467" y="197303"/>
                  </a:cubicBezTo>
                  <a:lnTo>
                    <a:pt x="66335" y="174171"/>
                  </a:lnTo>
                  <a:lnTo>
                    <a:pt x="4763" y="112599"/>
                  </a:lnTo>
                  <a:cubicBezTo>
                    <a:pt x="1588" y="109424"/>
                    <a:pt x="0" y="105569"/>
                    <a:pt x="0" y="101033"/>
                  </a:cubicBezTo>
                  <a:cubicBezTo>
                    <a:pt x="0" y="96497"/>
                    <a:pt x="1588" y="92642"/>
                    <a:pt x="4763" y="89467"/>
                  </a:cubicBezTo>
                  <a:lnTo>
                    <a:pt x="27895" y="66335"/>
                  </a:lnTo>
                  <a:cubicBezTo>
                    <a:pt x="31070" y="63160"/>
                    <a:pt x="34925" y="61572"/>
                    <a:pt x="39461" y="61572"/>
                  </a:cubicBezTo>
                  <a:cubicBezTo>
                    <a:pt x="43996" y="61572"/>
                    <a:pt x="47852" y="63160"/>
                    <a:pt x="51027" y="66335"/>
                  </a:cubicBezTo>
                  <a:lnTo>
                    <a:pt x="101033" y="116511"/>
                  </a:lnTo>
                  <a:lnTo>
                    <a:pt x="212612" y="4762"/>
                  </a:lnTo>
                  <a:cubicBezTo>
                    <a:pt x="215787" y="1587"/>
                    <a:pt x="219642" y="0"/>
                    <a:pt x="224178" y="0"/>
                  </a:cubicBezTo>
                  <a:close/>
                </a:path>
              </a:pathLst>
            </a:custGeom>
            <a:solidFill>
              <a:schemeClr val="l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endParaRPr lang="en-IN" sz="2800" dirty="0"/>
            </a:p>
          </p:txBody>
        </p:sp>
      </p:grpSp>
      <p:grpSp>
        <p:nvGrpSpPr>
          <p:cNvPr id="3" name="Group 11"/>
          <p:cNvGrpSpPr>
            <a:grpSpLocks/>
          </p:cNvGrpSpPr>
          <p:nvPr/>
        </p:nvGrpSpPr>
        <p:grpSpPr bwMode="auto">
          <a:xfrm>
            <a:off x="1255713" y="4681538"/>
            <a:ext cx="785812" cy="590550"/>
            <a:chOff x="7083476" y="2054017"/>
            <a:chExt cx="658086" cy="590516"/>
          </a:xfrm>
        </p:grpSpPr>
        <p:sp>
          <p:nvSpPr>
            <p:cNvPr id="66" name="Rectangle 21"/>
            <p:cNvSpPr/>
            <p:nvPr/>
          </p:nvSpPr>
          <p:spPr>
            <a:xfrm>
              <a:off x="7083476" y="2054017"/>
              <a:ext cx="658086" cy="590516"/>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fontAlgn="auto">
                <a:spcBef>
                  <a:spcPts val="0"/>
                </a:spcBef>
                <a:spcAft>
                  <a:spcPts val="0"/>
                </a:spcAft>
                <a:defRPr/>
              </a:pPr>
              <a:endParaRPr lang="en-IN" sz="2800" dirty="0"/>
            </a:p>
          </p:txBody>
        </p:sp>
        <p:sp>
          <p:nvSpPr>
            <p:cNvPr id="67" name="Freeform 37"/>
            <p:cNvSpPr/>
            <p:nvPr/>
          </p:nvSpPr>
          <p:spPr>
            <a:xfrm>
              <a:off x="7221741" y="2247681"/>
              <a:ext cx="380228" cy="292083"/>
            </a:xfrm>
            <a:custGeom>
              <a:avLst/>
              <a:gdLst/>
              <a:ahLst/>
              <a:cxnLst/>
              <a:rect l="l" t="t" r="r" b="b"/>
              <a:pathLst>
                <a:path w="263638" h="202066">
                  <a:moveTo>
                    <a:pt x="224178" y="0"/>
                  </a:moveTo>
                  <a:cubicBezTo>
                    <a:pt x="228713" y="0"/>
                    <a:pt x="232569" y="1587"/>
                    <a:pt x="235744" y="4762"/>
                  </a:cubicBezTo>
                  <a:lnTo>
                    <a:pt x="258876" y="27894"/>
                  </a:lnTo>
                  <a:cubicBezTo>
                    <a:pt x="262051" y="31069"/>
                    <a:pt x="263638" y="34925"/>
                    <a:pt x="263638" y="39460"/>
                  </a:cubicBezTo>
                  <a:cubicBezTo>
                    <a:pt x="263638" y="43996"/>
                    <a:pt x="262051" y="47852"/>
                    <a:pt x="258876" y="51027"/>
                  </a:cubicBezTo>
                  <a:lnTo>
                    <a:pt x="135731" y="174171"/>
                  </a:lnTo>
                  <a:lnTo>
                    <a:pt x="112599" y="197303"/>
                  </a:lnTo>
                  <a:cubicBezTo>
                    <a:pt x="109424" y="200478"/>
                    <a:pt x="105569" y="202066"/>
                    <a:pt x="101033" y="202066"/>
                  </a:cubicBezTo>
                  <a:cubicBezTo>
                    <a:pt x="96497" y="202066"/>
                    <a:pt x="92642" y="200478"/>
                    <a:pt x="89467" y="197303"/>
                  </a:cubicBezTo>
                  <a:lnTo>
                    <a:pt x="66335" y="174171"/>
                  </a:lnTo>
                  <a:lnTo>
                    <a:pt x="4763" y="112599"/>
                  </a:lnTo>
                  <a:cubicBezTo>
                    <a:pt x="1588" y="109424"/>
                    <a:pt x="0" y="105569"/>
                    <a:pt x="0" y="101033"/>
                  </a:cubicBezTo>
                  <a:cubicBezTo>
                    <a:pt x="0" y="96497"/>
                    <a:pt x="1588" y="92642"/>
                    <a:pt x="4763" y="89467"/>
                  </a:cubicBezTo>
                  <a:lnTo>
                    <a:pt x="27895" y="66335"/>
                  </a:lnTo>
                  <a:cubicBezTo>
                    <a:pt x="31070" y="63160"/>
                    <a:pt x="34925" y="61572"/>
                    <a:pt x="39461" y="61572"/>
                  </a:cubicBezTo>
                  <a:cubicBezTo>
                    <a:pt x="43996" y="61572"/>
                    <a:pt x="47852" y="63160"/>
                    <a:pt x="51027" y="66335"/>
                  </a:cubicBezTo>
                  <a:lnTo>
                    <a:pt x="101033" y="116511"/>
                  </a:lnTo>
                  <a:lnTo>
                    <a:pt x="212612" y="4762"/>
                  </a:lnTo>
                  <a:cubicBezTo>
                    <a:pt x="215787" y="1587"/>
                    <a:pt x="219642" y="0"/>
                    <a:pt x="224178" y="0"/>
                  </a:cubicBezTo>
                  <a:close/>
                </a:path>
              </a:pathLst>
            </a:custGeom>
            <a:solidFill>
              <a:schemeClr val="l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endParaRPr lang="en-IN" sz="2800" dirty="0"/>
            </a:p>
          </p:txBody>
        </p:sp>
      </p:grpSp>
      <p:grpSp>
        <p:nvGrpSpPr>
          <p:cNvPr id="4" name="Group 10"/>
          <p:cNvGrpSpPr>
            <a:grpSpLocks/>
          </p:cNvGrpSpPr>
          <p:nvPr/>
        </p:nvGrpSpPr>
        <p:grpSpPr bwMode="auto">
          <a:xfrm>
            <a:off x="1255713" y="7085013"/>
            <a:ext cx="785812" cy="590550"/>
            <a:chOff x="7083476" y="4213467"/>
            <a:chExt cx="658086" cy="590516"/>
          </a:xfrm>
        </p:grpSpPr>
        <p:sp>
          <p:nvSpPr>
            <p:cNvPr id="69" name="Rectangle 27"/>
            <p:cNvSpPr/>
            <p:nvPr/>
          </p:nvSpPr>
          <p:spPr>
            <a:xfrm>
              <a:off x="7083476" y="4213467"/>
              <a:ext cx="658086" cy="590516"/>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fontAlgn="auto">
                <a:spcBef>
                  <a:spcPts val="0"/>
                </a:spcBef>
                <a:spcAft>
                  <a:spcPts val="0"/>
                </a:spcAft>
                <a:defRPr/>
              </a:pPr>
              <a:endParaRPr lang="en-IN" sz="2800" dirty="0"/>
            </a:p>
          </p:txBody>
        </p:sp>
        <p:sp>
          <p:nvSpPr>
            <p:cNvPr id="70" name="Freeform 38"/>
            <p:cNvSpPr/>
            <p:nvPr/>
          </p:nvSpPr>
          <p:spPr>
            <a:xfrm>
              <a:off x="7221741" y="4397606"/>
              <a:ext cx="380228" cy="290495"/>
            </a:xfrm>
            <a:custGeom>
              <a:avLst/>
              <a:gdLst/>
              <a:ahLst/>
              <a:cxnLst/>
              <a:rect l="l" t="t" r="r" b="b"/>
              <a:pathLst>
                <a:path w="263638" h="202066">
                  <a:moveTo>
                    <a:pt x="224178" y="0"/>
                  </a:moveTo>
                  <a:cubicBezTo>
                    <a:pt x="228713" y="0"/>
                    <a:pt x="232569" y="1587"/>
                    <a:pt x="235744" y="4762"/>
                  </a:cubicBezTo>
                  <a:lnTo>
                    <a:pt x="258876" y="27894"/>
                  </a:lnTo>
                  <a:cubicBezTo>
                    <a:pt x="262051" y="31069"/>
                    <a:pt x="263638" y="34925"/>
                    <a:pt x="263638" y="39460"/>
                  </a:cubicBezTo>
                  <a:cubicBezTo>
                    <a:pt x="263638" y="43996"/>
                    <a:pt x="262051" y="47852"/>
                    <a:pt x="258876" y="51027"/>
                  </a:cubicBezTo>
                  <a:lnTo>
                    <a:pt x="135731" y="174171"/>
                  </a:lnTo>
                  <a:lnTo>
                    <a:pt x="112599" y="197303"/>
                  </a:lnTo>
                  <a:cubicBezTo>
                    <a:pt x="109424" y="200478"/>
                    <a:pt x="105569" y="202066"/>
                    <a:pt x="101033" y="202066"/>
                  </a:cubicBezTo>
                  <a:cubicBezTo>
                    <a:pt x="96497" y="202066"/>
                    <a:pt x="92642" y="200478"/>
                    <a:pt x="89467" y="197303"/>
                  </a:cubicBezTo>
                  <a:lnTo>
                    <a:pt x="66335" y="174171"/>
                  </a:lnTo>
                  <a:lnTo>
                    <a:pt x="4763" y="112599"/>
                  </a:lnTo>
                  <a:cubicBezTo>
                    <a:pt x="1588" y="109424"/>
                    <a:pt x="0" y="105569"/>
                    <a:pt x="0" y="101033"/>
                  </a:cubicBezTo>
                  <a:cubicBezTo>
                    <a:pt x="0" y="96497"/>
                    <a:pt x="1588" y="92642"/>
                    <a:pt x="4763" y="89467"/>
                  </a:cubicBezTo>
                  <a:lnTo>
                    <a:pt x="27895" y="66335"/>
                  </a:lnTo>
                  <a:cubicBezTo>
                    <a:pt x="31070" y="63160"/>
                    <a:pt x="34925" y="61572"/>
                    <a:pt x="39461" y="61572"/>
                  </a:cubicBezTo>
                  <a:cubicBezTo>
                    <a:pt x="43996" y="61572"/>
                    <a:pt x="47852" y="63160"/>
                    <a:pt x="51027" y="66335"/>
                  </a:cubicBezTo>
                  <a:lnTo>
                    <a:pt x="101033" y="116511"/>
                  </a:lnTo>
                  <a:lnTo>
                    <a:pt x="212612" y="4762"/>
                  </a:lnTo>
                  <a:cubicBezTo>
                    <a:pt x="215787" y="1587"/>
                    <a:pt x="219642" y="0"/>
                    <a:pt x="224178" y="0"/>
                  </a:cubicBezTo>
                  <a:close/>
                </a:path>
              </a:pathLst>
            </a:custGeom>
            <a:solidFill>
              <a:schemeClr val="l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endParaRPr lang="en-IN" sz="2800" dirty="0"/>
            </a:p>
          </p:txBody>
        </p:sp>
      </p:grpSp>
      <p:sp>
        <p:nvSpPr>
          <p:cNvPr id="71" name="Rectangle 24"/>
          <p:cNvSpPr/>
          <p:nvPr/>
        </p:nvSpPr>
        <p:spPr>
          <a:xfrm>
            <a:off x="1255713" y="5761038"/>
            <a:ext cx="785812" cy="590550"/>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fontAlgn="auto">
              <a:spcBef>
                <a:spcPts val="0"/>
              </a:spcBef>
              <a:spcAft>
                <a:spcPts val="0"/>
              </a:spcAft>
              <a:defRPr/>
            </a:pPr>
            <a:endParaRPr lang="en-IN" sz="2800" dirty="0"/>
          </a:p>
        </p:txBody>
      </p:sp>
      <p:sp>
        <p:nvSpPr>
          <p:cNvPr id="72" name="Rectangle 30"/>
          <p:cNvSpPr/>
          <p:nvPr/>
        </p:nvSpPr>
        <p:spPr>
          <a:xfrm>
            <a:off x="1255713" y="8164513"/>
            <a:ext cx="785812" cy="590550"/>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fontAlgn="auto">
              <a:spcBef>
                <a:spcPts val="0"/>
              </a:spcBef>
              <a:spcAft>
                <a:spcPts val="0"/>
              </a:spcAft>
              <a:defRPr/>
            </a:pPr>
            <a:endParaRPr lang="en-IN" sz="2800" dirty="0"/>
          </a:p>
        </p:txBody>
      </p:sp>
      <p:sp>
        <p:nvSpPr>
          <p:cNvPr id="73" name="Rectangle 18"/>
          <p:cNvSpPr/>
          <p:nvPr/>
        </p:nvSpPr>
        <p:spPr>
          <a:xfrm>
            <a:off x="1584325" y="9213850"/>
            <a:ext cx="10841038" cy="925513"/>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44000" rIns="144000" bIns="144000" anchor="ctr"/>
          <a:lstStyle/>
          <a:p>
            <a:pPr algn="ctr">
              <a:spcBef>
                <a:spcPts val="1200"/>
              </a:spcBef>
              <a:spcAft>
                <a:spcPts val="1200"/>
              </a:spcAft>
              <a:defRPr/>
            </a:pPr>
            <a:r>
              <a:rPr lang="pl-PL" sz="2800" dirty="0"/>
              <a:t>PROJEKTY EDUKACYJNE</a:t>
            </a:r>
          </a:p>
        </p:txBody>
      </p:sp>
      <p:sp>
        <p:nvSpPr>
          <p:cNvPr id="74" name="Rectangle 20"/>
          <p:cNvSpPr/>
          <p:nvPr/>
        </p:nvSpPr>
        <p:spPr>
          <a:xfrm>
            <a:off x="1584325" y="10309225"/>
            <a:ext cx="10841038" cy="1154113"/>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44000" rIns="144000" bIns="144000" anchor="ctr">
            <a:normAutofit/>
          </a:bodyPr>
          <a:lstStyle/>
          <a:p>
            <a:pPr algn="ctr">
              <a:spcBef>
                <a:spcPts val="1200"/>
              </a:spcBef>
              <a:spcAft>
                <a:spcPts val="1200"/>
              </a:spcAft>
              <a:defRPr/>
            </a:pPr>
            <a:r>
              <a:rPr lang="pl-PL" sz="2800" dirty="0"/>
              <a:t>PRZEBUDOWA LINII TRAMWAJOWEJ WRAZ Z ZAKUPEM TRAMWAJÓW</a:t>
            </a:r>
          </a:p>
        </p:txBody>
      </p:sp>
      <p:sp>
        <p:nvSpPr>
          <p:cNvPr id="75" name="Rectangle 23"/>
          <p:cNvSpPr/>
          <p:nvPr/>
        </p:nvSpPr>
        <p:spPr>
          <a:xfrm>
            <a:off x="1584325" y="11552238"/>
            <a:ext cx="10841038" cy="925512"/>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44000" rIns="144000" bIns="144000" anchor="ctr">
            <a:normAutofit/>
          </a:bodyPr>
          <a:lstStyle/>
          <a:p>
            <a:pPr algn="ctr">
              <a:spcBef>
                <a:spcPts val="1200"/>
              </a:spcBef>
              <a:spcAft>
                <a:spcPts val="1200"/>
              </a:spcAft>
              <a:defRPr/>
            </a:pPr>
            <a:r>
              <a:rPr lang="pl-PL" sz="2800" dirty="0"/>
              <a:t>POPRAWA BEZPIECZEŃSTWA – ZAKUP SAMOCHODÓW STRAŻACKICH </a:t>
            </a:r>
          </a:p>
        </p:txBody>
      </p:sp>
      <p:grpSp>
        <p:nvGrpSpPr>
          <p:cNvPr id="5" name="Group 12"/>
          <p:cNvGrpSpPr>
            <a:grpSpLocks/>
          </p:cNvGrpSpPr>
          <p:nvPr/>
        </p:nvGrpSpPr>
        <p:grpSpPr bwMode="auto">
          <a:xfrm>
            <a:off x="1255713" y="9382125"/>
            <a:ext cx="785812" cy="590550"/>
            <a:chOff x="7083476" y="974292"/>
            <a:chExt cx="658086" cy="590516"/>
          </a:xfrm>
        </p:grpSpPr>
        <p:sp>
          <p:nvSpPr>
            <p:cNvPr id="77" name="Rectangle 17"/>
            <p:cNvSpPr/>
            <p:nvPr/>
          </p:nvSpPr>
          <p:spPr>
            <a:xfrm>
              <a:off x="7083476" y="974292"/>
              <a:ext cx="658086" cy="590516"/>
            </a:xfrm>
            <a:prstGeom prst="rect">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fontAlgn="auto">
                <a:spcBef>
                  <a:spcPts val="0"/>
                </a:spcBef>
                <a:spcAft>
                  <a:spcPts val="0"/>
                </a:spcAft>
                <a:defRPr/>
              </a:pPr>
              <a:endParaRPr lang="en-IN" sz="2800" dirty="0"/>
            </a:p>
          </p:txBody>
        </p:sp>
        <p:sp>
          <p:nvSpPr>
            <p:cNvPr id="78" name="Freeform 36"/>
            <p:cNvSpPr/>
            <p:nvPr/>
          </p:nvSpPr>
          <p:spPr>
            <a:xfrm>
              <a:off x="7223070" y="1136208"/>
              <a:ext cx="378899" cy="292083"/>
            </a:xfrm>
            <a:custGeom>
              <a:avLst/>
              <a:gdLst/>
              <a:ahLst/>
              <a:cxnLst/>
              <a:rect l="l" t="t" r="r" b="b"/>
              <a:pathLst>
                <a:path w="263638" h="202066">
                  <a:moveTo>
                    <a:pt x="224178" y="0"/>
                  </a:moveTo>
                  <a:cubicBezTo>
                    <a:pt x="228713" y="0"/>
                    <a:pt x="232569" y="1587"/>
                    <a:pt x="235744" y="4762"/>
                  </a:cubicBezTo>
                  <a:lnTo>
                    <a:pt x="258876" y="27894"/>
                  </a:lnTo>
                  <a:cubicBezTo>
                    <a:pt x="262051" y="31069"/>
                    <a:pt x="263638" y="34925"/>
                    <a:pt x="263638" y="39460"/>
                  </a:cubicBezTo>
                  <a:cubicBezTo>
                    <a:pt x="263638" y="43996"/>
                    <a:pt x="262051" y="47852"/>
                    <a:pt x="258876" y="51027"/>
                  </a:cubicBezTo>
                  <a:lnTo>
                    <a:pt x="135731" y="174171"/>
                  </a:lnTo>
                  <a:lnTo>
                    <a:pt x="112599" y="197303"/>
                  </a:lnTo>
                  <a:cubicBezTo>
                    <a:pt x="109424" y="200478"/>
                    <a:pt x="105569" y="202066"/>
                    <a:pt x="101033" y="202066"/>
                  </a:cubicBezTo>
                  <a:cubicBezTo>
                    <a:pt x="96497" y="202066"/>
                    <a:pt x="92642" y="200478"/>
                    <a:pt x="89467" y="197303"/>
                  </a:cubicBezTo>
                  <a:lnTo>
                    <a:pt x="66335" y="174171"/>
                  </a:lnTo>
                  <a:lnTo>
                    <a:pt x="4763" y="112599"/>
                  </a:lnTo>
                  <a:cubicBezTo>
                    <a:pt x="1588" y="109424"/>
                    <a:pt x="0" y="105569"/>
                    <a:pt x="0" y="101033"/>
                  </a:cubicBezTo>
                  <a:cubicBezTo>
                    <a:pt x="0" y="96497"/>
                    <a:pt x="1588" y="92642"/>
                    <a:pt x="4763" y="89467"/>
                  </a:cubicBezTo>
                  <a:lnTo>
                    <a:pt x="27895" y="66335"/>
                  </a:lnTo>
                  <a:cubicBezTo>
                    <a:pt x="31070" y="63160"/>
                    <a:pt x="34925" y="61572"/>
                    <a:pt x="39461" y="61572"/>
                  </a:cubicBezTo>
                  <a:cubicBezTo>
                    <a:pt x="43996" y="61572"/>
                    <a:pt x="47852" y="63160"/>
                    <a:pt x="51027" y="66335"/>
                  </a:cubicBezTo>
                  <a:lnTo>
                    <a:pt x="101033" y="116511"/>
                  </a:lnTo>
                  <a:lnTo>
                    <a:pt x="212612" y="4762"/>
                  </a:lnTo>
                  <a:cubicBezTo>
                    <a:pt x="215787" y="1587"/>
                    <a:pt x="219642" y="0"/>
                    <a:pt x="224178" y="0"/>
                  </a:cubicBezTo>
                  <a:close/>
                </a:path>
              </a:pathLst>
            </a:custGeom>
            <a:solidFill>
              <a:schemeClr val="l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endParaRPr lang="en-IN" sz="2800" dirty="0"/>
            </a:p>
          </p:txBody>
        </p:sp>
      </p:grpSp>
      <p:grpSp>
        <p:nvGrpSpPr>
          <p:cNvPr id="6" name="Group 11"/>
          <p:cNvGrpSpPr>
            <a:grpSpLocks/>
          </p:cNvGrpSpPr>
          <p:nvPr/>
        </p:nvGrpSpPr>
        <p:grpSpPr bwMode="auto">
          <a:xfrm>
            <a:off x="1255713" y="10477500"/>
            <a:ext cx="785812" cy="736600"/>
            <a:chOff x="7083476" y="2054017"/>
            <a:chExt cx="658086" cy="590516"/>
          </a:xfrm>
        </p:grpSpPr>
        <p:sp>
          <p:nvSpPr>
            <p:cNvPr id="80" name="Rectangle 21"/>
            <p:cNvSpPr/>
            <p:nvPr/>
          </p:nvSpPr>
          <p:spPr>
            <a:xfrm>
              <a:off x="7083476" y="2054017"/>
              <a:ext cx="658086" cy="590516"/>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fontAlgn="auto">
                <a:spcBef>
                  <a:spcPts val="0"/>
                </a:spcBef>
                <a:spcAft>
                  <a:spcPts val="0"/>
                </a:spcAft>
                <a:defRPr/>
              </a:pPr>
              <a:endParaRPr lang="en-IN" sz="2800" dirty="0"/>
            </a:p>
          </p:txBody>
        </p:sp>
        <p:sp>
          <p:nvSpPr>
            <p:cNvPr id="81" name="Freeform 37"/>
            <p:cNvSpPr/>
            <p:nvPr/>
          </p:nvSpPr>
          <p:spPr>
            <a:xfrm>
              <a:off x="7221741" y="2247462"/>
              <a:ext cx="380228" cy="292713"/>
            </a:xfrm>
            <a:custGeom>
              <a:avLst/>
              <a:gdLst/>
              <a:ahLst/>
              <a:cxnLst/>
              <a:rect l="l" t="t" r="r" b="b"/>
              <a:pathLst>
                <a:path w="263638" h="202066">
                  <a:moveTo>
                    <a:pt x="224178" y="0"/>
                  </a:moveTo>
                  <a:cubicBezTo>
                    <a:pt x="228713" y="0"/>
                    <a:pt x="232569" y="1587"/>
                    <a:pt x="235744" y="4762"/>
                  </a:cubicBezTo>
                  <a:lnTo>
                    <a:pt x="258876" y="27894"/>
                  </a:lnTo>
                  <a:cubicBezTo>
                    <a:pt x="262051" y="31069"/>
                    <a:pt x="263638" y="34925"/>
                    <a:pt x="263638" y="39460"/>
                  </a:cubicBezTo>
                  <a:cubicBezTo>
                    <a:pt x="263638" y="43996"/>
                    <a:pt x="262051" y="47852"/>
                    <a:pt x="258876" y="51027"/>
                  </a:cubicBezTo>
                  <a:lnTo>
                    <a:pt x="135731" y="174171"/>
                  </a:lnTo>
                  <a:lnTo>
                    <a:pt x="112599" y="197303"/>
                  </a:lnTo>
                  <a:cubicBezTo>
                    <a:pt x="109424" y="200478"/>
                    <a:pt x="105569" y="202066"/>
                    <a:pt x="101033" y="202066"/>
                  </a:cubicBezTo>
                  <a:cubicBezTo>
                    <a:pt x="96497" y="202066"/>
                    <a:pt x="92642" y="200478"/>
                    <a:pt x="89467" y="197303"/>
                  </a:cubicBezTo>
                  <a:lnTo>
                    <a:pt x="66335" y="174171"/>
                  </a:lnTo>
                  <a:lnTo>
                    <a:pt x="4763" y="112599"/>
                  </a:lnTo>
                  <a:cubicBezTo>
                    <a:pt x="1588" y="109424"/>
                    <a:pt x="0" y="105569"/>
                    <a:pt x="0" y="101033"/>
                  </a:cubicBezTo>
                  <a:cubicBezTo>
                    <a:pt x="0" y="96497"/>
                    <a:pt x="1588" y="92642"/>
                    <a:pt x="4763" y="89467"/>
                  </a:cubicBezTo>
                  <a:lnTo>
                    <a:pt x="27895" y="66335"/>
                  </a:lnTo>
                  <a:cubicBezTo>
                    <a:pt x="31070" y="63160"/>
                    <a:pt x="34925" y="61572"/>
                    <a:pt x="39461" y="61572"/>
                  </a:cubicBezTo>
                  <a:cubicBezTo>
                    <a:pt x="43996" y="61572"/>
                    <a:pt x="47852" y="63160"/>
                    <a:pt x="51027" y="66335"/>
                  </a:cubicBezTo>
                  <a:lnTo>
                    <a:pt x="101033" y="116511"/>
                  </a:lnTo>
                  <a:lnTo>
                    <a:pt x="212612" y="4762"/>
                  </a:lnTo>
                  <a:cubicBezTo>
                    <a:pt x="215787" y="1587"/>
                    <a:pt x="219642" y="0"/>
                    <a:pt x="224178" y="0"/>
                  </a:cubicBezTo>
                  <a:close/>
                </a:path>
              </a:pathLst>
            </a:custGeom>
            <a:solidFill>
              <a:schemeClr val="l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endParaRPr lang="en-IN" sz="2800" dirty="0"/>
            </a:p>
          </p:txBody>
        </p:sp>
      </p:grpSp>
      <p:sp>
        <p:nvSpPr>
          <p:cNvPr id="82" name="Rectangle 24"/>
          <p:cNvSpPr/>
          <p:nvPr/>
        </p:nvSpPr>
        <p:spPr>
          <a:xfrm>
            <a:off x="1255713" y="11720513"/>
            <a:ext cx="785812" cy="590550"/>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fontAlgn="auto">
              <a:spcBef>
                <a:spcPts val="0"/>
              </a:spcBef>
              <a:spcAft>
                <a:spcPts val="0"/>
              </a:spcAft>
              <a:defRPr/>
            </a:pPr>
            <a:endParaRPr lang="en-IN" sz="2800" dirty="0"/>
          </a:p>
        </p:txBody>
      </p:sp>
      <p:sp>
        <p:nvSpPr>
          <p:cNvPr id="83" name="Freeform 37"/>
          <p:cNvSpPr/>
          <p:nvPr/>
        </p:nvSpPr>
        <p:spPr>
          <a:xfrm>
            <a:off x="1431925" y="5845175"/>
            <a:ext cx="461963" cy="338138"/>
          </a:xfrm>
          <a:custGeom>
            <a:avLst/>
            <a:gdLst/>
            <a:ahLst/>
            <a:cxnLst/>
            <a:rect l="l" t="t" r="r" b="b"/>
            <a:pathLst>
              <a:path w="263638" h="202066">
                <a:moveTo>
                  <a:pt x="224178" y="0"/>
                </a:moveTo>
                <a:cubicBezTo>
                  <a:pt x="228713" y="0"/>
                  <a:pt x="232569" y="1587"/>
                  <a:pt x="235744" y="4762"/>
                </a:cubicBezTo>
                <a:lnTo>
                  <a:pt x="258876" y="27894"/>
                </a:lnTo>
                <a:cubicBezTo>
                  <a:pt x="262051" y="31069"/>
                  <a:pt x="263638" y="34925"/>
                  <a:pt x="263638" y="39460"/>
                </a:cubicBezTo>
                <a:cubicBezTo>
                  <a:pt x="263638" y="43996"/>
                  <a:pt x="262051" y="47852"/>
                  <a:pt x="258876" y="51027"/>
                </a:cubicBezTo>
                <a:lnTo>
                  <a:pt x="135731" y="174171"/>
                </a:lnTo>
                <a:lnTo>
                  <a:pt x="112599" y="197303"/>
                </a:lnTo>
                <a:cubicBezTo>
                  <a:pt x="109424" y="200478"/>
                  <a:pt x="105569" y="202066"/>
                  <a:pt x="101033" y="202066"/>
                </a:cubicBezTo>
                <a:cubicBezTo>
                  <a:pt x="96497" y="202066"/>
                  <a:pt x="92642" y="200478"/>
                  <a:pt x="89467" y="197303"/>
                </a:cubicBezTo>
                <a:lnTo>
                  <a:pt x="66335" y="174171"/>
                </a:lnTo>
                <a:lnTo>
                  <a:pt x="4763" y="112599"/>
                </a:lnTo>
                <a:cubicBezTo>
                  <a:pt x="1588" y="109424"/>
                  <a:pt x="0" y="105569"/>
                  <a:pt x="0" y="101033"/>
                </a:cubicBezTo>
                <a:cubicBezTo>
                  <a:pt x="0" y="96497"/>
                  <a:pt x="1588" y="92642"/>
                  <a:pt x="4763" y="89467"/>
                </a:cubicBezTo>
                <a:lnTo>
                  <a:pt x="27895" y="66335"/>
                </a:lnTo>
                <a:cubicBezTo>
                  <a:pt x="31070" y="63160"/>
                  <a:pt x="34925" y="61572"/>
                  <a:pt x="39461" y="61572"/>
                </a:cubicBezTo>
                <a:cubicBezTo>
                  <a:pt x="43996" y="61572"/>
                  <a:pt x="47852" y="63160"/>
                  <a:pt x="51027" y="66335"/>
                </a:cubicBezTo>
                <a:lnTo>
                  <a:pt x="101033" y="116511"/>
                </a:lnTo>
                <a:lnTo>
                  <a:pt x="212612" y="4762"/>
                </a:lnTo>
                <a:cubicBezTo>
                  <a:pt x="215787" y="1587"/>
                  <a:pt x="219642" y="0"/>
                  <a:pt x="224178" y="0"/>
                </a:cubicBezTo>
                <a:close/>
              </a:path>
            </a:pathLst>
          </a:custGeom>
          <a:solidFill>
            <a:schemeClr val="l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endParaRPr lang="en-IN" sz="2800" dirty="0"/>
          </a:p>
        </p:txBody>
      </p:sp>
      <p:sp>
        <p:nvSpPr>
          <p:cNvPr id="84" name="Freeform 37"/>
          <p:cNvSpPr/>
          <p:nvPr/>
        </p:nvSpPr>
        <p:spPr>
          <a:xfrm>
            <a:off x="1398588" y="8310563"/>
            <a:ext cx="511175" cy="288925"/>
          </a:xfrm>
          <a:custGeom>
            <a:avLst/>
            <a:gdLst/>
            <a:ahLst/>
            <a:cxnLst/>
            <a:rect l="l" t="t" r="r" b="b"/>
            <a:pathLst>
              <a:path w="263638" h="202066">
                <a:moveTo>
                  <a:pt x="224178" y="0"/>
                </a:moveTo>
                <a:cubicBezTo>
                  <a:pt x="228713" y="0"/>
                  <a:pt x="232569" y="1587"/>
                  <a:pt x="235744" y="4762"/>
                </a:cubicBezTo>
                <a:lnTo>
                  <a:pt x="258876" y="27894"/>
                </a:lnTo>
                <a:cubicBezTo>
                  <a:pt x="262051" y="31069"/>
                  <a:pt x="263638" y="34925"/>
                  <a:pt x="263638" y="39460"/>
                </a:cubicBezTo>
                <a:cubicBezTo>
                  <a:pt x="263638" y="43996"/>
                  <a:pt x="262051" y="47852"/>
                  <a:pt x="258876" y="51027"/>
                </a:cubicBezTo>
                <a:lnTo>
                  <a:pt x="135731" y="174171"/>
                </a:lnTo>
                <a:lnTo>
                  <a:pt x="112599" y="197303"/>
                </a:lnTo>
                <a:cubicBezTo>
                  <a:pt x="109424" y="200478"/>
                  <a:pt x="105569" y="202066"/>
                  <a:pt x="101033" y="202066"/>
                </a:cubicBezTo>
                <a:cubicBezTo>
                  <a:pt x="96497" y="202066"/>
                  <a:pt x="92642" y="200478"/>
                  <a:pt x="89467" y="197303"/>
                </a:cubicBezTo>
                <a:lnTo>
                  <a:pt x="66335" y="174171"/>
                </a:lnTo>
                <a:lnTo>
                  <a:pt x="4763" y="112599"/>
                </a:lnTo>
                <a:cubicBezTo>
                  <a:pt x="1588" y="109424"/>
                  <a:pt x="0" y="105569"/>
                  <a:pt x="0" y="101033"/>
                </a:cubicBezTo>
                <a:cubicBezTo>
                  <a:pt x="0" y="96497"/>
                  <a:pt x="1588" y="92642"/>
                  <a:pt x="4763" y="89467"/>
                </a:cubicBezTo>
                <a:lnTo>
                  <a:pt x="27895" y="66335"/>
                </a:lnTo>
                <a:cubicBezTo>
                  <a:pt x="31070" y="63160"/>
                  <a:pt x="34925" y="61572"/>
                  <a:pt x="39461" y="61572"/>
                </a:cubicBezTo>
                <a:cubicBezTo>
                  <a:pt x="43996" y="61572"/>
                  <a:pt x="47852" y="63160"/>
                  <a:pt x="51027" y="66335"/>
                </a:cubicBezTo>
                <a:lnTo>
                  <a:pt x="101033" y="116511"/>
                </a:lnTo>
                <a:lnTo>
                  <a:pt x="212612" y="4762"/>
                </a:lnTo>
                <a:cubicBezTo>
                  <a:pt x="215787" y="1587"/>
                  <a:pt x="219642" y="0"/>
                  <a:pt x="224178" y="0"/>
                </a:cubicBezTo>
                <a:close/>
              </a:path>
            </a:pathLst>
          </a:custGeom>
          <a:solidFill>
            <a:schemeClr val="l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endParaRPr lang="en-IN" sz="2800" dirty="0"/>
          </a:p>
        </p:txBody>
      </p:sp>
      <p:sp>
        <p:nvSpPr>
          <p:cNvPr id="85" name="Freeform 37"/>
          <p:cNvSpPr/>
          <p:nvPr/>
        </p:nvSpPr>
        <p:spPr>
          <a:xfrm>
            <a:off x="1431925" y="11788775"/>
            <a:ext cx="495300" cy="371475"/>
          </a:xfrm>
          <a:custGeom>
            <a:avLst/>
            <a:gdLst/>
            <a:ahLst/>
            <a:cxnLst/>
            <a:rect l="l" t="t" r="r" b="b"/>
            <a:pathLst>
              <a:path w="263638" h="202066">
                <a:moveTo>
                  <a:pt x="224178" y="0"/>
                </a:moveTo>
                <a:cubicBezTo>
                  <a:pt x="228713" y="0"/>
                  <a:pt x="232569" y="1587"/>
                  <a:pt x="235744" y="4762"/>
                </a:cubicBezTo>
                <a:lnTo>
                  <a:pt x="258876" y="27894"/>
                </a:lnTo>
                <a:cubicBezTo>
                  <a:pt x="262051" y="31069"/>
                  <a:pt x="263638" y="34925"/>
                  <a:pt x="263638" y="39460"/>
                </a:cubicBezTo>
                <a:cubicBezTo>
                  <a:pt x="263638" y="43996"/>
                  <a:pt x="262051" y="47852"/>
                  <a:pt x="258876" y="51027"/>
                </a:cubicBezTo>
                <a:lnTo>
                  <a:pt x="135731" y="174171"/>
                </a:lnTo>
                <a:lnTo>
                  <a:pt x="112599" y="197303"/>
                </a:lnTo>
                <a:cubicBezTo>
                  <a:pt x="109424" y="200478"/>
                  <a:pt x="105569" y="202066"/>
                  <a:pt x="101033" y="202066"/>
                </a:cubicBezTo>
                <a:cubicBezTo>
                  <a:pt x="96497" y="202066"/>
                  <a:pt x="92642" y="200478"/>
                  <a:pt x="89467" y="197303"/>
                </a:cubicBezTo>
                <a:lnTo>
                  <a:pt x="66335" y="174171"/>
                </a:lnTo>
                <a:lnTo>
                  <a:pt x="4763" y="112599"/>
                </a:lnTo>
                <a:cubicBezTo>
                  <a:pt x="1588" y="109424"/>
                  <a:pt x="0" y="105569"/>
                  <a:pt x="0" y="101033"/>
                </a:cubicBezTo>
                <a:cubicBezTo>
                  <a:pt x="0" y="96497"/>
                  <a:pt x="1588" y="92642"/>
                  <a:pt x="4763" y="89467"/>
                </a:cubicBezTo>
                <a:lnTo>
                  <a:pt x="27895" y="66335"/>
                </a:lnTo>
                <a:cubicBezTo>
                  <a:pt x="31070" y="63160"/>
                  <a:pt x="34925" y="61572"/>
                  <a:pt x="39461" y="61572"/>
                </a:cubicBezTo>
                <a:cubicBezTo>
                  <a:pt x="43996" y="61572"/>
                  <a:pt x="47852" y="63160"/>
                  <a:pt x="51027" y="66335"/>
                </a:cubicBezTo>
                <a:lnTo>
                  <a:pt x="101033" y="116511"/>
                </a:lnTo>
                <a:lnTo>
                  <a:pt x="212612" y="4762"/>
                </a:lnTo>
                <a:cubicBezTo>
                  <a:pt x="215787" y="1587"/>
                  <a:pt x="219642" y="0"/>
                  <a:pt x="224178" y="0"/>
                </a:cubicBezTo>
                <a:close/>
              </a:path>
            </a:pathLst>
          </a:custGeom>
          <a:solidFill>
            <a:schemeClr val="l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endParaRPr lang="en-IN" sz="2800" dirty="0"/>
          </a:p>
        </p:txBody>
      </p:sp>
      <p:cxnSp>
        <p:nvCxnSpPr>
          <p:cNvPr id="87" name="Straight Connector 19"/>
          <p:cNvCxnSpPr/>
          <p:nvPr/>
        </p:nvCxnSpPr>
        <p:spPr>
          <a:xfrm>
            <a:off x="14379575" y="2247900"/>
            <a:ext cx="8126413" cy="0"/>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88" name="Rectangle 18"/>
          <p:cNvSpPr/>
          <p:nvPr/>
        </p:nvSpPr>
        <p:spPr>
          <a:xfrm>
            <a:off x="12703175" y="2371725"/>
            <a:ext cx="3168650" cy="19716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44000" rIns="144000" bIns="144000" anchor="ctr"/>
          <a:lstStyle/>
          <a:p>
            <a:pPr>
              <a:spcBef>
                <a:spcPts val="1200"/>
              </a:spcBef>
              <a:spcAft>
                <a:spcPts val="1200"/>
              </a:spcAft>
              <a:defRPr/>
            </a:pPr>
            <a:r>
              <a:rPr lang="pl-PL" sz="3200" dirty="0">
                <a:solidFill>
                  <a:schemeClr val="tx1">
                    <a:lumMod val="95000"/>
                    <a:lumOff val="5000"/>
                  </a:schemeClr>
                </a:solidFill>
                <a:latin typeface="Arial Black" pitchFamily="34" charset="0"/>
              </a:rPr>
              <a:t>37,2 mln zł</a:t>
            </a:r>
          </a:p>
        </p:txBody>
      </p:sp>
      <p:sp>
        <p:nvSpPr>
          <p:cNvPr id="89" name="Rectangle 20"/>
          <p:cNvSpPr/>
          <p:nvPr/>
        </p:nvSpPr>
        <p:spPr>
          <a:xfrm>
            <a:off x="12703175" y="4513263"/>
            <a:ext cx="3168650" cy="92551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44000" rIns="144000" bIns="144000" anchor="ctr">
            <a:normAutofit fontScale="92500"/>
          </a:bodyPr>
          <a:lstStyle/>
          <a:p>
            <a:pPr>
              <a:spcBef>
                <a:spcPts val="1200"/>
              </a:spcBef>
              <a:spcAft>
                <a:spcPts val="1200"/>
              </a:spcAft>
              <a:defRPr/>
            </a:pPr>
            <a:r>
              <a:rPr lang="pl-PL" sz="3200" dirty="0">
                <a:solidFill>
                  <a:schemeClr val="tx1">
                    <a:lumMod val="95000"/>
                    <a:lumOff val="5000"/>
                  </a:schemeClr>
                </a:solidFill>
                <a:latin typeface="Arial Black" pitchFamily="34" charset="0"/>
              </a:rPr>
              <a:t>164,1 mln zł</a:t>
            </a:r>
          </a:p>
        </p:txBody>
      </p:sp>
      <p:sp>
        <p:nvSpPr>
          <p:cNvPr id="90" name="Rectangle 23"/>
          <p:cNvSpPr/>
          <p:nvPr/>
        </p:nvSpPr>
        <p:spPr>
          <a:xfrm>
            <a:off x="12703175" y="5592763"/>
            <a:ext cx="3168650" cy="116681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44000" rIns="144000" bIns="144000" anchor="ctr">
            <a:normAutofit/>
          </a:bodyPr>
          <a:lstStyle/>
          <a:p>
            <a:pPr>
              <a:spcBef>
                <a:spcPts val="1200"/>
              </a:spcBef>
              <a:spcAft>
                <a:spcPts val="1200"/>
              </a:spcAft>
              <a:defRPr/>
            </a:pPr>
            <a:r>
              <a:rPr lang="pl-PL" sz="3200" dirty="0">
                <a:solidFill>
                  <a:schemeClr val="tx1">
                    <a:lumMod val="95000"/>
                    <a:lumOff val="5000"/>
                  </a:schemeClr>
                </a:solidFill>
                <a:latin typeface="Arial Black" pitchFamily="34" charset="0"/>
              </a:rPr>
              <a:t>96,6 mln zł</a:t>
            </a:r>
          </a:p>
        </p:txBody>
      </p:sp>
      <p:sp>
        <p:nvSpPr>
          <p:cNvPr id="91" name="Rectangle 26"/>
          <p:cNvSpPr/>
          <p:nvPr/>
        </p:nvSpPr>
        <p:spPr>
          <a:xfrm>
            <a:off x="12703175" y="6916738"/>
            <a:ext cx="3168650" cy="92551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44000" rIns="144000" bIns="144000" anchor="ctr">
            <a:normAutofit/>
          </a:bodyPr>
          <a:lstStyle/>
          <a:p>
            <a:pPr>
              <a:spcBef>
                <a:spcPts val="1200"/>
              </a:spcBef>
              <a:spcAft>
                <a:spcPts val="1200"/>
              </a:spcAft>
              <a:defRPr/>
            </a:pPr>
            <a:r>
              <a:rPr lang="pl-PL" sz="3200" dirty="0">
                <a:solidFill>
                  <a:schemeClr val="tx1">
                    <a:lumMod val="95000"/>
                    <a:lumOff val="5000"/>
                  </a:schemeClr>
                </a:solidFill>
                <a:latin typeface="Arial Black" pitchFamily="34" charset="0"/>
              </a:rPr>
              <a:t>34,7 mln zł</a:t>
            </a:r>
          </a:p>
        </p:txBody>
      </p:sp>
      <p:sp>
        <p:nvSpPr>
          <p:cNvPr id="92" name="Rectangle 29"/>
          <p:cNvSpPr/>
          <p:nvPr/>
        </p:nvSpPr>
        <p:spPr>
          <a:xfrm>
            <a:off x="12703175" y="7997825"/>
            <a:ext cx="3168650" cy="10652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44000" rIns="144000" bIns="144000" anchor="ctr"/>
          <a:lstStyle/>
          <a:p>
            <a:pPr>
              <a:spcBef>
                <a:spcPts val="1200"/>
              </a:spcBef>
              <a:spcAft>
                <a:spcPts val="1200"/>
              </a:spcAft>
              <a:defRPr/>
            </a:pPr>
            <a:r>
              <a:rPr lang="pl-PL" sz="3200" dirty="0">
                <a:solidFill>
                  <a:schemeClr val="tx1">
                    <a:lumMod val="95000"/>
                    <a:lumOff val="5000"/>
                  </a:schemeClr>
                </a:solidFill>
                <a:latin typeface="Arial Black" pitchFamily="34" charset="0"/>
              </a:rPr>
              <a:t>2,8 mln zł</a:t>
            </a:r>
          </a:p>
        </p:txBody>
      </p:sp>
      <p:sp>
        <p:nvSpPr>
          <p:cNvPr id="93" name="Rectangle 18"/>
          <p:cNvSpPr/>
          <p:nvPr/>
        </p:nvSpPr>
        <p:spPr>
          <a:xfrm>
            <a:off x="12703175" y="9213850"/>
            <a:ext cx="3168650" cy="9255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44000" rIns="144000" bIns="144000" anchor="ctr"/>
          <a:lstStyle/>
          <a:p>
            <a:pPr>
              <a:spcBef>
                <a:spcPts val="1200"/>
              </a:spcBef>
              <a:spcAft>
                <a:spcPts val="1200"/>
              </a:spcAft>
              <a:defRPr/>
            </a:pPr>
            <a:r>
              <a:rPr lang="pl-PL" sz="3200" dirty="0">
                <a:solidFill>
                  <a:schemeClr val="tx1">
                    <a:lumMod val="95000"/>
                    <a:lumOff val="5000"/>
                  </a:schemeClr>
                </a:solidFill>
                <a:latin typeface="Arial Black" pitchFamily="34" charset="0"/>
              </a:rPr>
              <a:t>47,3 mln zł</a:t>
            </a:r>
          </a:p>
        </p:txBody>
      </p:sp>
      <p:sp>
        <p:nvSpPr>
          <p:cNvPr id="94" name="Rectangle 20"/>
          <p:cNvSpPr/>
          <p:nvPr/>
        </p:nvSpPr>
        <p:spPr>
          <a:xfrm>
            <a:off x="12703175" y="10309225"/>
            <a:ext cx="3168650" cy="11541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44000" rIns="144000" bIns="144000" anchor="ctr">
            <a:normAutofit fontScale="92500"/>
          </a:bodyPr>
          <a:lstStyle/>
          <a:p>
            <a:pPr>
              <a:spcBef>
                <a:spcPts val="1200"/>
              </a:spcBef>
              <a:spcAft>
                <a:spcPts val="1200"/>
              </a:spcAft>
              <a:defRPr/>
            </a:pPr>
            <a:r>
              <a:rPr lang="pl-PL" sz="3200" dirty="0">
                <a:solidFill>
                  <a:schemeClr val="tx1">
                    <a:lumMod val="95000"/>
                    <a:lumOff val="5000"/>
                  </a:schemeClr>
                </a:solidFill>
                <a:latin typeface="Arial Black" pitchFamily="34" charset="0"/>
              </a:rPr>
              <a:t>143,8 mln zł</a:t>
            </a:r>
          </a:p>
        </p:txBody>
      </p:sp>
      <p:sp>
        <p:nvSpPr>
          <p:cNvPr id="95" name="Rectangle 23"/>
          <p:cNvSpPr/>
          <p:nvPr/>
        </p:nvSpPr>
        <p:spPr>
          <a:xfrm>
            <a:off x="12703175" y="11552238"/>
            <a:ext cx="3168650" cy="92551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44000" rIns="144000" bIns="144000" anchor="ctr">
            <a:normAutofit/>
          </a:bodyPr>
          <a:lstStyle/>
          <a:p>
            <a:pPr>
              <a:spcBef>
                <a:spcPts val="1200"/>
              </a:spcBef>
              <a:spcAft>
                <a:spcPts val="1200"/>
              </a:spcAft>
              <a:defRPr/>
            </a:pPr>
            <a:r>
              <a:rPr lang="pl-PL" sz="3200" dirty="0">
                <a:solidFill>
                  <a:schemeClr val="tx1">
                    <a:lumMod val="95000"/>
                    <a:lumOff val="5000"/>
                  </a:schemeClr>
                </a:solidFill>
                <a:latin typeface="Arial Black" pitchFamily="34" charset="0"/>
              </a:rPr>
              <a:t>1,3 mln zł</a:t>
            </a:r>
          </a:p>
        </p:txBody>
      </p:sp>
      <p:cxnSp>
        <p:nvCxnSpPr>
          <p:cNvPr id="53" name="Straight Connector 17"/>
          <p:cNvCxnSpPr/>
          <p:nvPr/>
        </p:nvCxnSpPr>
        <p:spPr>
          <a:xfrm flipV="1">
            <a:off x="12190413" y="12771438"/>
            <a:ext cx="22225" cy="504825"/>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4" name="TextBox 22"/>
          <p:cNvSpPr txBox="1"/>
          <p:nvPr/>
        </p:nvSpPr>
        <p:spPr>
          <a:xfrm>
            <a:off x="12330113" y="12793663"/>
            <a:ext cx="1500187" cy="584200"/>
          </a:xfrm>
          <a:prstGeom prst="rect">
            <a:avLst/>
          </a:prstGeom>
          <a:noFill/>
        </p:spPr>
        <p:txBody>
          <a:bodyPr>
            <a:spAutoFit/>
          </a:bodyPr>
          <a:lstStyle/>
          <a:p>
            <a:pPr algn="ctr" fontAlgn="auto">
              <a:spcBef>
                <a:spcPts val="0"/>
              </a:spcBef>
              <a:spcAft>
                <a:spcPts val="0"/>
              </a:spcAft>
              <a:defRPr/>
            </a:pPr>
            <a:r>
              <a:rPr lang="pl-PL" sz="3200" spc="300" dirty="0">
                <a:solidFill>
                  <a:schemeClr val="tx2">
                    <a:lumMod val="50000"/>
                  </a:schemeClr>
                </a:solidFill>
                <a:latin typeface="Arial Black" pitchFamily="34" charset="0"/>
                <a:ea typeface="Open Sans" panose="020B0606030504020204" pitchFamily="34" charset="0"/>
                <a:cs typeface="Aharoni" pitchFamily="2" charset="-79"/>
              </a:rPr>
              <a:t>2019</a:t>
            </a:r>
            <a:endParaRPr lang="en-US" sz="3200" spc="300" dirty="0">
              <a:solidFill>
                <a:schemeClr val="tx2">
                  <a:lumMod val="50000"/>
                </a:schemeClr>
              </a:solidFill>
              <a:latin typeface="Arial Black" pitchFamily="34" charset="0"/>
              <a:ea typeface="Open Sans" panose="020B0606030504020204" pitchFamily="34" charset="0"/>
              <a:cs typeface="Aharoni" pitchFamily="2" charset="-79"/>
            </a:endParaRPr>
          </a:p>
        </p:txBody>
      </p:sp>
      <p:pic>
        <p:nvPicPr>
          <p:cNvPr id="53289" name="Picture 10" descr="C:\Users\lstacherczak\Desktop\czestochowa_logo_A1_podstawowe_kolor.PNG"/>
          <p:cNvPicPr>
            <a:picLocks noChangeAspect="1" noChangeArrowheads="1"/>
          </p:cNvPicPr>
          <p:nvPr/>
        </p:nvPicPr>
        <p:blipFill>
          <a:blip r:embed="rId3"/>
          <a:srcRect/>
          <a:stretch>
            <a:fillRect/>
          </a:stretch>
        </p:blipFill>
        <p:spPr bwMode="auto">
          <a:xfrm>
            <a:off x="9794875" y="12687300"/>
            <a:ext cx="2124075" cy="7016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anim calcmode="lin" valueType="num">
                                      <p:cBhvr>
                                        <p:cTn id="8" dur="500" fill="hold"/>
                                        <p:tgtEl>
                                          <p:spTgt spid="57"/>
                                        </p:tgtEl>
                                        <p:attrNameLst>
                                          <p:attrName>ppt_x</p:attrName>
                                        </p:attrNameLst>
                                      </p:cBhvr>
                                      <p:tavLst>
                                        <p:tav tm="0">
                                          <p:val>
                                            <p:strVal val="#ppt_x"/>
                                          </p:val>
                                        </p:tav>
                                        <p:tav tm="100000">
                                          <p:val>
                                            <p:strVal val="#ppt_x"/>
                                          </p:val>
                                        </p:tav>
                                      </p:tavLst>
                                    </p:anim>
                                    <p:anim calcmode="lin" valueType="num">
                                      <p:cBhvr>
                                        <p:cTn id="9" dur="500" fill="hold"/>
                                        <p:tgtEl>
                                          <p:spTgt spid="5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fade">
                                      <p:cBhvr>
                                        <p:cTn id="23" dur="500"/>
                                        <p:tgtEl>
                                          <p:spTgt spid="58"/>
                                        </p:tgtEl>
                                      </p:cBhvr>
                                    </p:animEffect>
                                    <p:anim calcmode="lin" valueType="num">
                                      <p:cBhvr>
                                        <p:cTn id="24" dur="500" fill="hold"/>
                                        <p:tgtEl>
                                          <p:spTgt spid="58"/>
                                        </p:tgtEl>
                                        <p:attrNameLst>
                                          <p:attrName>ppt_x</p:attrName>
                                        </p:attrNameLst>
                                      </p:cBhvr>
                                      <p:tavLst>
                                        <p:tav tm="0">
                                          <p:val>
                                            <p:strVal val="#ppt_x"/>
                                          </p:val>
                                        </p:tav>
                                        <p:tav tm="100000">
                                          <p:val>
                                            <p:strVal val="#ppt_x"/>
                                          </p:val>
                                        </p:tav>
                                      </p:tavLst>
                                    </p:anim>
                                    <p:anim calcmode="lin" valueType="num">
                                      <p:cBhvr>
                                        <p:cTn id="25" dur="500" fill="hold"/>
                                        <p:tgtEl>
                                          <p:spTgt spid="5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fade">
                                      <p:cBhvr>
                                        <p:cTn id="28" dur="500"/>
                                        <p:tgtEl>
                                          <p:spTgt spid="59"/>
                                        </p:tgtEl>
                                      </p:cBhvr>
                                    </p:animEffect>
                                    <p:anim calcmode="lin" valueType="num">
                                      <p:cBhvr>
                                        <p:cTn id="29" dur="500" fill="hold"/>
                                        <p:tgtEl>
                                          <p:spTgt spid="59"/>
                                        </p:tgtEl>
                                        <p:attrNameLst>
                                          <p:attrName>ppt_x</p:attrName>
                                        </p:attrNameLst>
                                      </p:cBhvr>
                                      <p:tavLst>
                                        <p:tav tm="0">
                                          <p:val>
                                            <p:strVal val="#ppt_x"/>
                                          </p:val>
                                        </p:tav>
                                        <p:tav tm="100000">
                                          <p:val>
                                            <p:strVal val="#ppt_x"/>
                                          </p:val>
                                        </p:tav>
                                      </p:tavLst>
                                    </p:anim>
                                    <p:anim calcmode="lin" valueType="num">
                                      <p:cBhvr>
                                        <p:cTn id="30" dur="500" fill="hold"/>
                                        <p:tgtEl>
                                          <p:spTgt spid="59"/>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anim calcmode="lin" valueType="num">
                                      <p:cBhvr>
                                        <p:cTn id="35" dur="500" fill="hold"/>
                                        <p:tgtEl>
                                          <p:spTgt spid="4"/>
                                        </p:tgtEl>
                                        <p:attrNameLst>
                                          <p:attrName>ppt_x</p:attrName>
                                        </p:attrNameLst>
                                      </p:cBhvr>
                                      <p:tavLst>
                                        <p:tav tm="0">
                                          <p:val>
                                            <p:strVal val="#ppt_x"/>
                                          </p:val>
                                        </p:tav>
                                        <p:tav tm="100000">
                                          <p:val>
                                            <p:strVal val="#ppt_x"/>
                                          </p:val>
                                        </p:tav>
                                      </p:tavLst>
                                    </p:anim>
                                    <p:anim calcmode="lin" valueType="num">
                                      <p:cBhvr>
                                        <p:cTn id="36" dur="500" fill="hold"/>
                                        <p:tgtEl>
                                          <p:spTgt spid="4"/>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fade">
                                      <p:cBhvr>
                                        <p:cTn id="39" dur="500"/>
                                        <p:tgtEl>
                                          <p:spTgt spid="60"/>
                                        </p:tgtEl>
                                      </p:cBhvr>
                                    </p:animEffect>
                                    <p:anim calcmode="lin" valueType="num">
                                      <p:cBhvr>
                                        <p:cTn id="40" dur="500" fill="hold"/>
                                        <p:tgtEl>
                                          <p:spTgt spid="60"/>
                                        </p:tgtEl>
                                        <p:attrNameLst>
                                          <p:attrName>ppt_x</p:attrName>
                                        </p:attrNameLst>
                                      </p:cBhvr>
                                      <p:tavLst>
                                        <p:tav tm="0">
                                          <p:val>
                                            <p:strVal val="#ppt_x"/>
                                          </p:val>
                                        </p:tav>
                                        <p:tav tm="100000">
                                          <p:val>
                                            <p:strVal val="#ppt_x"/>
                                          </p:val>
                                        </p:tav>
                                      </p:tavLst>
                                    </p:anim>
                                    <p:anim calcmode="lin" valueType="num">
                                      <p:cBhvr>
                                        <p:cTn id="41" dur="500" fill="hold"/>
                                        <p:tgtEl>
                                          <p:spTgt spid="6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fade">
                                      <p:cBhvr>
                                        <p:cTn id="44" dur="500"/>
                                        <p:tgtEl>
                                          <p:spTgt spid="61"/>
                                        </p:tgtEl>
                                      </p:cBhvr>
                                    </p:animEffect>
                                    <p:anim calcmode="lin" valueType="num">
                                      <p:cBhvr>
                                        <p:cTn id="45" dur="500" fill="hold"/>
                                        <p:tgtEl>
                                          <p:spTgt spid="61"/>
                                        </p:tgtEl>
                                        <p:attrNameLst>
                                          <p:attrName>ppt_x</p:attrName>
                                        </p:attrNameLst>
                                      </p:cBhvr>
                                      <p:tavLst>
                                        <p:tav tm="0">
                                          <p:val>
                                            <p:strVal val="#ppt_x"/>
                                          </p:val>
                                        </p:tav>
                                        <p:tav tm="100000">
                                          <p:val>
                                            <p:strVal val="#ppt_x"/>
                                          </p:val>
                                        </p:tav>
                                      </p:tavLst>
                                    </p:anim>
                                    <p:anim calcmode="lin" valueType="num">
                                      <p:cBhvr>
                                        <p:cTn id="46" dur="500" fill="hold"/>
                                        <p:tgtEl>
                                          <p:spTgt spid="61"/>
                                        </p:tgtEl>
                                        <p:attrNameLst>
                                          <p:attrName>ppt_y</p:attrName>
                                        </p:attrNameLst>
                                      </p:cBhvr>
                                      <p:tavLst>
                                        <p:tav tm="0">
                                          <p:val>
                                            <p:strVal val="#ppt_y+.1"/>
                                          </p:val>
                                        </p:tav>
                                        <p:tav tm="100000">
                                          <p:val>
                                            <p:strVal val="#ppt_y"/>
                                          </p:val>
                                        </p:tav>
                                      </p:tavLst>
                                    </p:anim>
                                  </p:childTnLst>
                                </p:cTn>
                              </p:par>
                            </p:childTnLst>
                          </p:cTn>
                        </p:par>
                        <p:par>
                          <p:cTn id="47" fill="hold">
                            <p:stCondLst>
                              <p:cond delay="1500"/>
                            </p:stCondLst>
                            <p:childTnLst>
                              <p:par>
                                <p:cTn id="48" presetID="42" presetClass="entr" presetSubtype="0" fill="hold" grpId="0" nodeType="afterEffect">
                                  <p:stCondLst>
                                    <p:cond delay="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anim calcmode="lin" valueType="num">
                                      <p:cBhvr>
                                        <p:cTn id="51" dur="500" fill="hold"/>
                                        <p:tgtEl>
                                          <p:spTgt spid="73"/>
                                        </p:tgtEl>
                                        <p:attrNameLst>
                                          <p:attrName>ppt_x</p:attrName>
                                        </p:attrNameLst>
                                      </p:cBhvr>
                                      <p:tavLst>
                                        <p:tav tm="0">
                                          <p:val>
                                            <p:strVal val="#ppt_x"/>
                                          </p:val>
                                        </p:tav>
                                        <p:tav tm="100000">
                                          <p:val>
                                            <p:strVal val="#ppt_x"/>
                                          </p:val>
                                        </p:tav>
                                      </p:tavLst>
                                    </p:anim>
                                    <p:anim calcmode="lin" valueType="num">
                                      <p:cBhvr>
                                        <p:cTn id="52" dur="500" fill="hold"/>
                                        <p:tgtEl>
                                          <p:spTgt spid="73"/>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anim calcmode="lin" valueType="num">
                                      <p:cBhvr>
                                        <p:cTn id="56" dur="500" fill="hold"/>
                                        <p:tgtEl>
                                          <p:spTgt spid="5"/>
                                        </p:tgtEl>
                                        <p:attrNameLst>
                                          <p:attrName>ppt_x</p:attrName>
                                        </p:attrNameLst>
                                      </p:cBhvr>
                                      <p:tavLst>
                                        <p:tav tm="0">
                                          <p:val>
                                            <p:strVal val="#ppt_x"/>
                                          </p:val>
                                        </p:tav>
                                        <p:tav tm="100000">
                                          <p:val>
                                            <p:strVal val="#ppt_x"/>
                                          </p:val>
                                        </p:tav>
                                      </p:tavLst>
                                    </p:anim>
                                    <p:anim calcmode="lin" valueType="num">
                                      <p:cBhvr>
                                        <p:cTn id="57" dur="500" fill="hold"/>
                                        <p:tgtEl>
                                          <p:spTgt spid="5"/>
                                        </p:tgtEl>
                                        <p:attrNameLst>
                                          <p:attrName>ppt_y</p:attrName>
                                        </p:attrNameLst>
                                      </p:cBhvr>
                                      <p:tavLst>
                                        <p:tav tm="0">
                                          <p:val>
                                            <p:strVal val="#ppt_y+.1"/>
                                          </p:val>
                                        </p:tav>
                                        <p:tav tm="100000">
                                          <p:val>
                                            <p:strVal val="#ppt_y"/>
                                          </p:val>
                                        </p:tav>
                                      </p:tavLst>
                                    </p:anim>
                                  </p:childTnLst>
                                </p:cTn>
                              </p:par>
                            </p:childTnLst>
                          </p:cTn>
                        </p:par>
                        <p:par>
                          <p:cTn id="58" fill="hold">
                            <p:stCondLst>
                              <p:cond delay="2000"/>
                            </p:stCondLst>
                            <p:childTnLst>
                              <p:par>
                                <p:cTn id="59" presetID="42" presetClass="entr" presetSubtype="0" fill="hold"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anim calcmode="lin" valueType="num">
                                      <p:cBhvr>
                                        <p:cTn id="62" dur="500" fill="hold"/>
                                        <p:tgtEl>
                                          <p:spTgt spid="6"/>
                                        </p:tgtEl>
                                        <p:attrNameLst>
                                          <p:attrName>ppt_x</p:attrName>
                                        </p:attrNameLst>
                                      </p:cBhvr>
                                      <p:tavLst>
                                        <p:tav tm="0">
                                          <p:val>
                                            <p:strVal val="#ppt_x"/>
                                          </p:val>
                                        </p:tav>
                                        <p:tav tm="100000">
                                          <p:val>
                                            <p:strVal val="#ppt_x"/>
                                          </p:val>
                                        </p:tav>
                                      </p:tavLst>
                                    </p:anim>
                                    <p:anim calcmode="lin" valueType="num">
                                      <p:cBhvr>
                                        <p:cTn id="63" dur="500" fill="hold"/>
                                        <p:tgtEl>
                                          <p:spTgt spid="6"/>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74"/>
                                        </p:tgtEl>
                                        <p:attrNameLst>
                                          <p:attrName>style.visibility</p:attrName>
                                        </p:attrNameLst>
                                      </p:cBhvr>
                                      <p:to>
                                        <p:strVal val="visible"/>
                                      </p:to>
                                    </p:set>
                                    <p:animEffect transition="in" filter="fade">
                                      <p:cBhvr>
                                        <p:cTn id="66" dur="500"/>
                                        <p:tgtEl>
                                          <p:spTgt spid="74"/>
                                        </p:tgtEl>
                                      </p:cBhvr>
                                    </p:animEffect>
                                    <p:anim calcmode="lin" valueType="num">
                                      <p:cBhvr>
                                        <p:cTn id="67" dur="500" fill="hold"/>
                                        <p:tgtEl>
                                          <p:spTgt spid="74"/>
                                        </p:tgtEl>
                                        <p:attrNameLst>
                                          <p:attrName>ppt_x</p:attrName>
                                        </p:attrNameLst>
                                      </p:cBhvr>
                                      <p:tavLst>
                                        <p:tav tm="0">
                                          <p:val>
                                            <p:strVal val="#ppt_x"/>
                                          </p:val>
                                        </p:tav>
                                        <p:tav tm="100000">
                                          <p:val>
                                            <p:strVal val="#ppt_x"/>
                                          </p:val>
                                        </p:tav>
                                      </p:tavLst>
                                    </p:anim>
                                    <p:anim calcmode="lin" valueType="num">
                                      <p:cBhvr>
                                        <p:cTn id="68" dur="500" fill="hold"/>
                                        <p:tgtEl>
                                          <p:spTgt spid="74"/>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75"/>
                                        </p:tgtEl>
                                        <p:attrNameLst>
                                          <p:attrName>style.visibility</p:attrName>
                                        </p:attrNameLst>
                                      </p:cBhvr>
                                      <p:to>
                                        <p:strVal val="visible"/>
                                      </p:to>
                                    </p:set>
                                    <p:animEffect transition="in" filter="fade">
                                      <p:cBhvr>
                                        <p:cTn id="71" dur="500"/>
                                        <p:tgtEl>
                                          <p:spTgt spid="75"/>
                                        </p:tgtEl>
                                      </p:cBhvr>
                                    </p:animEffect>
                                    <p:anim calcmode="lin" valueType="num">
                                      <p:cBhvr>
                                        <p:cTn id="72" dur="500" fill="hold"/>
                                        <p:tgtEl>
                                          <p:spTgt spid="75"/>
                                        </p:tgtEl>
                                        <p:attrNameLst>
                                          <p:attrName>ppt_x</p:attrName>
                                        </p:attrNameLst>
                                      </p:cBhvr>
                                      <p:tavLst>
                                        <p:tav tm="0">
                                          <p:val>
                                            <p:strVal val="#ppt_x"/>
                                          </p:val>
                                        </p:tav>
                                        <p:tav tm="100000">
                                          <p:val>
                                            <p:strVal val="#ppt_x"/>
                                          </p:val>
                                        </p:tav>
                                      </p:tavLst>
                                    </p:anim>
                                    <p:anim calcmode="lin" valueType="num">
                                      <p:cBhvr>
                                        <p:cTn id="73" dur="500" fill="hold"/>
                                        <p:tgtEl>
                                          <p:spTgt spid="75"/>
                                        </p:tgtEl>
                                        <p:attrNameLst>
                                          <p:attrName>ppt_y</p:attrName>
                                        </p:attrNameLst>
                                      </p:cBhvr>
                                      <p:tavLst>
                                        <p:tav tm="0">
                                          <p:val>
                                            <p:strVal val="#ppt_y+.1"/>
                                          </p:val>
                                        </p:tav>
                                        <p:tav tm="100000">
                                          <p:val>
                                            <p:strVal val="#ppt_y"/>
                                          </p:val>
                                        </p:tav>
                                      </p:tavLst>
                                    </p:anim>
                                  </p:childTnLst>
                                </p:cTn>
                              </p:par>
                            </p:childTnLst>
                          </p:cTn>
                        </p:par>
                        <p:par>
                          <p:cTn id="74" fill="hold">
                            <p:stCondLst>
                              <p:cond delay="2500"/>
                            </p:stCondLst>
                            <p:childTnLst>
                              <p:par>
                                <p:cTn id="75" presetID="42" presetClass="entr" presetSubtype="0" fill="hold" grpId="0" nodeType="afterEffect">
                                  <p:stCondLst>
                                    <p:cond delay="0"/>
                                  </p:stCondLst>
                                  <p:childTnLst>
                                    <p:set>
                                      <p:cBhvr>
                                        <p:cTn id="76" dur="1" fill="hold">
                                          <p:stCondLst>
                                            <p:cond delay="0"/>
                                          </p:stCondLst>
                                        </p:cTn>
                                        <p:tgtEl>
                                          <p:spTgt spid="88"/>
                                        </p:tgtEl>
                                        <p:attrNameLst>
                                          <p:attrName>style.visibility</p:attrName>
                                        </p:attrNameLst>
                                      </p:cBhvr>
                                      <p:to>
                                        <p:strVal val="visible"/>
                                      </p:to>
                                    </p:set>
                                    <p:animEffect transition="in" filter="fade">
                                      <p:cBhvr>
                                        <p:cTn id="77" dur="500"/>
                                        <p:tgtEl>
                                          <p:spTgt spid="88"/>
                                        </p:tgtEl>
                                      </p:cBhvr>
                                    </p:animEffect>
                                    <p:anim calcmode="lin" valueType="num">
                                      <p:cBhvr>
                                        <p:cTn id="78" dur="500" fill="hold"/>
                                        <p:tgtEl>
                                          <p:spTgt spid="88"/>
                                        </p:tgtEl>
                                        <p:attrNameLst>
                                          <p:attrName>ppt_x</p:attrName>
                                        </p:attrNameLst>
                                      </p:cBhvr>
                                      <p:tavLst>
                                        <p:tav tm="0">
                                          <p:val>
                                            <p:strVal val="#ppt_x"/>
                                          </p:val>
                                        </p:tav>
                                        <p:tav tm="100000">
                                          <p:val>
                                            <p:strVal val="#ppt_x"/>
                                          </p:val>
                                        </p:tav>
                                      </p:tavLst>
                                    </p:anim>
                                    <p:anim calcmode="lin" valueType="num">
                                      <p:cBhvr>
                                        <p:cTn id="79" dur="500" fill="hold"/>
                                        <p:tgtEl>
                                          <p:spTgt spid="88"/>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89"/>
                                        </p:tgtEl>
                                        <p:attrNameLst>
                                          <p:attrName>style.visibility</p:attrName>
                                        </p:attrNameLst>
                                      </p:cBhvr>
                                      <p:to>
                                        <p:strVal val="visible"/>
                                      </p:to>
                                    </p:set>
                                    <p:animEffect transition="in" filter="fade">
                                      <p:cBhvr>
                                        <p:cTn id="82" dur="500"/>
                                        <p:tgtEl>
                                          <p:spTgt spid="89"/>
                                        </p:tgtEl>
                                      </p:cBhvr>
                                    </p:animEffect>
                                    <p:anim calcmode="lin" valueType="num">
                                      <p:cBhvr>
                                        <p:cTn id="83" dur="500" fill="hold"/>
                                        <p:tgtEl>
                                          <p:spTgt spid="89"/>
                                        </p:tgtEl>
                                        <p:attrNameLst>
                                          <p:attrName>ppt_x</p:attrName>
                                        </p:attrNameLst>
                                      </p:cBhvr>
                                      <p:tavLst>
                                        <p:tav tm="0">
                                          <p:val>
                                            <p:strVal val="#ppt_x"/>
                                          </p:val>
                                        </p:tav>
                                        <p:tav tm="100000">
                                          <p:val>
                                            <p:strVal val="#ppt_x"/>
                                          </p:val>
                                        </p:tav>
                                      </p:tavLst>
                                    </p:anim>
                                    <p:anim calcmode="lin" valueType="num">
                                      <p:cBhvr>
                                        <p:cTn id="84" dur="500" fill="hold"/>
                                        <p:tgtEl>
                                          <p:spTgt spid="89"/>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90"/>
                                        </p:tgtEl>
                                        <p:attrNameLst>
                                          <p:attrName>style.visibility</p:attrName>
                                        </p:attrNameLst>
                                      </p:cBhvr>
                                      <p:to>
                                        <p:strVal val="visible"/>
                                      </p:to>
                                    </p:set>
                                    <p:animEffect transition="in" filter="fade">
                                      <p:cBhvr>
                                        <p:cTn id="87" dur="500"/>
                                        <p:tgtEl>
                                          <p:spTgt spid="90"/>
                                        </p:tgtEl>
                                      </p:cBhvr>
                                    </p:animEffect>
                                    <p:anim calcmode="lin" valueType="num">
                                      <p:cBhvr>
                                        <p:cTn id="88" dur="500" fill="hold"/>
                                        <p:tgtEl>
                                          <p:spTgt spid="90"/>
                                        </p:tgtEl>
                                        <p:attrNameLst>
                                          <p:attrName>ppt_x</p:attrName>
                                        </p:attrNameLst>
                                      </p:cBhvr>
                                      <p:tavLst>
                                        <p:tav tm="0">
                                          <p:val>
                                            <p:strVal val="#ppt_x"/>
                                          </p:val>
                                        </p:tav>
                                        <p:tav tm="100000">
                                          <p:val>
                                            <p:strVal val="#ppt_x"/>
                                          </p:val>
                                        </p:tav>
                                      </p:tavLst>
                                    </p:anim>
                                    <p:anim calcmode="lin" valueType="num">
                                      <p:cBhvr>
                                        <p:cTn id="89" dur="500" fill="hold"/>
                                        <p:tgtEl>
                                          <p:spTgt spid="90"/>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91"/>
                                        </p:tgtEl>
                                        <p:attrNameLst>
                                          <p:attrName>style.visibility</p:attrName>
                                        </p:attrNameLst>
                                      </p:cBhvr>
                                      <p:to>
                                        <p:strVal val="visible"/>
                                      </p:to>
                                    </p:set>
                                    <p:animEffect transition="in" filter="fade">
                                      <p:cBhvr>
                                        <p:cTn id="92" dur="500"/>
                                        <p:tgtEl>
                                          <p:spTgt spid="91"/>
                                        </p:tgtEl>
                                      </p:cBhvr>
                                    </p:animEffect>
                                    <p:anim calcmode="lin" valueType="num">
                                      <p:cBhvr>
                                        <p:cTn id="93" dur="500" fill="hold"/>
                                        <p:tgtEl>
                                          <p:spTgt spid="91"/>
                                        </p:tgtEl>
                                        <p:attrNameLst>
                                          <p:attrName>ppt_x</p:attrName>
                                        </p:attrNameLst>
                                      </p:cBhvr>
                                      <p:tavLst>
                                        <p:tav tm="0">
                                          <p:val>
                                            <p:strVal val="#ppt_x"/>
                                          </p:val>
                                        </p:tav>
                                        <p:tav tm="100000">
                                          <p:val>
                                            <p:strVal val="#ppt_x"/>
                                          </p:val>
                                        </p:tav>
                                      </p:tavLst>
                                    </p:anim>
                                    <p:anim calcmode="lin" valueType="num">
                                      <p:cBhvr>
                                        <p:cTn id="94" dur="500" fill="hold"/>
                                        <p:tgtEl>
                                          <p:spTgt spid="91"/>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92"/>
                                        </p:tgtEl>
                                        <p:attrNameLst>
                                          <p:attrName>style.visibility</p:attrName>
                                        </p:attrNameLst>
                                      </p:cBhvr>
                                      <p:to>
                                        <p:strVal val="visible"/>
                                      </p:to>
                                    </p:set>
                                    <p:animEffect transition="in" filter="fade">
                                      <p:cBhvr>
                                        <p:cTn id="97" dur="500"/>
                                        <p:tgtEl>
                                          <p:spTgt spid="92"/>
                                        </p:tgtEl>
                                      </p:cBhvr>
                                    </p:animEffect>
                                    <p:anim calcmode="lin" valueType="num">
                                      <p:cBhvr>
                                        <p:cTn id="98" dur="500" fill="hold"/>
                                        <p:tgtEl>
                                          <p:spTgt spid="92"/>
                                        </p:tgtEl>
                                        <p:attrNameLst>
                                          <p:attrName>ppt_x</p:attrName>
                                        </p:attrNameLst>
                                      </p:cBhvr>
                                      <p:tavLst>
                                        <p:tav tm="0">
                                          <p:val>
                                            <p:strVal val="#ppt_x"/>
                                          </p:val>
                                        </p:tav>
                                        <p:tav tm="100000">
                                          <p:val>
                                            <p:strVal val="#ppt_x"/>
                                          </p:val>
                                        </p:tav>
                                      </p:tavLst>
                                    </p:anim>
                                    <p:anim calcmode="lin" valueType="num">
                                      <p:cBhvr>
                                        <p:cTn id="99" dur="500" fill="hold"/>
                                        <p:tgtEl>
                                          <p:spTgt spid="92"/>
                                        </p:tgtEl>
                                        <p:attrNameLst>
                                          <p:attrName>ppt_y</p:attrName>
                                        </p:attrNameLst>
                                      </p:cBhvr>
                                      <p:tavLst>
                                        <p:tav tm="0">
                                          <p:val>
                                            <p:strVal val="#ppt_y+.1"/>
                                          </p:val>
                                        </p:tav>
                                        <p:tav tm="100000">
                                          <p:val>
                                            <p:strVal val="#ppt_y"/>
                                          </p:val>
                                        </p:tav>
                                      </p:tavLst>
                                    </p:anim>
                                  </p:childTnLst>
                                </p:cTn>
                              </p:par>
                            </p:childTnLst>
                          </p:cTn>
                        </p:par>
                        <p:par>
                          <p:cTn id="100" fill="hold">
                            <p:stCondLst>
                              <p:cond delay="3000"/>
                            </p:stCondLst>
                            <p:childTnLst>
                              <p:par>
                                <p:cTn id="101" presetID="42" presetClass="entr" presetSubtype="0" fill="hold" grpId="0" nodeType="afterEffect">
                                  <p:stCondLst>
                                    <p:cond delay="0"/>
                                  </p:stCondLst>
                                  <p:childTnLst>
                                    <p:set>
                                      <p:cBhvr>
                                        <p:cTn id="102" dur="1" fill="hold">
                                          <p:stCondLst>
                                            <p:cond delay="0"/>
                                          </p:stCondLst>
                                        </p:cTn>
                                        <p:tgtEl>
                                          <p:spTgt spid="93"/>
                                        </p:tgtEl>
                                        <p:attrNameLst>
                                          <p:attrName>style.visibility</p:attrName>
                                        </p:attrNameLst>
                                      </p:cBhvr>
                                      <p:to>
                                        <p:strVal val="visible"/>
                                      </p:to>
                                    </p:set>
                                    <p:animEffect transition="in" filter="fade">
                                      <p:cBhvr>
                                        <p:cTn id="103" dur="500"/>
                                        <p:tgtEl>
                                          <p:spTgt spid="93"/>
                                        </p:tgtEl>
                                      </p:cBhvr>
                                    </p:animEffect>
                                    <p:anim calcmode="lin" valueType="num">
                                      <p:cBhvr>
                                        <p:cTn id="104" dur="500" fill="hold"/>
                                        <p:tgtEl>
                                          <p:spTgt spid="93"/>
                                        </p:tgtEl>
                                        <p:attrNameLst>
                                          <p:attrName>ppt_x</p:attrName>
                                        </p:attrNameLst>
                                      </p:cBhvr>
                                      <p:tavLst>
                                        <p:tav tm="0">
                                          <p:val>
                                            <p:strVal val="#ppt_x"/>
                                          </p:val>
                                        </p:tav>
                                        <p:tav tm="100000">
                                          <p:val>
                                            <p:strVal val="#ppt_x"/>
                                          </p:val>
                                        </p:tav>
                                      </p:tavLst>
                                    </p:anim>
                                    <p:anim calcmode="lin" valueType="num">
                                      <p:cBhvr>
                                        <p:cTn id="105" dur="500" fill="hold"/>
                                        <p:tgtEl>
                                          <p:spTgt spid="93"/>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94"/>
                                        </p:tgtEl>
                                        <p:attrNameLst>
                                          <p:attrName>style.visibility</p:attrName>
                                        </p:attrNameLst>
                                      </p:cBhvr>
                                      <p:to>
                                        <p:strVal val="visible"/>
                                      </p:to>
                                    </p:set>
                                    <p:animEffect transition="in" filter="fade">
                                      <p:cBhvr>
                                        <p:cTn id="108" dur="500"/>
                                        <p:tgtEl>
                                          <p:spTgt spid="94"/>
                                        </p:tgtEl>
                                      </p:cBhvr>
                                    </p:animEffect>
                                    <p:anim calcmode="lin" valueType="num">
                                      <p:cBhvr>
                                        <p:cTn id="109" dur="500" fill="hold"/>
                                        <p:tgtEl>
                                          <p:spTgt spid="94"/>
                                        </p:tgtEl>
                                        <p:attrNameLst>
                                          <p:attrName>ppt_x</p:attrName>
                                        </p:attrNameLst>
                                      </p:cBhvr>
                                      <p:tavLst>
                                        <p:tav tm="0">
                                          <p:val>
                                            <p:strVal val="#ppt_x"/>
                                          </p:val>
                                        </p:tav>
                                        <p:tav tm="100000">
                                          <p:val>
                                            <p:strVal val="#ppt_x"/>
                                          </p:val>
                                        </p:tav>
                                      </p:tavLst>
                                    </p:anim>
                                    <p:anim calcmode="lin" valueType="num">
                                      <p:cBhvr>
                                        <p:cTn id="110" dur="500" fill="hold"/>
                                        <p:tgtEl>
                                          <p:spTgt spid="94"/>
                                        </p:tgtEl>
                                        <p:attrNameLst>
                                          <p:attrName>ppt_y</p:attrName>
                                        </p:attrNameLst>
                                      </p:cBhvr>
                                      <p:tavLst>
                                        <p:tav tm="0">
                                          <p:val>
                                            <p:strVal val="#ppt_y+.1"/>
                                          </p:val>
                                        </p:tav>
                                        <p:tav tm="100000">
                                          <p:val>
                                            <p:strVal val="#ppt_y"/>
                                          </p:val>
                                        </p:tav>
                                      </p:tavLst>
                                    </p:anim>
                                  </p:childTnLst>
                                </p:cTn>
                              </p:par>
                              <p:par>
                                <p:cTn id="111" presetID="42" presetClass="entr" presetSubtype="0" fill="hold" grpId="0" nodeType="withEffect">
                                  <p:stCondLst>
                                    <p:cond delay="0"/>
                                  </p:stCondLst>
                                  <p:childTnLst>
                                    <p:set>
                                      <p:cBhvr>
                                        <p:cTn id="112" dur="1" fill="hold">
                                          <p:stCondLst>
                                            <p:cond delay="0"/>
                                          </p:stCondLst>
                                        </p:cTn>
                                        <p:tgtEl>
                                          <p:spTgt spid="95"/>
                                        </p:tgtEl>
                                        <p:attrNameLst>
                                          <p:attrName>style.visibility</p:attrName>
                                        </p:attrNameLst>
                                      </p:cBhvr>
                                      <p:to>
                                        <p:strVal val="visible"/>
                                      </p:to>
                                    </p:set>
                                    <p:animEffect transition="in" filter="fade">
                                      <p:cBhvr>
                                        <p:cTn id="113" dur="500"/>
                                        <p:tgtEl>
                                          <p:spTgt spid="95"/>
                                        </p:tgtEl>
                                      </p:cBhvr>
                                    </p:animEffect>
                                    <p:anim calcmode="lin" valueType="num">
                                      <p:cBhvr>
                                        <p:cTn id="114" dur="500" fill="hold"/>
                                        <p:tgtEl>
                                          <p:spTgt spid="95"/>
                                        </p:tgtEl>
                                        <p:attrNameLst>
                                          <p:attrName>ppt_x</p:attrName>
                                        </p:attrNameLst>
                                      </p:cBhvr>
                                      <p:tavLst>
                                        <p:tav tm="0">
                                          <p:val>
                                            <p:strVal val="#ppt_x"/>
                                          </p:val>
                                        </p:tav>
                                        <p:tav tm="100000">
                                          <p:val>
                                            <p:strVal val="#ppt_x"/>
                                          </p:val>
                                        </p:tav>
                                      </p:tavLst>
                                    </p:anim>
                                    <p:anim calcmode="lin" valueType="num">
                                      <p:cBhvr>
                                        <p:cTn id="115" dur="5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60" grpId="0" animBg="1"/>
      <p:bldP spid="61" grpId="0" animBg="1"/>
      <p:bldP spid="73" grpId="0" animBg="1"/>
      <p:bldP spid="74" grpId="0" animBg="1"/>
      <p:bldP spid="75" grpId="0" animBg="1"/>
      <p:bldP spid="88" grpId="0" animBg="1"/>
      <p:bldP spid="89" grpId="0" animBg="1"/>
      <p:bldP spid="90" grpId="0" animBg="1"/>
      <p:bldP spid="91" grpId="0" animBg="1"/>
      <p:bldP spid="92" grpId="0" animBg="1"/>
      <p:bldP spid="93" grpId="0" animBg="1"/>
      <p:bldP spid="94" grpId="0" animBg="1"/>
      <p:bldP spid="9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3259138" y="2232025"/>
            <a:ext cx="17706975" cy="15875"/>
          </a:xfrm>
          <a:prstGeom prst="line">
            <a:avLst/>
          </a:prstGeom>
          <a:ln w="50800">
            <a:solidFill>
              <a:schemeClr val="bg2">
                <a:lumMod val="7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59138" y="2247900"/>
            <a:ext cx="8126412" cy="0"/>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340" name="TextBox 18"/>
          <p:cNvSpPr txBox="1">
            <a:spLocks noChangeArrowheads="1"/>
          </p:cNvSpPr>
          <p:nvPr/>
        </p:nvSpPr>
        <p:spPr bwMode="auto">
          <a:xfrm>
            <a:off x="3168650" y="1203325"/>
            <a:ext cx="11885613" cy="914400"/>
          </a:xfrm>
          <a:prstGeom prst="rect">
            <a:avLst/>
          </a:prstGeom>
          <a:noFill/>
          <a:ln w="9525">
            <a:noFill/>
            <a:miter lim="800000"/>
            <a:headEnd/>
            <a:tailEnd/>
          </a:ln>
        </p:spPr>
        <p:txBody>
          <a:bodyPr>
            <a:spAutoFit/>
          </a:bodyPr>
          <a:lstStyle/>
          <a:p>
            <a:pPr>
              <a:defRPr/>
            </a:pPr>
            <a:r>
              <a:rPr lang="pl-PL" sz="5400" dirty="0">
                <a:solidFill>
                  <a:schemeClr val="bg2">
                    <a:lumMod val="25000"/>
                  </a:schemeClr>
                </a:solidFill>
                <a:latin typeface="Calibri" pitchFamily="34" charset="0"/>
                <a:ea typeface="Open Sans"/>
                <a:cs typeface="Open Sans"/>
              </a:rPr>
              <a:t>ZDROWIE </a:t>
            </a:r>
            <a:r>
              <a:rPr lang="pl-PL" sz="4000" dirty="0">
                <a:solidFill>
                  <a:schemeClr val="bg2">
                    <a:lumMod val="25000"/>
                  </a:schemeClr>
                </a:solidFill>
                <a:latin typeface="Arial Black" pitchFamily="34" charset="0"/>
                <a:ea typeface="Open Sans"/>
                <a:cs typeface="Open Sans"/>
              </a:rPr>
              <a:t>(2015 – 2018)</a:t>
            </a:r>
            <a:endParaRPr lang="en-US" sz="4000" dirty="0">
              <a:solidFill>
                <a:schemeClr val="bg2">
                  <a:lumMod val="25000"/>
                </a:schemeClr>
              </a:solidFill>
              <a:latin typeface="Arial Black" pitchFamily="34" charset="0"/>
              <a:ea typeface="Open Sans"/>
              <a:cs typeface="Open Sans"/>
            </a:endParaRPr>
          </a:p>
        </p:txBody>
      </p:sp>
      <p:sp>
        <p:nvSpPr>
          <p:cNvPr id="12" name="Rectangle 11"/>
          <p:cNvSpPr/>
          <p:nvPr/>
        </p:nvSpPr>
        <p:spPr>
          <a:xfrm flipH="1">
            <a:off x="0" y="1419225"/>
            <a:ext cx="192088" cy="152876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ED7D31">
                  <a:lumMod val="50000"/>
                </a:srgbClr>
              </a:solidFill>
            </a:endParaRPr>
          </a:p>
        </p:txBody>
      </p:sp>
      <p:sp>
        <p:nvSpPr>
          <p:cNvPr id="54277" name="pole tekstowe 9"/>
          <p:cNvSpPr txBox="1">
            <a:spLocks noChangeArrowheads="1"/>
          </p:cNvSpPr>
          <p:nvPr/>
        </p:nvSpPr>
        <p:spPr bwMode="auto">
          <a:xfrm>
            <a:off x="2220913" y="2628900"/>
            <a:ext cx="16867187" cy="646113"/>
          </a:xfrm>
          <a:prstGeom prst="rect">
            <a:avLst/>
          </a:prstGeom>
          <a:noFill/>
          <a:ln w="9525">
            <a:noFill/>
            <a:miter lim="800000"/>
            <a:headEnd/>
            <a:tailEnd/>
          </a:ln>
        </p:spPr>
        <p:txBody>
          <a:bodyPr>
            <a:spAutoFit/>
          </a:bodyPr>
          <a:lstStyle/>
          <a:p>
            <a:endParaRPr lang="pl-PL">
              <a:solidFill>
                <a:srgbClr val="000000"/>
              </a:solidFill>
              <a:latin typeface="Calibri" pitchFamily="34" charset="0"/>
            </a:endParaRPr>
          </a:p>
        </p:txBody>
      </p:sp>
      <p:sp>
        <p:nvSpPr>
          <p:cNvPr id="13" name="TextBox 42"/>
          <p:cNvSpPr txBox="1"/>
          <p:nvPr/>
        </p:nvSpPr>
        <p:spPr>
          <a:xfrm>
            <a:off x="873125" y="6831013"/>
            <a:ext cx="3262313" cy="701675"/>
          </a:xfrm>
          <a:prstGeom prst="rect">
            <a:avLst/>
          </a:prstGeom>
          <a:noFill/>
        </p:spPr>
        <p:txBody>
          <a:bodyPr>
            <a:spAutoFit/>
          </a:bodyPr>
          <a:lstStyle/>
          <a:p>
            <a:pPr algn="ctr" fontAlgn="auto">
              <a:spcBef>
                <a:spcPts val="0"/>
              </a:spcBef>
              <a:spcAft>
                <a:spcPts val="0"/>
              </a:spcAft>
              <a:defRPr/>
            </a:pPr>
            <a:r>
              <a:rPr lang="pl-PL" sz="4000" b="1" spc="100" dirty="0">
                <a:solidFill>
                  <a:srgbClr val="FF0000"/>
                </a:solidFill>
                <a:latin typeface="Arial Black" pitchFamily="34" charset="0"/>
                <a:ea typeface="Open Sans" panose="020B0606030504020204" pitchFamily="34" charset="0"/>
                <a:cs typeface="Open Sans" panose="020B0606030504020204" pitchFamily="34" charset="0"/>
              </a:rPr>
              <a:t>6,3 mln zł</a:t>
            </a:r>
            <a:endParaRPr lang="tr-TR" sz="4000" b="1" spc="100" dirty="0">
              <a:solidFill>
                <a:srgbClr val="FF0000"/>
              </a:solidFill>
              <a:latin typeface="Arial Black" pitchFamily="34" charset="0"/>
              <a:ea typeface="Open Sans" panose="020B0606030504020204" pitchFamily="34" charset="0"/>
              <a:cs typeface="Open Sans" panose="020B0606030504020204" pitchFamily="34" charset="0"/>
            </a:endParaRPr>
          </a:p>
        </p:txBody>
      </p:sp>
      <p:sp>
        <p:nvSpPr>
          <p:cNvPr id="16" name="Rectangle 30"/>
          <p:cNvSpPr/>
          <p:nvPr/>
        </p:nvSpPr>
        <p:spPr>
          <a:xfrm>
            <a:off x="798513" y="3265488"/>
            <a:ext cx="3409950" cy="3411537"/>
          </a:xfrm>
          <a:prstGeom prst="rect">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7" name="TextBox 85"/>
          <p:cNvSpPr txBox="1"/>
          <p:nvPr/>
        </p:nvSpPr>
        <p:spPr>
          <a:xfrm>
            <a:off x="8724900" y="6831013"/>
            <a:ext cx="3262313" cy="701675"/>
          </a:xfrm>
          <a:prstGeom prst="rect">
            <a:avLst/>
          </a:prstGeom>
          <a:noFill/>
        </p:spPr>
        <p:txBody>
          <a:bodyPr>
            <a:spAutoFit/>
          </a:bodyPr>
          <a:lstStyle/>
          <a:p>
            <a:pPr algn="ctr" fontAlgn="auto">
              <a:spcBef>
                <a:spcPts val="0"/>
              </a:spcBef>
              <a:spcAft>
                <a:spcPts val="0"/>
              </a:spcAft>
              <a:defRPr/>
            </a:pPr>
            <a:r>
              <a:rPr lang="pl-PL" sz="4000" b="1" spc="100" dirty="0">
                <a:solidFill>
                  <a:srgbClr val="FF0000"/>
                </a:solidFill>
                <a:latin typeface="Arial Black" pitchFamily="34" charset="0"/>
                <a:ea typeface="Open Sans" panose="020B0606030504020204" pitchFamily="34" charset="0"/>
                <a:cs typeface="Open Sans" panose="020B0606030504020204" pitchFamily="34" charset="0"/>
              </a:rPr>
              <a:t>2,2 mln zł</a:t>
            </a:r>
            <a:endParaRPr lang="tr-TR" sz="4000" b="1" spc="100" dirty="0">
              <a:solidFill>
                <a:srgbClr val="FF0000"/>
              </a:solidFill>
              <a:latin typeface="Arial Black" pitchFamily="34" charset="0"/>
              <a:ea typeface="Open Sans" panose="020B0606030504020204" pitchFamily="34" charset="0"/>
              <a:cs typeface="Open Sans" panose="020B0606030504020204" pitchFamily="34" charset="0"/>
            </a:endParaRPr>
          </a:p>
        </p:txBody>
      </p:sp>
      <p:sp>
        <p:nvSpPr>
          <p:cNvPr id="21" name="Rectangle 86"/>
          <p:cNvSpPr/>
          <p:nvPr/>
        </p:nvSpPr>
        <p:spPr>
          <a:xfrm>
            <a:off x="8650288" y="3281363"/>
            <a:ext cx="3409950" cy="3411537"/>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4282" name="TextBox 88"/>
          <p:cNvSpPr txBox="1">
            <a:spLocks noChangeArrowheads="1"/>
          </p:cNvSpPr>
          <p:nvPr/>
        </p:nvSpPr>
        <p:spPr bwMode="auto">
          <a:xfrm>
            <a:off x="4787900" y="6831013"/>
            <a:ext cx="3260725" cy="701675"/>
          </a:xfrm>
          <a:prstGeom prst="rect">
            <a:avLst/>
          </a:prstGeom>
          <a:noFill/>
          <a:ln w="9525">
            <a:noFill/>
            <a:miter lim="800000"/>
            <a:headEnd/>
            <a:tailEnd/>
          </a:ln>
        </p:spPr>
        <p:txBody>
          <a:bodyPr>
            <a:spAutoFit/>
          </a:bodyPr>
          <a:lstStyle/>
          <a:p>
            <a:pPr algn="ctr"/>
            <a:r>
              <a:rPr lang="pl-PL" sz="4000">
                <a:solidFill>
                  <a:srgbClr val="FF0000"/>
                </a:solidFill>
                <a:latin typeface="Arial Black" pitchFamily="34" charset="0"/>
                <a:ea typeface="Open Sans"/>
                <a:cs typeface="Open Sans"/>
              </a:rPr>
              <a:t> 8,6 mln z</a:t>
            </a:r>
            <a:r>
              <a:rPr lang="pl-PL" sz="4000" b="1">
                <a:solidFill>
                  <a:srgbClr val="FF0000"/>
                </a:solidFill>
                <a:latin typeface="Arial Black" pitchFamily="34" charset="0"/>
                <a:ea typeface="Open Sans"/>
                <a:cs typeface="Open Sans"/>
              </a:rPr>
              <a:t>ł</a:t>
            </a:r>
            <a:endParaRPr lang="tr-TR" sz="4000" b="1">
              <a:solidFill>
                <a:srgbClr val="FF0000"/>
              </a:solidFill>
              <a:latin typeface="Arial Black" pitchFamily="34" charset="0"/>
              <a:ea typeface="Open Sans"/>
              <a:cs typeface="Open Sans"/>
            </a:endParaRPr>
          </a:p>
        </p:txBody>
      </p:sp>
      <p:sp>
        <p:nvSpPr>
          <p:cNvPr id="24" name="Rectangle 89"/>
          <p:cNvSpPr/>
          <p:nvPr/>
        </p:nvSpPr>
        <p:spPr>
          <a:xfrm>
            <a:off x="4711700" y="3265488"/>
            <a:ext cx="3411538" cy="3411537"/>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349" name="TextBox 93"/>
          <p:cNvSpPr txBox="1">
            <a:spLocks noChangeArrowheads="1"/>
          </p:cNvSpPr>
          <p:nvPr/>
        </p:nvSpPr>
        <p:spPr bwMode="auto">
          <a:xfrm>
            <a:off x="798513" y="7794625"/>
            <a:ext cx="3336925" cy="1384300"/>
          </a:xfrm>
          <a:prstGeom prst="rect">
            <a:avLst/>
          </a:prstGeom>
          <a:noFill/>
          <a:ln w="9525">
            <a:noFill/>
            <a:miter lim="800000"/>
            <a:headEnd/>
            <a:tailEnd/>
          </a:ln>
        </p:spPr>
        <p:txBody>
          <a:bodyPr>
            <a:spAutoFit/>
          </a:bodyPr>
          <a:lstStyle/>
          <a:p>
            <a:pPr algn="ctr">
              <a:defRPr/>
            </a:pPr>
            <a:r>
              <a:rPr lang="pl-PL" sz="2800" b="1">
                <a:solidFill>
                  <a:schemeClr val="tx1">
                    <a:lumMod val="85000"/>
                    <a:lumOff val="15000"/>
                  </a:schemeClr>
                </a:solidFill>
                <a:latin typeface="Calibri" pitchFamily="34" charset="0"/>
                <a:ea typeface="Open Sans"/>
                <a:cs typeface="Open Sans"/>
              </a:rPr>
              <a:t>ZAKUP SPRZĘTU MEDYCZNEGO</a:t>
            </a:r>
          </a:p>
          <a:p>
            <a:pPr algn="ctr">
              <a:defRPr/>
            </a:pPr>
            <a:r>
              <a:rPr lang="pl-PL" sz="2800" b="1">
                <a:solidFill>
                  <a:schemeClr val="tx1">
                    <a:lumMod val="85000"/>
                    <a:lumOff val="15000"/>
                  </a:schemeClr>
                </a:solidFill>
                <a:latin typeface="Calibri" pitchFamily="34" charset="0"/>
                <a:ea typeface="Open Sans"/>
                <a:cs typeface="Open Sans"/>
              </a:rPr>
              <a:t>DLA SZPITALA</a:t>
            </a:r>
          </a:p>
        </p:txBody>
      </p:sp>
      <p:sp>
        <p:nvSpPr>
          <p:cNvPr id="14350" name="TextBox 94"/>
          <p:cNvSpPr txBox="1">
            <a:spLocks noChangeArrowheads="1"/>
          </p:cNvSpPr>
          <p:nvPr/>
        </p:nvSpPr>
        <p:spPr bwMode="auto">
          <a:xfrm>
            <a:off x="8535988" y="7794625"/>
            <a:ext cx="3959225" cy="1938338"/>
          </a:xfrm>
          <a:prstGeom prst="rect">
            <a:avLst/>
          </a:prstGeom>
          <a:noFill/>
          <a:ln w="9525">
            <a:noFill/>
            <a:miter lim="800000"/>
            <a:headEnd/>
            <a:tailEnd/>
          </a:ln>
        </p:spPr>
        <p:txBody>
          <a:bodyPr>
            <a:spAutoFit/>
          </a:bodyPr>
          <a:lstStyle/>
          <a:p>
            <a:pPr algn="ctr">
              <a:defRPr/>
            </a:pPr>
            <a:r>
              <a:rPr lang="pl-PL" sz="2400" b="1">
                <a:solidFill>
                  <a:schemeClr val="tx1">
                    <a:lumMod val="85000"/>
                    <a:lumOff val="15000"/>
                  </a:schemeClr>
                </a:solidFill>
                <a:latin typeface="Calibri" pitchFamily="34" charset="0"/>
                <a:ea typeface="Open Sans"/>
                <a:cs typeface="Open Sans"/>
              </a:rPr>
              <a:t>DOFINANSOWANIE  ZAKUPU  7 KARETEK,   </a:t>
            </a:r>
            <a:br>
              <a:rPr lang="pl-PL" sz="2400" b="1">
                <a:solidFill>
                  <a:schemeClr val="tx1">
                    <a:lumMod val="85000"/>
                    <a:lumOff val="15000"/>
                  </a:schemeClr>
                </a:solidFill>
                <a:latin typeface="Calibri" pitchFamily="34" charset="0"/>
                <a:ea typeface="Open Sans"/>
                <a:cs typeface="Open Sans"/>
              </a:rPr>
            </a:br>
            <a:r>
              <a:rPr lang="pl-PL" sz="2400" b="1">
                <a:solidFill>
                  <a:schemeClr val="tx1">
                    <a:lumMod val="85000"/>
                    <a:lumOff val="15000"/>
                  </a:schemeClr>
                </a:solidFill>
                <a:latin typeface="Calibri" pitchFamily="34" charset="0"/>
                <a:ea typeface="Open Sans"/>
                <a:cs typeface="Open Sans"/>
              </a:rPr>
              <a:t>I SPRZĘTU MEDYCZNEGO</a:t>
            </a:r>
          </a:p>
          <a:p>
            <a:pPr algn="ctr">
              <a:defRPr/>
            </a:pPr>
            <a:r>
              <a:rPr lang="pl-PL" sz="2400" b="1">
                <a:solidFill>
                  <a:schemeClr val="tx1">
                    <a:lumMod val="85000"/>
                    <a:lumOff val="15000"/>
                  </a:schemeClr>
                </a:solidFill>
                <a:latin typeface="Calibri" pitchFamily="34" charset="0"/>
                <a:ea typeface="Open Sans"/>
                <a:cs typeface="Open Sans"/>
              </a:rPr>
              <a:t>DLA POGOTOWIA RATUNKOWEGO</a:t>
            </a:r>
            <a:endParaRPr lang="tr-TR" sz="2400" b="1">
              <a:solidFill>
                <a:schemeClr val="tx1">
                  <a:lumMod val="85000"/>
                  <a:lumOff val="15000"/>
                </a:schemeClr>
              </a:solidFill>
              <a:latin typeface="Calibri" pitchFamily="34" charset="0"/>
              <a:ea typeface="Open Sans"/>
              <a:cs typeface="Open Sans"/>
            </a:endParaRPr>
          </a:p>
        </p:txBody>
      </p:sp>
      <p:sp>
        <p:nvSpPr>
          <p:cNvPr id="14351" name="TextBox 95"/>
          <p:cNvSpPr txBox="1">
            <a:spLocks noChangeArrowheads="1"/>
          </p:cNvSpPr>
          <p:nvPr/>
        </p:nvSpPr>
        <p:spPr bwMode="auto">
          <a:xfrm>
            <a:off x="4748213" y="7794625"/>
            <a:ext cx="3338512" cy="1384300"/>
          </a:xfrm>
          <a:prstGeom prst="rect">
            <a:avLst/>
          </a:prstGeom>
          <a:noFill/>
          <a:ln w="9525">
            <a:noFill/>
            <a:miter lim="800000"/>
            <a:headEnd/>
            <a:tailEnd/>
          </a:ln>
        </p:spPr>
        <p:txBody>
          <a:bodyPr>
            <a:spAutoFit/>
          </a:bodyPr>
          <a:lstStyle/>
          <a:p>
            <a:pPr algn="ctr">
              <a:defRPr/>
            </a:pPr>
            <a:r>
              <a:rPr lang="pl-PL" sz="2800" b="1" dirty="0">
                <a:solidFill>
                  <a:schemeClr val="tx1">
                    <a:lumMod val="85000"/>
                    <a:lumOff val="15000"/>
                  </a:schemeClr>
                </a:solidFill>
                <a:latin typeface="Calibri" pitchFamily="34" charset="0"/>
                <a:ea typeface="Open Sans"/>
                <a:cs typeface="Open Sans"/>
              </a:rPr>
              <a:t>REMONTY </a:t>
            </a:r>
            <a:br>
              <a:rPr lang="pl-PL" sz="2800" b="1" dirty="0">
                <a:solidFill>
                  <a:schemeClr val="tx1">
                    <a:lumMod val="85000"/>
                    <a:lumOff val="15000"/>
                  </a:schemeClr>
                </a:solidFill>
                <a:latin typeface="Calibri" pitchFamily="34" charset="0"/>
                <a:ea typeface="Open Sans"/>
                <a:cs typeface="Open Sans"/>
              </a:rPr>
            </a:br>
            <a:r>
              <a:rPr lang="pl-PL" sz="2800" b="1" dirty="0">
                <a:solidFill>
                  <a:schemeClr val="tx1">
                    <a:lumMod val="85000"/>
                    <a:lumOff val="15000"/>
                  </a:schemeClr>
                </a:solidFill>
                <a:latin typeface="Calibri" pitchFamily="34" charset="0"/>
                <a:ea typeface="Open Sans"/>
                <a:cs typeface="Open Sans"/>
              </a:rPr>
              <a:t>I MODERNIZACJA  SZPITALA</a:t>
            </a:r>
            <a:endParaRPr lang="tr-TR" sz="2800" b="1" dirty="0">
              <a:solidFill>
                <a:schemeClr val="tx1">
                  <a:lumMod val="85000"/>
                  <a:lumOff val="15000"/>
                </a:schemeClr>
              </a:solidFill>
              <a:latin typeface="Calibri" pitchFamily="34" charset="0"/>
              <a:ea typeface="Open Sans"/>
              <a:cs typeface="Open Sans"/>
            </a:endParaRPr>
          </a:p>
        </p:txBody>
      </p:sp>
      <p:sp>
        <p:nvSpPr>
          <p:cNvPr id="54287" name="TextBox 88"/>
          <p:cNvSpPr txBox="1">
            <a:spLocks noChangeArrowheads="1"/>
          </p:cNvSpPr>
          <p:nvPr/>
        </p:nvSpPr>
        <p:spPr bwMode="auto">
          <a:xfrm>
            <a:off x="12804775" y="6831013"/>
            <a:ext cx="3262313" cy="701675"/>
          </a:xfrm>
          <a:prstGeom prst="rect">
            <a:avLst/>
          </a:prstGeom>
          <a:noFill/>
          <a:ln w="9525">
            <a:noFill/>
            <a:miter lim="800000"/>
            <a:headEnd/>
            <a:tailEnd/>
          </a:ln>
        </p:spPr>
        <p:txBody>
          <a:bodyPr>
            <a:spAutoFit/>
          </a:bodyPr>
          <a:lstStyle/>
          <a:p>
            <a:pPr algn="ctr"/>
            <a:r>
              <a:rPr lang="pl-PL" sz="4000">
                <a:solidFill>
                  <a:srgbClr val="FF0000"/>
                </a:solidFill>
                <a:latin typeface="Arial Black" pitchFamily="34" charset="0"/>
                <a:ea typeface="Open Sans"/>
                <a:cs typeface="Open Sans"/>
              </a:rPr>
              <a:t>6,2 mln </a:t>
            </a:r>
            <a:r>
              <a:rPr lang="pl-PL" sz="4000" b="1">
                <a:solidFill>
                  <a:srgbClr val="FF0000"/>
                </a:solidFill>
                <a:latin typeface="Arial Black" pitchFamily="34" charset="0"/>
                <a:ea typeface="Open Sans"/>
                <a:cs typeface="Open Sans"/>
              </a:rPr>
              <a:t>zł</a:t>
            </a:r>
            <a:endParaRPr lang="tr-TR" sz="4000" b="1">
              <a:solidFill>
                <a:srgbClr val="FF0000"/>
              </a:solidFill>
              <a:latin typeface="Arial Black" pitchFamily="34" charset="0"/>
              <a:ea typeface="Open Sans"/>
              <a:cs typeface="Open Sans"/>
            </a:endParaRPr>
          </a:p>
        </p:txBody>
      </p:sp>
      <p:sp>
        <p:nvSpPr>
          <p:cNvPr id="31" name="Rectangle 89"/>
          <p:cNvSpPr/>
          <p:nvPr/>
        </p:nvSpPr>
        <p:spPr>
          <a:xfrm>
            <a:off x="12730163" y="3265488"/>
            <a:ext cx="3409950" cy="3411537"/>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354" name="TextBox 95"/>
          <p:cNvSpPr txBox="1">
            <a:spLocks noChangeArrowheads="1"/>
          </p:cNvSpPr>
          <p:nvPr/>
        </p:nvSpPr>
        <p:spPr bwMode="auto">
          <a:xfrm>
            <a:off x="12766675" y="7794625"/>
            <a:ext cx="3336925" cy="954088"/>
          </a:xfrm>
          <a:prstGeom prst="rect">
            <a:avLst/>
          </a:prstGeom>
          <a:noFill/>
          <a:ln w="9525">
            <a:noFill/>
            <a:miter lim="800000"/>
            <a:headEnd/>
            <a:tailEnd/>
          </a:ln>
        </p:spPr>
        <p:txBody>
          <a:bodyPr>
            <a:spAutoFit/>
          </a:bodyPr>
          <a:lstStyle/>
          <a:p>
            <a:pPr algn="ctr">
              <a:defRPr/>
            </a:pPr>
            <a:r>
              <a:rPr lang="pl-PL" sz="2800" b="1">
                <a:solidFill>
                  <a:schemeClr val="tx1">
                    <a:lumMod val="85000"/>
                    <a:lumOff val="15000"/>
                  </a:schemeClr>
                </a:solidFill>
                <a:latin typeface="Calibri" pitchFamily="34" charset="0"/>
                <a:ea typeface="Open Sans"/>
                <a:cs typeface="Open Sans"/>
              </a:rPr>
              <a:t>PROGRAMY ZDROWOTNE</a:t>
            </a:r>
            <a:endParaRPr lang="tr-TR" sz="2800" b="1">
              <a:solidFill>
                <a:schemeClr val="tx1">
                  <a:lumMod val="85000"/>
                  <a:lumOff val="15000"/>
                </a:schemeClr>
              </a:solidFill>
              <a:latin typeface="Calibri" pitchFamily="34" charset="0"/>
              <a:ea typeface="Open Sans"/>
              <a:cs typeface="Open Sans"/>
            </a:endParaRPr>
          </a:p>
        </p:txBody>
      </p:sp>
      <p:sp>
        <p:nvSpPr>
          <p:cNvPr id="35" name="Rectangle 18"/>
          <p:cNvSpPr/>
          <p:nvPr/>
        </p:nvSpPr>
        <p:spPr>
          <a:xfrm>
            <a:off x="17079913" y="985838"/>
            <a:ext cx="6221412" cy="925512"/>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44000" rIns="144000" bIns="144000" anchor="ctr"/>
          <a:lstStyle/>
          <a:p>
            <a:pPr algn="ctr" fontAlgn="auto">
              <a:spcBef>
                <a:spcPts val="0"/>
              </a:spcBef>
              <a:spcAft>
                <a:spcPts val="0"/>
              </a:spcAft>
              <a:defRPr/>
            </a:pPr>
            <a:r>
              <a:rPr lang="pl-PL" sz="2800" i="1" dirty="0"/>
              <a:t>Szczepienia dzieci przeciwko pneumokokom </a:t>
            </a:r>
            <a:endParaRPr lang="pl-PL" sz="2800" dirty="0"/>
          </a:p>
        </p:txBody>
      </p:sp>
      <p:sp>
        <p:nvSpPr>
          <p:cNvPr id="36" name="Rectangle 20"/>
          <p:cNvSpPr/>
          <p:nvPr/>
        </p:nvSpPr>
        <p:spPr>
          <a:xfrm>
            <a:off x="17079913" y="2065338"/>
            <a:ext cx="6221412" cy="925512"/>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44000" rIns="144000" bIns="144000" anchor="ctr">
            <a:normAutofit/>
          </a:bodyPr>
          <a:lstStyle/>
          <a:p>
            <a:pPr algn="ctr" fontAlgn="auto">
              <a:spcBef>
                <a:spcPts val="0"/>
              </a:spcBef>
              <a:spcAft>
                <a:spcPts val="0"/>
              </a:spcAft>
              <a:defRPr/>
            </a:pPr>
            <a:r>
              <a:rPr lang="pl-PL" sz="2800" i="1" dirty="0"/>
              <a:t>Szczepienia ochronne przeciw grypie</a:t>
            </a:r>
            <a:endParaRPr lang="pl-PL" sz="2800" dirty="0"/>
          </a:p>
        </p:txBody>
      </p:sp>
      <p:sp>
        <p:nvSpPr>
          <p:cNvPr id="37" name="Rectangle 23"/>
          <p:cNvSpPr/>
          <p:nvPr/>
        </p:nvSpPr>
        <p:spPr>
          <a:xfrm>
            <a:off x="17079913" y="3144838"/>
            <a:ext cx="6221412" cy="925512"/>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44000" rIns="144000" bIns="144000" anchor="ctr">
            <a:normAutofit/>
          </a:bodyPr>
          <a:lstStyle/>
          <a:p>
            <a:pPr algn="ctr" fontAlgn="auto">
              <a:spcBef>
                <a:spcPts val="0"/>
              </a:spcBef>
              <a:spcAft>
                <a:spcPts val="0"/>
              </a:spcAft>
              <a:defRPr/>
            </a:pPr>
            <a:r>
              <a:rPr lang="pl-PL" sz="2800" i="1" dirty="0"/>
              <a:t>Badania przesiewowe słuchu u dzieci </a:t>
            </a:r>
            <a:endParaRPr lang="pl-PL" sz="2800" dirty="0"/>
          </a:p>
        </p:txBody>
      </p:sp>
      <p:sp>
        <p:nvSpPr>
          <p:cNvPr id="38" name="Rectangle 26"/>
          <p:cNvSpPr/>
          <p:nvPr/>
        </p:nvSpPr>
        <p:spPr>
          <a:xfrm>
            <a:off x="17079913" y="4224338"/>
            <a:ext cx="6221412" cy="925512"/>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44000" rIns="144000" bIns="144000" anchor="ctr">
            <a:normAutofit fontScale="85000" lnSpcReduction="20000"/>
          </a:bodyPr>
          <a:lstStyle/>
          <a:p>
            <a:pPr algn="ctr" fontAlgn="auto">
              <a:spcBef>
                <a:spcPts val="0"/>
              </a:spcBef>
              <a:spcAft>
                <a:spcPts val="0"/>
              </a:spcAft>
              <a:defRPr/>
            </a:pPr>
            <a:r>
              <a:rPr lang="pl-PL" sz="2800" i="1" dirty="0"/>
              <a:t>Profilaktyka zakażeń wirusem brodawczaka ludzkiego</a:t>
            </a:r>
            <a:endParaRPr lang="pl-PL" sz="2800" dirty="0"/>
          </a:p>
        </p:txBody>
      </p:sp>
      <p:sp>
        <p:nvSpPr>
          <p:cNvPr id="39" name="Rectangle 29"/>
          <p:cNvSpPr/>
          <p:nvPr/>
        </p:nvSpPr>
        <p:spPr>
          <a:xfrm>
            <a:off x="17079913" y="5305425"/>
            <a:ext cx="6221412" cy="92392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44000" rIns="144000" bIns="144000" anchor="ctr">
            <a:normAutofit fontScale="92500" lnSpcReduction="20000"/>
          </a:bodyPr>
          <a:lstStyle/>
          <a:p>
            <a:pPr algn="ctr" fontAlgn="auto">
              <a:spcBef>
                <a:spcPts val="0"/>
              </a:spcBef>
              <a:spcAft>
                <a:spcPts val="0"/>
              </a:spcAft>
              <a:defRPr/>
            </a:pPr>
            <a:r>
              <a:rPr lang="pl-PL" sz="2800" i="1" dirty="0"/>
              <a:t>Rehabilitacja ruchowa dla osób po 65 r. życia </a:t>
            </a:r>
            <a:endParaRPr lang="pl-PL" sz="2800" dirty="0"/>
          </a:p>
        </p:txBody>
      </p:sp>
      <p:grpSp>
        <p:nvGrpSpPr>
          <p:cNvPr id="2" name="Group 12"/>
          <p:cNvGrpSpPr>
            <a:grpSpLocks/>
          </p:cNvGrpSpPr>
          <p:nvPr/>
        </p:nvGrpSpPr>
        <p:grpSpPr bwMode="auto">
          <a:xfrm>
            <a:off x="16751300" y="1152525"/>
            <a:ext cx="657225" cy="590550"/>
            <a:chOff x="7083476" y="974292"/>
            <a:chExt cx="658086" cy="590516"/>
          </a:xfrm>
        </p:grpSpPr>
        <p:sp>
          <p:nvSpPr>
            <p:cNvPr id="41" name="Rectangle 17"/>
            <p:cNvSpPr/>
            <p:nvPr/>
          </p:nvSpPr>
          <p:spPr>
            <a:xfrm>
              <a:off x="7083476" y="974292"/>
              <a:ext cx="658086" cy="590516"/>
            </a:xfrm>
            <a:prstGeom prst="rect">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fontAlgn="auto">
                <a:spcBef>
                  <a:spcPts val="0"/>
                </a:spcBef>
                <a:spcAft>
                  <a:spcPts val="0"/>
                </a:spcAft>
                <a:defRPr/>
              </a:pPr>
              <a:endParaRPr lang="en-IN" sz="2400" dirty="0">
                <a:latin typeface="FontAwesome" pitchFamily="2" charset="0"/>
              </a:endParaRPr>
            </a:p>
          </p:txBody>
        </p:sp>
        <p:sp>
          <p:nvSpPr>
            <p:cNvPr id="42" name="Freeform 36"/>
            <p:cNvSpPr/>
            <p:nvPr/>
          </p:nvSpPr>
          <p:spPr>
            <a:xfrm>
              <a:off x="7223359" y="1136208"/>
              <a:ext cx="378320" cy="292083"/>
            </a:xfrm>
            <a:custGeom>
              <a:avLst/>
              <a:gdLst/>
              <a:ahLst/>
              <a:cxnLst/>
              <a:rect l="l" t="t" r="r" b="b"/>
              <a:pathLst>
                <a:path w="263638" h="202066">
                  <a:moveTo>
                    <a:pt x="224178" y="0"/>
                  </a:moveTo>
                  <a:cubicBezTo>
                    <a:pt x="228713" y="0"/>
                    <a:pt x="232569" y="1587"/>
                    <a:pt x="235744" y="4762"/>
                  </a:cubicBezTo>
                  <a:lnTo>
                    <a:pt x="258876" y="27894"/>
                  </a:lnTo>
                  <a:cubicBezTo>
                    <a:pt x="262051" y="31069"/>
                    <a:pt x="263638" y="34925"/>
                    <a:pt x="263638" y="39460"/>
                  </a:cubicBezTo>
                  <a:cubicBezTo>
                    <a:pt x="263638" y="43996"/>
                    <a:pt x="262051" y="47852"/>
                    <a:pt x="258876" y="51027"/>
                  </a:cubicBezTo>
                  <a:lnTo>
                    <a:pt x="135731" y="174171"/>
                  </a:lnTo>
                  <a:lnTo>
                    <a:pt x="112599" y="197303"/>
                  </a:lnTo>
                  <a:cubicBezTo>
                    <a:pt x="109424" y="200478"/>
                    <a:pt x="105569" y="202066"/>
                    <a:pt x="101033" y="202066"/>
                  </a:cubicBezTo>
                  <a:cubicBezTo>
                    <a:pt x="96497" y="202066"/>
                    <a:pt x="92642" y="200478"/>
                    <a:pt x="89467" y="197303"/>
                  </a:cubicBezTo>
                  <a:lnTo>
                    <a:pt x="66335" y="174171"/>
                  </a:lnTo>
                  <a:lnTo>
                    <a:pt x="4763" y="112599"/>
                  </a:lnTo>
                  <a:cubicBezTo>
                    <a:pt x="1588" y="109424"/>
                    <a:pt x="0" y="105569"/>
                    <a:pt x="0" y="101033"/>
                  </a:cubicBezTo>
                  <a:cubicBezTo>
                    <a:pt x="0" y="96497"/>
                    <a:pt x="1588" y="92642"/>
                    <a:pt x="4763" y="89467"/>
                  </a:cubicBezTo>
                  <a:lnTo>
                    <a:pt x="27895" y="66335"/>
                  </a:lnTo>
                  <a:cubicBezTo>
                    <a:pt x="31070" y="63160"/>
                    <a:pt x="34925" y="61572"/>
                    <a:pt x="39461" y="61572"/>
                  </a:cubicBezTo>
                  <a:cubicBezTo>
                    <a:pt x="43996" y="61572"/>
                    <a:pt x="47852" y="63160"/>
                    <a:pt x="51027" y="66335"/>
                  </a:cubicBezTo>
                  <a:lnTo>
                    <a:pt x="101033" y="116511"/>
                  </a:lnTo>
                  <a:lnTo>
                    <a:pt x="212612" y="4762"/>
                  </a:lnTo>
                  <a:cubicBezTo>
                    <a:pt x="215787" y="1587"/>
                    <a:pt x="219642" y="0"/>
                    <a:pt x="224178" y="0"/>
                  </a:cubicBezTo>
                  <a:close/>
                </a:path>
              </a:pathLst>
            </a:custGeom>
            <a:solidFill>
              <a:schemeClr val="l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endParaRPr lang="en-IN" sz="2400" dirty="0">
                <a:latin typeface="FontAwesome" pitchFamily="2" charset="0"/>
              </a:endParaRPr>
            </a:p>
          </p:txBody>
        </p:sp>
      </p:grpSp>
      <p:grpSp>
        <p:nvGrpSpPr>
          <p:cNvPr id="3" name="Group 11"/>
          <p:cNvGrpSpPr>
            <a:grpSpLocks/>
          </p:cNvGrpSpPr>
          <p:nvPr/>
        </p:nvGrpSpPr>
        <p:grpSpPr bwMode="auto">
          <a:xfrm>
            <a:off x="16751300" y="2233613"/>
            <a:ext cx="657225" cy="590550"/>
            <a:chOff x="7083476" y="2054017"/>
            <a:chExt cx="658086" cy="590516"/>
          </a:xfrm>
        </p:grpSpPr>
        <p:sp>
          <p:nvSpPr>
            <p:cNvPr id="44" name="Rectangle 21"/>
            <p:cNvSpPr/>
            <p:nvPr/>
          </p:nvSpPr>
          <p:spPr>
            <a:xfrm>
              <a:off x="7083476" y="2054017"/>
              <a:ext cx="658086" cy="590516"/>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fontAlgn="auto">
                <a:spcBef>
                  <a:spcPts val="0"/>
                </a:spcBef>
                <a:spcAft>
                  <a:spcPts val="0"/>
                </a:spcAft>
                <a:defRPr/>
              </a:pPr>
              <a:endParaRPr lang="en-IN" sz="2400" dirty="0">
                <a:latin typeface="FontAwesome" pitchFamily="2" charset="0"/>
              </a:endParaRPr>
            </a:p>
          </p:txBody>
        </p:sp>
        <p:sp>
          <p:nvSpPr>
            <p:cNvPr id="45" name="Freeform 37"/>
            <p:cNvSpPr/>
            <p:nvPr/>
          </p:nvSpPr>
          <p:spPr>
            <a:xfrm>
              <a:off x="7221770" y="2247681"/>
              <a:ext cx="379909" cy="292083"/>
            </a:xfrm>
            <a:custGeom>
              <a:avLst/>
              <a:gdLst/>
              <a:ahLst/>
              <a:cxnLst/>
              <a:rect l="l" t="t" r="r" b="b"/>
              <a:pathLst>
                <a:path w="263638" h="202066">
                  <a:moveTo>
                    <a:pt x="224178" y="0"/>
                  </a:moveTo>
                  <a:cubicBezTo>
                    <a:pt x="228713" y="0"/>
                    <a:pt x="232569" y="1587"/>
                    <a:pt x="235744" y="4762"/>
                  </a:cubicBezTo>
                  <a:lnTo>
                    <a:pt x="258876" y="27894"/>
                  </a:lnTo>
                  <a:cubicBezTo>
                    <a:pt x="262051" y="31069"/>
                    <a:pt x="263638" y="34925"/>
                    <a:pt x="263638" y="39460"/>
                  </a:cubicBezTo>
                  <a:cubicBezTo>
                    <a:pt x="263638" y="43996"/>
                    <a:pt x="262051" y="47852"/>
                    <a:pt x="258876" y="51027"/>
                  </a:cubicBezTo>
                  <a:lnTo>
                    <a:pt x="135731" y="174171"/>
                  </a:lnTo>
                  <a:lnTo>
                    <a:pt x="112599" y="197303"/>
                  </a:lnTo>
                  <a:cubicBezTo>
                    <a:pt x="109424" y="200478"/>
                    <a:pt x="105569" y="202066"/>
                    <a:pt x="101033" y="202066"/>
                  </a:cubicBezTo>
                  <a:cubicBezTo>
                    <a:pt x="96497" y="202066"/>
                    <a:pt x="92642" y="200478"/>
                    <a:pt x="89467" y="197303"/>
                  </a:cubicBezTo>
                  <a:lnTo>
                    <a:pt x="66335" y="174171"/>
                  </a:lnTo>
                  <a:lnTo>
                    <a:pt x="4763" y="112599"/>
                  </a:lnTo>
                  <a:cubicBezTo>
                    <a:pt x="1588" y="109424"/>
                    <a:pt x="0" y="105569"/>
                    <a:pt x="0" y="101033"/>
                  </a:cubicBezTo>
                  <a:cubicBezTo>
                    <a:pt x="0" y="96497"/>
                    <a:pt x="1588" y="92642"/>
                    <a:pt x="4763" y="89467"/>
                  </a:cubicBezTo>
                  <a:lnTo>
                    <a:pt x="27895" y="66335"/>
                  </a:lnTo>
                  <a:cubicBezTo>
                    <a:pt x="31070" y="63160"/>
                    <a:pt x="34925" y="61572"/>
                    <a:pt x="39461" y="61572"/>
                  </a:cubicBezTo>
                  <a:cubicBezTo>
                    <a:pt x="43996" y="61572"/>
                    <a:pt x="47852" y="63160"/>
                    <a:pt x="51027" y="66335"/>
                  </a:cubicBezTo>
                  <a:lnTo>
                    <a:pt x="101033" y="116511"/>
                  </a:lnTo>
                  <a:lnTo>
                    <a:pt x="212612" y="4762"/>
                  </a:lnTo>
                  <a:cubicBezTo>
                    <a:pt x="215787" y="1587"/>
                    <a:pt x="219642" y="0"/>
                    <a:pt x="224178" y="0"/>
                  </a:cubicBezTo>
                  <a:close/>
                </a:path>
              </a:pathLst>
            </a:custGeom>
            <a:solidFill>
              <a:schemeClr val="l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endParaRPr lang="en-IN" sz="2400" dirty="0">
                <a:latin typeface="FontAwesome" pitchFamily="2" charset="0"/>
              </a:endParaRPr>
            </a:p>
          </p:txBody>
        </p:sp>
      </p:grpSp>
      <p:grpSp>
        <p:nvGrpSpPr>
          <p:cNvPr id="4" name="Group 10"/>
          <p:cNvGrpSpPr>
            <a:grpSpLocks/>
          </p:cNvGrpSpPr>
          <p:nvPr/>
        </p:nvGrpSpPr>
        <p:grpSpPr bwMode="auto">
          <a:xfrm>
            <a:off x="16751300" y="4392613"/>
            <a:ext cx="657225" cy="590550"/>
            <a:chOff x="7083476" y="4213467"/>
            <a:chExt cx="658086" cy="590516"/>
          </a:xfrm>
        </p:grpSpPr>
        <p:sp>
          <p:nvSpPr>
            <p:cNvPr id="47" name="Rectangle 27"/>
            <p:cNvSpPr/>
            <p:nvPr/>
          </p:nvSpPr>
          <p:spPr>
            <a:xfrm>
              <a:off x="7083476" y="4213467"/>
              <a:ext cx="658086" cy="590516"/>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fontAlgn="auto">
                <a:spcBef>
                  <a:spcPts val="0"/>
                </a:spcBef>
                <a:spcAft>
                  <a:spcPts val="0"/>
                </a:spcAft>
                <a:defRPr/>
              </a:pPr>
              <a:endParaRPr lang="en-IN" sz="2400" dirty="0">
                <a:latin typeface="FontAwesome" pitchFamily="2" charset="0"/>
              </a:endParaRPr>
            </a:p>
          </p:txBody>
        </p:sp>
        <p:sp>
          <p:nvSpPr>
            <p:cNvPr id="48" name="Freeform 38"/>
            <p:cNvSpPr/>
            <p:nvPr/>
          </p:nvSpPr>
          <p:spPr>
            <a:xfrm>
              <a:off x="7221770" y="4397606"/>
              <a:ext cx="379909" cy="290495"/>
            </a:xfrm>
            <a:custGeom>
              <a:avLst/>
              <a:gdLst/>
              <a:ahLst/>
              <a:cxnLst/>
              <a:rect l="l" t="t" r="r" b="b"/>
              <a:pathLst>
                <a:path w="263638" h="202066">
                  <a:moveTo>
                    <a:pt x="224178" y="0"/>
                  </a:moveTo>
                  <a:cubicBezTo>
                    <a:pt x="228713" y="0"/>
                    <a:pt x="232569" y="1587"/>
                    <a:pt x="235744" y="4762"/>
                  </a:cubicBezTo>
                  <a:lnTo>
                    <a:pt x="258876" y="27894"/>
                  </a:lnTo>
                  <a:cubicBezTo>
                    <a:pt x="262051" y="31069"/>
                    <a:pt x="263638" y="34925"/>
                    <a:pt x="263638" y="39460"/>
                  </a:cubicBezTo>
                  <a:cubicBezTo>
                    <a:pt x="263638" y="43996"/>
                    <a:pt x="262051" y="47852"/>
                    <a:pt x="258876" y="51027"/>
                  </a:cubicBezTo>
                  <a:lnTo>
                    <a:pt x="135731" y="174171"/>
                  </a:lnTo>
                  <a:lnTo>
                    <a:pt x="112599" y="197303"/>
                  </a:lnTo>
                  <a:cubicBezTo>
                    <a:pt x="109424" y="200478"/>
                    <a:pt x="105569" y="202066"/>
                    <a:pt x="101033" y="202066"/>
                  </a:cubicBezTo>
                  <a:cubicBezTo>
                    <a:pt x="96497" y="202066"/>
                    <a:pt x="92642" y="200478"/>
                    <a:pt x="89467" y="197303"/>
                  </a:cubicBezTo>
                  <a:lnTo>
                    <a:pt x="66335" y="174171"/>
                  </a:lnTo>
                  <a:lnTo>
                    <a:pt x="4763" y="112599"/>
                  </a:lnTo>
                  <a:cubicBezTo>
                    <a:pt x="1588" y="109424"/>
                    <a:pt x="0" y="105569"/>
                    <a:pt x="0" y="101033"/>
                  </a:cubicBezTo>
                  <a:cubicBezTo>
                    <a:pt x="0" y="96497"/>
                    <a:pt x="1588" y="92642"/>
                    <a:pt x="4763" y="89467"/>
                  </a:cubicBezTo>
                  <a:lnTo>
                    <a:pt x="27895" y="66335"/>
                  </a:lnTo>
                  <a:cubicBezTo>
                    <a:pt x="31070" y="63160"/>
                    <a:pt x="34925" y="61572"/>
                    <a:pt x="39461" y="61572"/>
                  </a:cubicBezTo>
                  <a:cubicBezTo>
                    <a:pt x="43996" y="61572"/>
                    <a:pt x="47852" y="63160"/>
                    <a:pt x="51027" y="66335"/>
                  </a:cubicBezTo>
                  <a:lnTo>
                    <a:pt x="101033" y="116511"/>
                  </a:lnTo>
                  <a:lnTo>
                    <a:pt x="212612" y="4762"/>
                  </a:lnTo>
                  <a:cubicBezTo>
                    <a:pt x="215787" y="1587"/>
                    <a:pt x="219642" y="0"/>
                    <a:pt x="224178" y="0"/>
                  </a:cubicBezTo>
                  <a:close/>
                </a:path>
              </a:pathLst>
            </a:custGeom>
            <a:solidFill>
              <a:schemeClr val="l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endParaRPr lang="en-IN" sz="2400" dirty="0">
                <a:latin typeface="FontAwesome" pitchFamily="2" charset="0"/>
              </a:endParaRPr>
            </a:p>
          </p:txBody>
        </p:sp>
      </p:grpSp>
      <p:sp>
        <p:nvSpPr>
          <p:cNvPr id="50" name="Rectangle 24"/>
          <p:cNvSpPr/>
          <p:nvPr/>
        </p:nvSpPr>
        <p:spPr>
          <a:xfrm>
            <a:off x="16751300" y="3313113"/>
            <a:ext cx="657225" cy="590550"/>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fontAlgn="auto">
              <a:spcBef>
                <a:spcPts val="0"/>
              </a:spcBef>
              <a:spcAft>
                <a:spcPts val="0"/>
              </a:spcAft>
              <a:defRPr/>
            </a:pPr>
            <a:endParaRPr lang="en-IN" sz="2400" dirty="0">
              <a:latin typeface="FontAwesome" pitchFamily="2" charset="0"/>
            </a:endParaRPr>
          </a:p>
        </p:txBody>
      </p:sp>
      <p:sp>
        <p:nvSpPr>
          <p:cNvPr id="53" name="Rectangle 30"/>
          <p:cNvSpPr/>
          <p:nvPr/>
        </p:nvSpPr>
        <p:spPr>
          <a:xfrm>
            <a:off x="16751300" y="5472113"/>
            <a:ext cx="657225" cy="590550"/>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fontAlgn="auto">
              <a:spcBef>
                <a:spcPts val="0"/>
              </a:spcBef>
              <a:spcAft>
                <a:spcPts val="0"/>
              </a:spcAft>
              <a:defRPr/>
            </a:pPr>
            <a:endParaRPr lang="en-IN" sz="2400" dirty="0">
              <a:latin typeface="FontAwesome" pitchFamily="2" charset="0"/>
            </a:endParaRPr>
          </a:p>
        </p:txBody>
      </p:sp>
      <p:sp>
        <p:nvSpPr>
          <p:cNvPr id="56" name="Rectangle 18"/>
          <p:cNvSpPr/>
          <p:nvPr/>
        </p:nvSpPr>
        <p:spPr>
          <a:xfrm>
            <a:off x="17079913" y="6423025"/>
            <a:ext cx="6221412" cy="925513"/>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44000" rIns="144000" bIns="144000" anchor="ctr"/>
          <a:lstStyle/>
          <a:p>
            <a:pPr algn="ctr" fontAlgn="auto">
              <a:spcBef>
                <a:spcPts val="0"/>
              </a:spcBef>
              <a:spcAft>
                <a:spcPts val="0"/>
              </a:spcAft>
              <a:defRPr/>
            </a:pPr>
            <a:r>
              <a:rPr lang="pl-PL" sz="2800" i="1" dirty="0"/>
              <a:t>Profilaktyka alergii i astmy dla dzieci</a:t>
            </a:r>
            <a:endParaRPr lang="pl-PL" sz="2800" dirty="0"/>
          </a:p>
        </p:txBody>
      </p:sp>
      <p:sp>
        <p:nvSpPr>
          <p:cNvPr id="57" name="Rectangle 20"/>
          <p:cNvSpPr/>
          <p:nvPr/>
        </p:nvSpPr>
        <p:spPr>
          <a:xfrm>
            <a:off x="17079913" y="7502525"/>
            <a:ext cx="6221412" cy="925513"/>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44000" rIns="144000" bIns="144000" anchor="ctr">
            <a:normAutofit fontScale="92500" lnSpcReduction="20000"/>
          </a:bodyPr>
          <a:lstStyle/>
          <a:p>
            <a:pPr algn="ctr" fontAlgn="auto">
              <a:spcBef>
                <a:spcPts val="0"/>
              </a:spcBef>
              <a:spcAft>
                <a:spcPts val="0"/>
              </a:spcAft>
              <a:defRPr/>
            </a:pPr>
            <a:r>
              <a:rPr lang="pl-PL" sz="2800" i="1" dirty="0"/>
              <a:t>Profilaktyka dla osób „Trzeciego </a:t>
            </a:r>
            <a:br>
              <a:rPr lang="pl-PL" sz="2800" i="1" dirty="0"/>
            </a:br>
            <a:r>
              <a:rPr lang="pl-PL" sz="2800" i="1" dirty="0"/>
              <a:t>i Czwartego wieku” </a:t>
            </a:r>
            <a:endParaRPr lang="pl-PL" sz="2800" dirty="0"/>
          </a:p>
        </p:txBody>
      </p:sp>
      <p:sp>
        <p:nvSpPr>
          <p:cNvPr id="58" name="Rectangle 23"/>
          <p:cNvSpPr/>
          <p:nvPr/>
        </p:nvSpPr>
        <p:spPr>
          <a:xfrm>
            <a:off x="17079913" y="8582025"/>
            <a:ext cx="6221412" cy="925513"/>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44000" rIns="144000" bIns="144000" anchor="ctr">
            <a:normAutofit/>
          </a:bodyPr>
          <a:lstStyle/>
          <a:p>
            <a:pPr algn="ctr" fontAlgn="auto">
              <a:spcBef>
                <a:spcPts val="0"/>
              </a:spcBef>
              <a:spcAft>
                <a:spcPts val="0"/>
              </a:spcAft>
              <a:defRPr/>
            </a:pPr>
            <a:r>
              <a:rPr lang="pl-PL" sz="2800" i="1" dirty="0"/>
              <a:t>Dofinansowanie zabiegu </a:t>
            </a:r>
            <a:r>
              <a:rPr lang="pl-PL" sz="2800" i="1" dirty="0" err="1"/>
              <a:t>in</a:t>
            </a:r>
            <a:r>
              <a:rPr lang="pl-PL" sz="2800" i="1" dirty="0"/>
              <a:t> vitro</a:t>
            </a:r>
            <a:endParaRPr lang="pl-PL" sz="2800" dirty="0"/>
          </a:p>
        </p:txBody>
      </p:sp>
      <p:grpSp>
        <p:nvGrpSpPr>
          <p:cNvPr id="5" name="Group 12"/>
          <p:cNvGrpSpPr>
            <a:grpSpLocks/>
          </p:cNvGrpSpPr>
          <p:nvPr/>
        </p:nvGrpSpPr>
        <p:grpSpPr bwMode="auto">
          <a:xfrm>
            <a:off x="16751300" y="6591300"/>
            <a:ext cx="657225" cy="590550"/>
            <a:chOff x="7083476" y="974292"/>
            <a:chExt cx="658086" cy="590516"/>
          </a:xfrm>
        </p:grpSpPr>
        <p:sp>
          <p:nvSpPr>
            <p:cNvPr id="60" name="Rectangle 17"/>
            <p:cNvSpPr/>
            <p:nvPr/>
          </p:nvSpPr>
          <p:spPr>
            <a:xfrm>
              <a:off x="7083476" y="974292"/>
              <a:ext cx="658086" cy="590516"/>
            </a:xfrm>
            <a:prstGeom prst="rect">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fontAlgn="auto">
                <a:spcBef>
                  <a:spcPts val="0"/>
                </a:spcBef>
                <a:spcAft>
                  <a:spcPts val="0"/>
                </a:spcAft>
                <a:defRPr/>
              </a:pPr>
              <a:endParaRPr lang="en-IN" sz="2400" dirty="0">
                <a:latin typeface="FontAwesome" pitchFamily="2" charset="0"/>
              </a:endParaRPr>
            </a:p>
          </p:txBody>
        </p:sp>
        <p:sp>
          <p:nvSpPr>
            <p:cNvPr id="61" name="Freeform 36"/>
            <p:cNvSpPr/>
            <p:nvPr/>
          </p:nvSpPr>
          <p:spPr>
            <a:xfrm>
              <a:off x="7223359" y="1136208"/>
              <a:ext cx="378320" cy="292083"/>
            </a:xfrm>
            <a:custGeom>
              <a:avLst/>
              <a:gdLst/>
              <a:ahLst/>
              <a:cxnLst/>
              <a:rect l="l" t="t" r="r" b="b"/>
              <a:pathLst>
                <a:path w="263638" h="202066">
                  <a:moveTo>
                    <a:pt x="224178" y="0"/>
                  </a:moveTo>
                  <a:cubicBezTo>
                    <a:pt x="228713" y="0"/>
                    <a:pt x="232569" y="1587"/>
                    <a:pt x="235744" y="4762"/>
                  </a:cubicBezTo>
                  <a:lnTo>
                    <a:pt x="258876" y="27894"/>
                  </a:lnTo>
                  <a:cubicBezTo>
                    <a:pt x="262051" y="31069"/>
                    <a:pt x="263638" y="34925"/>
                    <a:pt x="263638" y="39460"/>
                  </a:cubicBezTo>
                  <a:cubicBezTo>
                    <a:pt x="263638" y="43996"/>
                    <a:pt x="262051" y="47852"/>
                    <a:pt x="258876" y="51027"/>
                  </a:cubicBezTo>
                  <a:lnTo>
                    <a:pt x="135731" y="174171"/>
                  </a:lnTo>
                  <a:lnTo>
                    <a:pt x="112599" y="197303"/>
                  </a:lnTo>
                  <a:cubicBezTo>
                    <a:pt x="109424" y="200478"/>
                    <a:pt x="105569" y="202066"/>
                    <a:pt x="101033" y="202066"/>
                  </a:cubicBezTo>
                  <a:cubicBezTo>
                    <a:pt x="96497" y="202066"/>
                    <a:pt x="92642" y="200478"/>
                    <a:pt x="89467" y="197303"/>
                  </a:cubicBezTo>
                  <a:lnTo>
                    <a:pt x="66335" y="174171"/>
                  </a:lnTo>
                  <a:lnTo>
                    <a:pt x="4763" y="112599"/>
                  </a:lnTo>
                  <a:cubicBezTo>
                    <a:pt x="1588" y="109424"/>
                    <a:pt x="0" y="105569"/>
                    <a:pt x="0" y="101033"/>
                  </a:cubicBezTo>
                  <a:cubicBezTo>
                    <a:pt x="0" y="96497"/>
                    <a:pt x="1588" y="92642"/>
                    <a:pt x="4763" y="89467"/>
                  </a:cubicBezTo>
                  <a:lnTo>
                    <a:pt x="27895" y="66335"/>
                  </a:lnTo>
                  <a:cubicBezTo>
                    <a:pt x="31070" y="63160"/>
                    <a:pt x="34925" y="61572"/>
                    <a:pt x="39461" y="61572"/>
                  </a:cubicBezTo>
                  <a:cubicBezTo>
                    <a:pt x="43996" y="61572"/>
                    <a:pt x="47852" y="63160"/>
                    <a:pt x="51027" y="66335"/>
                  </a:cubicBezTo>
                  <a:lnTo>
                    <a:pt x="101033" y="116511"/>
                  </a:lnTo>
                  <a:lnTo>
                    <a:pt x="212612" y="4762"/>
                  </a:lnTo>
                  <a:cubicBezTo>
                    <a:pt x="215787" y="1587"/>
                    <a:pt x="219642" y="0"/>
                    <a:pt x="224178" y="0"/>
                  </a:cubicBezTo>
                  <a:close/>
                </a:path>
              </a:pathLst>
            </a:custGeom>
            <a:solidFill>
              <a:schemeClr val="l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endParaRPr lang="en-IN" sz="2400" dirty="0">
                <a:latin typeface="FontAwesome" pitchFamily="2" charset="0"/>
              </a:endParaRPr>
            </a:p>
          </p:txBody>
        </p:sp>
      </p:grpSp>
      <p:grpSp>
        <p:nvGrpSpPr>
          <p:cNvPr id="6" name="Group 11"/>
          <p:cNvGrpSpPr>
            <a:grpSpLocks/>
          </p:cNvGrpSpPr>
          <p:nvPr/>
        </p:nvGrpSpPr>
        <p:grpSpPr bwMode="auto">
          <a:xfrm>
            <a:off x="16751300" y="7670800"/>
            <a:ext cx="657225" cy="590550"/>
            <a:chOff x="7083476" y="2054017"/>
            <a:chExt cx="658086" cy="590516"/>
          </a:xfrm>
        </p:grpSpPr>
        <p:sp>
          <p:nvSpPr>
            <p:cNvPr id="63" name="Rectangle 21"/>
            <p:cNvSpPr/>
            <p:nvPr/>
          </p:nvSpPr>
          <p:spPr>
            <a:xfrm>
              <a:off x="7083476" y="2054017"/>
              <a:ext cx="658086" cy="590516"/>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fontAlgn="auto">
                <a:spcBef>
                  <a:spcPts val="0"/>
                </a:spcBef>
                <a:spcAft>
                  <a:spcPts val="0"/>
                </a:spcAft>
                <a:defRPr/>
              </a:pPr>
              <a:endParaRPr lang="en-IN" sz="2400" dirty="0">
                <a:latin typeface="FontAwesome" pitchFamily="2" charset="0"/>
              </a:endParaRPr>
            </a:p>
          </p:txBody>
        </p:sp>
        <p:sp>
          <p:nvSpPr>
            <p:cNvPr id="64" name="Freeform 37"/>
            <p:cNvSpPr/>
            <p:nvPr/>
          </p:nvSpPr>
          <p:spPr>
            <a:xfrm>
              <a:off x="7221770" y="2247681"/>
              <a:ext cx="379909" cy="292083"/>
            </a:xfrm>
            <a:custGeom>
              <a:avLst/>
              <a:gdLst/>
              <a:ahLst/>
              <a:cxnLst/>
              <a:rect l="l" t="t" r="r" b="b"/>
              <a:pathLst>
                <a:path w="263638" h="202066">
                  <a:moveTo>
                    <a:pt x="224178" y="0"/>
                  </a:moveTo>
                  <a:cubicBezTo>
                    <a:pt x="228713" y="0"/>
                    <a:pt x="232569" y="1587"/>
                    <a:pt x="235744" y="4762"/>
                  </a:cubicBezTo>
                  <a:lnTo>
                    <a:pt x="258876" y="27894"/>
                  </a:lnTo>
                  <a:cubicBezTo>
                    <a:pt x="262051" y="31069"/>
                    <a:pt x="263638" y="34925"/>
                    <a:pt x="263638" y="39460"/>
                  </a:cubicBezTo>
                  <a:cubicBezTo>
                    <a:pt x="263638" y="43996"/>
                    <a:pt x="262051" y="47852"/>
                    <a:pt x="258876" y="51027"/>
                  </a:cubicBezTo>
                  <a:lnTo>
                    <a:pt x="135731" y="174171"/>
                  </a:lnTo>
                  <a:lnTo>
                    <a:pt x="112599" y="197303"/>
                  </a:lnTo>
                  <a:cubicBezTo>
                    <a:pt x="109424" y="200478"/>
                    <a:pt x="105569" y="202066"/>
                    <a:pt x="101033" y="202066"/>
                  </a:cubicBezTo>
                  <a:cubicBezTo>
                    <a:pt x="96497" y="202066"/>
                    <a:pt x="92642" y="200478"/>
                    <a:pt x="89467" y="197303"/>
                  </a:cubicBezTo>
                  <a:lnTo>
                    <a:pt x="66335" y="174171"/>
                  </a:lnTo>
                  <a:lnTo>
                    <a:pt x="4763" y="112599"/>
                  </a:lnTo>
                  <a:cubicBezTo>
                    <a:pt x="1588" y="109424"/>
                    <a:pt x="0" y="105569"/>
                    <a:pt x="0" y="101033"/>
                  </a:cubicBezTo>
                  <a:cubicBezTo>
                    <a:pt x="0" y="96497"/>
                    <a:pt x="1588" y="92642"/>
                    <a:pt x="4763" y="89467"/>
                  </a:cubicBezTo>
                  <a:lnTo>
                    <a:pt x="27895" y="66335"/>
                  </a:lnTo>
                  <a:cubicBezTo>
                    <a:pt x="31070" y="63160"/>
                    <a:pt x="34925" y="61572"/>
                    <a:pt x="39461" y="61572"/>
                  </a:cubicBezTo>
                  <a:cubicBezTo>
                    <a:pt x="43996" y="61572"/>
                    <a:pt x="47852" y="63160"/>
                    <a:pt x="51027" y="66335"/>
                  </a:cubicBezTo>
                  <a:lnTo>
                    <a:pt x="101033" y="116511"/>
                  </a:lnTo>
                  <a:lnTo>
                    <a:pt x="212612" y="4762"/>
                  </a:lnTo>
                  <a:cubicBezTo>
                    <a:pt x="215787" y="1587"/>
                    <a:pt x="219642" y="0"/>
                    <a:pt x="224178" y="0"/>
                  </a:cubicBezTo>
                  <a:close/>
                </a:path>
              </a:pathLst>
            </a:custGeom>
            <a:solidFill>
              <a:schemeClr val="l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endParaRPr lang="en-IN" sz="2400" dirty="0">
                <a:latin typeface="FontAwesome" pitchFamily="2" charset="0"/>
              </a:endParaRPr>
            </a:p>
          </p:txBody>
        </p:sp>
      </p:grpSp>
      <p:sp>
        <p:nvSpPr>
          <p:cNvPr id="66" name="Rectangle 24"/>
          <p:cNvSpPr/>
          <p:nvPr/>
        </p:nvSpPr>
        <p:spPr>
          <a:xfrm>
            <a:off x="16751300" y="8750300"/>
            <a:ext cx="657225" cy="590550"/>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fontAlgn="auto">
              <a:spcBef>
                <a:spcPts val="0"/>
              </a:spcBef>
              <a:spcAft>
                <a:spcPts val="0"/>
              </a:spcAft>
              <a:defRPr/>
            </a:pPr>
            <a:endParaRPr lang="en-IN" sz="2400" dirty="0">
              <a:latin typeface="FontAwesome" pitchFamily="2" charset="0"/>
            </a:endParaRPr>
          </a:p>
        </p:txBody>
      </p:sp>
      <p:sp>
        <p:nvSpPr>
          <p:cNvPr id="68" name="Freeform 37"/>
          <p:cNvSpPr/>
          <p:nvPr/>
        </p:nvSpPr>
        <p:spPr>
          <a:xfrm>
            <a:off x="16927513" y="3444875"/>
            <a:ext cx="379412" cy="290513"/>
          </a:xfrm>
          <a:custGeom>
            <a:avLst/>
            <a:gdLst/>
            <a:ahLst/>
            <a:cxnLst/>
            <a:rect l="l" t="t" r="r" b="b"/>
            <a:pathLst>
              <a:path w="263638" h="202066">
                <a:moveTo>
                  <a:pt x="224178" y="0"/>
                </a:moveTo>
                <a:cubicBezTo>
                  <a:pt x="228713" y="0"/>
                  <a:pt x="232569" y="1587"/>
                  <a:pt x="235744" y="4762"/>
                </a:cubicBezTo>
                <a:lnTo>
                  <a:pt x="258876" y="27894"/>
                </a:lnTo>
                <a:cubicBezTo>
                  <a:pt x="262051" y="31069"/>
                  <a:pt x="263638" y="34925"/>
                  <a:pt x="263638" y="39460"/>
                </a:cubicBezTo>
                <a:cubicBezTo>
                  <a:pt x="263638" y="43996"/>
                  <a:pt x="262051" y="47852"/>
                  <a:pt x="258876" y="51027"/>
                </a:cubicBezTo>
                <a:lnTo>
                  <a:pt x="135731" y="174171"/>
                </a:lnTo>
                <a:lnTo>
                  <a:pt x="112599" y="197303"/>
                </a:lnTo>
                <a:cubicBezTo>
                  <a:pt x="109424" y="200478"/>
                  <a:pt x="105569" y="202066"/>
                  <a:pt x="101033" y="202066"/>
                </a:cubicBezTo>
                <a:cubicBezTo>
                  <a:pt x="96497" y="202066"/>
                  <a:pt x="92642" y="200478"/>
                  <a:pt x="89467" y="197303"/>
                </a:cubicBezTo>
                <a:lnTo>
                  <a:pt x="66335" y="174171"/>
                </a:lnTo>
                <a:lnTo>
                  <a:pt x="4763" y="112599"/>
                </a:lnTo>
                <a:cubicBezTo>
                  <a:pt x="1588" y="109424"/>
                  <a:pt x="0" y="105569"/>
                  <a:pt x="0" y="101033"/>
                </a:cubicBezTo>
                <a:cubicBezTo>
                  <a:pt x="0" y="96497"/>
                  <a:pt x="1588" y="92642"/>
                  <a:pt x="4763" y="89467"/>
                </a:cubicBezTo>
                <a:lnTo>
                  <a:pt x="27895" y="66335"/>
                </a:lnTo>
                <a:cubicBezTo>
                  <a:pt x="31070" y="63160"/>
                  <a:pt x="34925" y="61572"/>
                  <a:pt x="39461" y="61572"/>
                </a:cubicBezTo>
                <a:cubicBezTo>
                  <a:pt x="43996" y="61572"/>
                  <a:pt x="47852" y="63160"/>
                  <a:pt x="51027" y="66335"/>
                </a:cubicBezTo>
                <a:lnTo>
                  <a:pt x="101033" y="116511"/>
                </a:lnTo>
                <a:lnTo>
                  <a:pt x="212612" y="4762"/>
                </a:lnTo>
                <a:cubicBezTo>
                  <a:pt x="215787" y="1587"/>
                  <a:pt x="219642" y="0"/>
                  <a:pt x="224178" y="0"/>
                </a:cubicBezTo>
                <a:close/>
              </a:path>
            </a:pathLst>
          </a:custGeom>
          <a:solidFill>
            <a:schemeClr val="l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endParaRPr lang="en-IN" sz="2400" dirty="0">
              <a:latin typeface="FontAwesome" pitchFamily="2" charset="0"/>
            </a:endParaRPr>
          </a:p>
        </p:txBody>
      </p:sp>
      <p:sp>
        <p:nvSpPr>
          <p:cNvPr id="70" name="Freeform 37"/>
          <p:cNvSpPr/>
          <p:nvPr/>
        </p:nvSpPr>
        <p:spPr>
          <a:xfrm>
            <a:off x="16894175" y="5616575"/>
            <a:ext cx="379413" cy="290513"/>
          </a:xfrm>
          <a:custGeom>
            <a:avLst/>
            <a:gdLst/>
            <a:ahLst/>
            <a:cxnLst/>
            <a:rect l="l" t="t" r="r" b="b"/>
            <a:pathLst>
              <a:path w="263638" h="202066">
                <a:moveTo>
                  <a:pt x="224178" y="0"/>
                </a:moveTo>
                <a:cubicBezTo>
                  <a:pt x="228713" y="0"/>
                  <a:pt x="232569" y="1587"/>
                  <a:pt x="235744" y="4762"/>
                </a:cubicBezTo>
                <a:lnTo>
                  <a:pt x="258876" y="27894"/>
                </a:lnTo>
                <a:cubicBezTo>
                  <a:pt x="262051" y="31069"/>
                  <a:pt x="263638" y="34925"/>
                  <a:pt x="263638" y="39460"/>
                </a:cubicBezTo>
                <a:cubicBezTo>
                  <a:pt x="263638" y="43996"/>
                  <a:pt x="262051" y="47852"/>
                  <a:pt x="258876" y="51027"/>
                </a:cubicBezTo>
                <a:lnTo>
                  <a:pt x="135731" y="174171"/>
                </a:lnTo>
                <a:lnTo>
                  <a:pt x="112599" y="197303"/>
                </a:lnTo>
                <a:cubicBezTo>
                  <a:pt x="109424" y="200478"/>
                  <a:pt x="105569" y="202066"/>
                  <a:pt x="101033" y="202066"/>
                </a:cubicBezTo>
                <a:cubicBezTo>
                  <a:pt x="96497" y="202066"/>
                  <a:pt x="92642" y="200478"/>
                  <a:pt x="89467" y="197303"/>
                </a:cubicBezTo>
                <a:lnTo>
                  <a:pt x="66335" y="174171"/>
                </a:lnTo>
                <a:lnTo>
                  <a:pt x="4763" y="112599"/>
                </a:lnTo>
                <a:cubicBezTo>
                  <a:pt x="1588" y="109424"/>
                  <a:pt x="0" y="105569"/>
                  <a:pt x="0" y="101033"/>
                </a:cubicBezTo>
                <a:cubicBezTo>
                  <a:pt x="0" y="96497"/>
                  <a:pt x="1588" y="92642"/>
                  <a:pt x="4763" y="89467"/>
                </a:cubicBezTo>
                <a:lnTo>
                  <a:pt x="27895" y="66335"/>
                </a:lnTo>
                <a:cubicBezTo>
                  <a:pt x="31070" y="63160"/>
                  <a:pt x="34925" y="61572"/>
                  <a:pt x="39461" y="61572"/>
                </a:cubicBezTo>
                <a:cubicBezTo>
                  <a:pt x="43996" y="61572"/>
                  <a:pt x="47852" y="63160"/>
                  <a:pt x="51027" y="66335"/>
                </a:cubicBezTo>
                <a:lnTo>
                  <a:pt x="101033" y="116511"/>
                </a:lnTo>
                <a:lnTo>
                  <a:pt x="212612" y="4762"/>
                </a:lnTo>
                <a:cubicBezTo>
                  <a:pt x="215787" y="1587"/>
                  <a:pt x="219642" y="0"/>
                  <a:pt x="224178" y="0"/>
                </a:cubicBezTo>
                <a:close/>
              </a:path>
            </a:pathLst>
          </a:custGeom>
          <a:solidFill>
            <a:schemeClr val="l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endParaRPr lang="en-IN" sz="2400" dirty="0">
              <a:latin typeface="FontAwesome" pitchFamily="2" charset="0"/>
            </a:endParaRPr>
          </a:p>
        </p:txBody>
      </p:sp>
      <p:sp>
        <p:nvSpPr>
          <p:cNvPr id="71" name="Freeform 37"/>
          <p:cNvSpPr/>
          <p:nvPr/>
        </p:nvSpPr>
        <p:spPr>
          <a:xfrm>
            <a:off x="16927513" y="8899525"/>
            <a:ext cx="379412" cy="290513"/>
          </a:xfrm>
          <a:custGeom>
            <a:avLst/>
            <a:gdLst/>
            <a:ahLst/>
            <a:cxnLst/>
            <a:rect l="l" t="t" r="r" b="b"/>
            <a:pathLst>
              <a:path w="263638" h="202066">
                <a:moveTo>
                  <a:pt x="224178" y="0"/>
                </a:moveTo>
                <a:cubicBezTo>
                  <a:pt x="228713" y="0"/>
                  <a:pt x="232569" y="1587"/>
                  <a:pt x="235744" y="4762"/>
                </a:cubicBezTo>
                <a:lnTo>
                  <a:pt x="258876" y="27894"/>
                </a:lnTo>
                <a:cubicBezTo>
                  <a:pt x="262051" y="31069"/>
                  <a:pt x="263638" y="34925"/>
                  <a:pt x="263638" y="39460"/>
                </a:cubicBezTo>
                <a:cubicBezTo>
                  <a:pt x="263638" y="43996"/>
                  <a:pt x="262051" y="47852"/>
                  <a:pt x="258876" y="51027"/>
                </a:cubicBezTo>
                <a:lnTo>
                  <a:pt x="135731" y="174171"/>
                </a:lnTo>
                <a:lnTo>
                  <a:pt x="112599" y="197303"/>
                </a:lnTo>
                <a:cubicBezTo>
                  <a:pt x="109424" y="200478"/>
                  <a:pt x="105569" y="202066"/>
                  <a:pt x="101033" y="202066"/>
                </a:cubicBezTo>
                <a:cubicBezTo>
                  <a:pt x="96497" y="202066"/>
                  <a:pt x="92642" y="200478"/>
                  <a:pt x="89467" y="197303"/>
                </a:cubicBezTo>
                <a:lnTo>
                  <a:pt x="66335" y="174171"/>
                </a:lnTo>
                <a:lnTo>
                  <a:pt x="4763" y="112599"/>
                </a:lnTo>
                <a:cubicBezTo>
                  <a:pt x="1588" y="109424"/>
                  <a:pt x="0" y="105569"/>
                  <a:pt x="0" y="101033"/>
                </a:cubicBezTo>
                <a:cubicBezTo>
                  <a:pt x="0" y="96497"/>
                  <a:pt x="1588" y="92642"/>
                  <a:pt x="4763" y="89467"/>
                </a:cubicBezTo>
                <a:lnTo>
                  <a:pt x="27895" y="66335"/>
                </a:lnTo>
                <a:cubicBezTo>
                  <a:pt x="31070" y="63160"/>
                  <a:pt x="34925" y="61572"/>
                  <a:pt x="39461" y="61572"/>
                </a:cubicBezTo>
                <a:cubicBezTo>
                  <a:pt x="43996" y="61572"/>
                  <a:pt x="47852" y="63160"/>
                  <a:pt x="51027" y="66335"/>
                </a:cubicBezTo>
                <a:lnTo>
                  <a:pt x="101033" y="116511"/>
                </a:lnTo>
                <a:lnTo>
                  <a:pt x="212612" y="4762"/>
                </a:lnTo>
                <a:cubicBezTo>
                  <a:pt x="215787" y="1587"/>
                  <a:pt x="219642" y="0"/>
                  <a:pt x="224178" y="0"/>
                </a:cubicBezTo>
                <a:close/>
              </a:path>
            </a:pathLst>
          </a:custGeom>
          <a:solidFill>
            <a:schemeClr val="l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endParaRPr lang="en-IN" sz="2400" dirty="0">
              <a:latin typeface="FontAwesome" pitchFamily="2" charset="0"/>
            </a:endParaRPr>
          </a:p>
        </p:txBody>
      </p:sp>
      <p:sp>
        <p:nvSpPr>
          <p:cNvPr id="54309" name="TextBox 95"/>
          <p:cNvSpPr txBox="1">
            <a:spLocks noChangeArrowheads="1"/>
          </p:cNvSpPr>
          <p:nvPr/>
        </p:nvSpPr>
        <p:spPr bwMode="auto">
          <a:xfrm>
            <a:off x="1366838" y="9836150"/>
            <a:ext cx="13671550" cy="3416300"/>
          </a:xfrm>
          <a:prstGeom prst="rect">
            <a:avLst/>
          </a:prstGeom>
          <a:noFill/>
          <a:ln w="9525">
            <a:noFill/>
            <a:miter lim="800000"/>
            <a:headEnd/>
            <a:tailEnd/>
          </a:ln>
        </p:spPr>
        <p:txBody>
          <a:bodyPr>
            <a:spAutoFit/>
          </a:bodyPr>
          <a:lstStyle/>
          <a:p>
            <a:r>
              <a:rPr lang="pl-PL" sz="2400">
                <a:latin typeface="Calibri" pitchFamily="34" charset="0"/>
              </a:rPr>
              <a:t>W latach </a:t>
            </a:r>
            <a:r>
              <a:rPr lang="pl-PL" sz="2400">
                <a:solidFill>
                  <a:srgbClr val="00B0F0"/>
                </a:solidFill>
                <a:latin typeface="Arial Black" pitchFamily="34" charset="0"/>
              </a:rPr>
              <a:t>2015 - 2018 </a:t>
            </a:r>
            <a:r>
              <a:rPr lang="pl-PL" sz="2400">
                <a:latin typeface="Calibri" pitchFamily="34" charset="0"/>
              </a:rPr>
              <a:t>realizowano programy profilaktyki zdrowotnej, w tym:</a:t>
            </a:r>
          </a:p>
          <a:p>
            <a:r>
              <a:rPr lang="pl-PL" sz="2400">
                <a:latin typeface="Calibri" pitchFamily="34" charset="0"/>
              </a:rPr>
              <a:t>edukacja i wczesna profilaktyka onkologiczna, </a:t>
            </a:r>
          </a:p>
          <a:p>
            <a:r>
              <a:rPr lang="pl-PL" sz="2400">
                <a:latin typeface="Calibri" pitchFamily="34" charset="0"/>
              </a:rPr>
              <a:t>edukacja i wczesna profilaktyka schorzeń psychicznych,</a:t>
            </a:r>
          </a:p>
          <a:p>
            <a:r>
              <a:rPr lang="pl-PL" sz="2400">
                <a:latin typeface="Calibri" pitchFamily="34" charset="0"/>
              </a:rPr>
              <a:t>badania genetyczne kobiet BRCA1, </a:t>
            </a:r>
          </a:p>
          <a:p>
            <a:r>
              <a:rPr lang="pl-PL" sz="2400">
                <a:latin typeface="Calibri" pitchFamily="34" charset="0"/>
              </a:rPr>
              <a:t>pogodna jesień - starzej się zdrowiej, </a:t>
            </a:r>
          </a:p>
          <a:p>
            <a:r>
              <a:rPr lang="pl-PL" sz="2400">
                <a:latin typeface="Calibri" pitchFamily="34" charset="0"/>
              </a:rPr>
              <a:t>szkoła rodzenia, </a:t>
            </a:r>
          </a:p>
          <a:p>
            <a:r>
              <a:rPr lang="pl-PL" sz="2400">
                <a:latin typeface="Calibri" pitchFamily="34" charset="0"/>
              </a:rPr>
              <a:t>profilaktyka uzależnień od środków psychoaktywnych i narkotyków.</a:t>
            </a:r>
          </a:p>
          <a:p>
            <a:r>
              <a:rPr lang="pl-PL" sz="2400">
                <a:latin typeface="Calibri" pitchFamily="34" charset="0"/>
              </a:rPr>
              <a:t/>
            </a:r>
            <a:br>
              <a:rPr lang="pl-PL" sz="2400">
                <a:latin typeface="Calibri" pitchFamily="34" charset="0"/>
              </a:rPr>
            </a:br>
            <a:endParaRPr lang="pl-PL" sz="2400">
              <a:latin typeface="Calibri" pitchFamily="34" charset="0"/>
            </a:endParaRPr>
          </a:p>
        </p:txBody>
      </p:sp>
      <p:sp>
        <p:nvSpPr>
          <p:cNvPr id="75" name="Rectangle 29"/>
          <p:cNvSpPr/>
          <p:nvPr/>
        </p:nvSpPr>
        <p:spPr>
          <a:xfrm>
            <a:off x="17079913" y="9666288"/>
            <a:ext cx="6221412" cy="92392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44000" rIns="144000" bIns="144000" anchor="ctr">
            <a:normAutofit/>
          </a:bodyPr>
          <a:lstStyle/>
          <a:p>
            <a:pPr algn="ctr">
              <a:defRPr/>
            </a:pPr>
            <a:r>
              <a:rPr lang="pl-PL" sz="2800" i="1" dirty="0"/>
              <a:t>Wczesne wykrywanie cukrzycy </a:t>
            </a:r>
          </a:p>
        </p:txBody>
      </p:sp>
      <p:sp>
        <p:nvSpPr>
          <p:cNvPr id="76" name="Rectangle 30"/>
          <p:cNvSpPr/>
          <p:nvPr/>
        </p:nvSpPr>
        <p:spPr>
          <a:xfrm>
            <a:off x="16751300" y="9832975"/>
            <a:ext cx="657225" cy="590550"/>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fontAlgn="auto">
              <a:spcBef>
                <a:spcPts val="0"/>
              </a:spcBef>
              <a:spcAft>
                <a:spcPts val="0"/>
              </a:spcAft>
              <a:defRPr/>
            </a:pPr>
            <a:endParaRPr lang="en-IN" sz="2400" i="1" dirty="0">
              <a:latin typeface="FontAwesome" pitchFamily="2" charset="0"/>
            </a:endParaRPr>
          </a:p>
        </p:txBody>
      </p:sp>
      <p:sp>
        <p:nvSpPr>
          <p:cNvPr id="77" name="Rectangle 18"/>
          <p:cNvSpPr/>
          <p:nvPr/>
        </p:nvSpPr>
        <p:spPr>
          <a:xfrm>
            <a:off x="17079913" y="10783888"/>
            <a:ext cx="6221412" cy="925512"/>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44000" rIns="144000" bIns="144000" anchor="ctr"/>
          <a:lstStyle/>
          <a:p>
            <a:pPr algn="ctr">
              <a:defRPr/>
            </a:pPr>
            <a:r>
              <a:rPr lang="pl-PL" sz="2800" i="1" dirty="0"/>
              <a:t>Profilaktyka stomatologiczna dla dzieci </a:t>
            </a:r>
          </a:p>
        </p:txBody>
      </p:sp>
      <p:sp>
        <p:nvSpPr>
          <p:cNvPr id="78" name="Rectangle 20"/>
          <p:cNvSpPr/>
          <p:nvPr/>
        </p:nvSpPr>
        <p:spPr>
          <a:xfrm>
            <a:off x="17079913" y="11863388"/>
            <a:ext cx="6221412" cy="925512"/>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44000" rIns="144000" bIns="144000" anchor="ctr">
            <a:normAutofit/>
          </a:bodyPr>
          <a:lstStyle/>
          <a:p>
            <a:pPr algn="ctr">
              <a:defRPr/>
            </a:pPr>
            <a:r>
              <a:rPr lang="pl-PL" sz="2800" i="1" dirty="0"/>
              <a:t>Badania wad postawy u dzieci </a:t>
            </a:r>
          </a:p>
        </p:txBody>
      </p:sp>
      <p:grpSp>
        <p:nvGrpSpPr>
          <p:cNvPr id="7" name="Group 12"/>
          <p:cNvGrpSpPr>
            <a:grpSpLocks/>
          </p:cNvGrpSpPr>
          <p:nvPr/>
        </p:nvGrpSpPr>
        <p:grpSpPr bwMode="auto">
          <a:xfrm>
            <a:off x="16751300" y="10952163"/>
            <a:ext cx="657225" cy="590550"/>
            <a:chOff x="7083476" y="974292"/>
            <a:chExt cx="658086" cy="590516"/>
          </a:xfrm>
        </p:grpSpPr>
        <p:sp>
          <p:nvSpPr>
            <p:cNvPr id="80" name="Rectangle 17"/>
            <p:cNvSpPr/>
            <p:nvPr/>
          </p:nvSpPr>
          <p:spPr>
            <a:xfrm>
              <a:off x="7083476" y="974292"/>
              <a:ext cx="658086" cy="590516"/>
            </a:xfrm>
            <a:prstGeom prst="rect">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fontAlgn="auto">
                <a:spcBef>
                  <a:spcPts val="0"/>
                </a:spcBef>
                <a:spcAft>
                  <a:spcPts val="0"/>
                </a:spcAft>
                <a:defRPr/>
              </a:pPr>
              <a:endParaRPr lang="en-IN" sz="2400" i="1" dirty="0">
                <a:latin typeface="FontAwesome" pitchFamily="2" charset="0"/>
              </a:endParaRPr>
            </a:p>
          </p:txBody>
        </p:sp>
        <p:sp>
          <p:nvSpPr>
            <p:cNvPr id="81" name="Freeform 36"/>
            <p:cNvSpPr/>
            <p:nvPr/>
          </p:nvSpPr>
          <p:spPr>
            <a:xfrm>
              <a:off x="7223359" y="1136208"/>
              <a:ext cx="378320" cy="292083"/>
            </a:xfrm>
            <a:custGeom>
              <a:avLst/>
              <a:gdLst/>
              <a:ahLst/>
              <a:cxnLst/>
              <a:rect l="l" t="t" r="r" b="b"/>
              <a:pathLst>
                <a:path w="263638" h="202066">
                  <a:moveTo>
                    <a:pt x="224178" y="0"/>
                  </a:moveTo>
                  <a:cubicBezTo>
                    <a:pt x="228713" y="0"/>
                    <a:pt x="232569" y="1587"/>
                    <a:pt x="235744" y="4762"/>
                  </a:cubicBezTo>
                  <a:lnTo>
                    <a:pt x="258876" y="27894"/>
                  </a:lnTo>
                  <a:cubicBezTo>
                    <a:pt x="262051" y="31069"/>
                    <a:pt x="263638" y="34925"/>
                    <a:pt x="263638" y="39460"/>
                  </a:cubicBezTo>
                  <a:cubicBezTo>
                    <a:pt x="263638" y="43996"/>
                    <a:pt x="262051" y="47852"/>
                    <a:pt x="258876" y="51027"/>
                  </a:cubicBezTo>
                  <a:lnTo>
                    <a:pt x="135731" y="174171"/>
                  </a:lnTo>
                  <a:lnTo>
                    <a:pt x="112599" y="197303"/>
                  </a:lnTo>
                  <a:cubicBezTo>
                    <a:pt x="109424" y="200478"/>
                    <a:pt x="105569" y="202066"/>
                    <a:pt x="101033" y="202066"/>
                  </a:cubicBezTo>
                  <a:cubicBezTo>
                    <a:pt x="96497" y="202066"/>
                    <a:pt x="92642" y="200478"/>
                    <a:pt x="89467" y="197303"/>
                  </a:cubicBezTo>
                  <a:lnTo>
                    <a:pt x="66335" y="174171"/>
                  </a:lnTo>
                  <a:lnTo>
                    <a:pt x="4763" y="112599"/>
                  </a:lnTo>
                  <a:cubicBezTo>
                    <a:pt x="1588" y="109424"/>
                    <a:pt x="0" y="105569"/>
                    <a:pt x="0" y="101033"/>
                  </a:cubicBezTo>
                  <a:cubicBezTo>
                    <a:pt x="0" y="96497"/>
                    <a:pt x="1588" y="92642"/>
                    <a:pt x="4763" y="89467"/>
                  </a:cubicBezTo>
                  <a:lnTo>
                    <a:pt x="27895" y="66335"/>
                  </a:lnTo>
                  <a:cubicBezTo>
                    <a:pt x="31070" y="63160"/>
                    <a:pt x="34925" y="61572"/>
                    <a:pt x="39461" y="61572"/>
                  </a:cubicBezTo>
                  <a:cubicBezTo>
                    <a:pt x="43996" y="61572"/>
                    <a:pt x="47852" y="63160"/>
                    <a:pt x="51027" y="66335"/>
                  </a:cubicBezTo>
                  <a:lnTo>
                    <a:pt x="101033" y="116511"/>
                  </a:lnTo>
                  <a:lnTo>
                    <a:pt x="212612" y="4762"/>
                  </a:lnTo>
                  <a:cubicBezTo>
                    <a:pt x="215787" y="1587"/>
                    <a:pt x="219642" y="0"/>
                    <a:pt x="224178" y="0"/>
                  </a:cubicBezTo>
                  <a:close/>
                </a:path>
              </a:pathLst>
            </a:custGeom>
            <a:solidFill>
              <a:schemeClr val="l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endParaRPr lang="en-IN" sz="2400" i="1" dirty="0">
                <a:latin typeface="FontAwesome" pitchFamily="2" charset="0"/>
              </a:endParaRPr>
            </a:p>
          </p:txBody>
        </p:sp>
      </p:grpSp>
      <p:grpSp>
        <p:nvGrpSpPr>
          <p:cNvPr id="8" name="Group 11"/>
          <p:cNvGrpSpPr>
            <a:grpSpLocks/>
          </p:cNvGrpSpPr>
          <p:nvPr/>
        </p:nvGrpSpPr>
        <p:grpSpPr bwMode="auto">
          <a:xfrm>
            <a:off x="16751300" y="12031663"/>
            <a:ext cx="657225" cy="590550"/>
            <a:chOff x="7083476" y="2054017"/>
            <a:chExt cx="658086" cy="590516"/>
          </a:xfrm>
        </p:grpSpPr>
        <p:sp>
          <p:nvSpPr>
            <p:cNvPr id="83" name="Rectangle 21"/>
            <p:cNvSpPr/>
            <p:nvPr/>
          </p:nvSpPr>
          <p:spPr>
            <a:xfrm>
              <a:off x="7083476" y="2054017"/>
              <a:ext cx="658086" cy="590516"/>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fontAlgn="auto">
                <a:spcBef>
                  <a:spcPts val="0"/>
                </a:spcBef>
                <a:spcAft>
                  <a:spcPts val="0"/>
                </a:spcAft>
                <a:defRPr/>
              </a:pPr>
              <a:endParaRPr lang="en-IN" sz="2400" i="1" dirty="0">
                <a:latin typeface="FontAwesome" pitchFamily="2" charset="0"/>
              </a:endParaRPr>
            </a:p>
          </p:txBody>
        </p:sp>
        <p:sp>
          <p:nvSpPr>
            <p:cNvPr id="84" name="Freeform 37"/>
            <p:cNvSpPr/>
            <p:nvPr/>
          </p:nvSpPr>
          <p:spPr>
            <a:xfrm>
              <a:off x="7221770" y="2247681"/>
              <a:ext cx="379909" cy="292083"/>
            </a:xfrm>
            <a:custGeom>
              <a:avLst/>
              <a:gdLst/>
              <a:ahLst/>
              <a:cxnLst/>
              <a:rect l="l" t="t" r="r" b="b"/>
              <a:pathLst>
                <a:path w="263638" h="202066">
                  <a:moveTo>
                    <a:pt x="224178" y="0"/>
                  </a:moveTo>
                  <a:cubicBezTo>
                    <a:pt x="228713" y="0"/>
                    <a:pt x="232569" y="1587"/>
                    <a:pt x="235744" y="4762"/>
                  </a:cubicBezTo>
                  <a:lnTo>
                    <a:pt x="258876" y="27894"/>
                  </a:lnTo>
                  <a:cubicBezTo>
                    <a:pt x="262051" y="31069"/>
                    <a:pt x="263638" y="34925"/>
                    <a:pt x="263638" y="39460"/>
                  </a:cubicBezTo>
                  <a:cubicBezTo>
                    <a:pt x="263638" y="43996"/>
                    <a:pt x="262051" y="47852"/>
                    <a:pt x="258876" y="51027"/>
                  </a:cubicBezTo>
                  <a:lnTo>
                    <a:pt x="135731" y="174171"/>
                  </a:lnTo>
                  <a:lnTo>
                    <a:pt x="112599" y="197303"/>
                  </a:lnTo>
                  <a:cubicBezTo>
                    <a:pt x="109424" y="200478"/>
                    <a:pt x="105569" y="202066"/>
                    <a:pt x="101033" y="202066"/>
                  </a:cubicBezTo>
                  <a:cubicBezTo>
                    <a:pt x="96497" y="202066"/>
                    <a:pt x="92642" y="200478"/>
                    <a:pt x="89467" y="197303"/>
                  </a:cubicBezTo>
                  <a:lnTo>
                    <a:pt x="66335" y="174171"/>
                  </a:lnTo>
                  <a:lnTo>
                    <a:pt x="4763" y="112599"/>
                  </a:lnTo>
                  <a:cubicBezTo>
                    <a:pt x="1588" y="109424"/>
                    <a:pt x="0" y="105569"/>
                    <a:pt x="0" y="101033"/>
                  </a:cubicBezTo>
                  <a:cubicBezTo>
                    <a:pt x="0" y="96497"/>
                    <a:pt x="1588" y="92642"/>
                    <a:pt x="4763" y="89467"/>
                  </a:cubicBezTo>
                  <a:lnTo>
                    <a:pt x="27895" y="66335"/>
                  </a:lnTo>
                  <a:cubicBezTo>
                    <a:pt x="31070" y="63160"/>
                    <a:pt x="34925" y="61572"/>
                    <a:pt x="39461" y="61572"/>
                  </a:cubicBezTo>
                  <a:cubicBezTo>
                    <a:pt x="43996" y="61572"/>
                    <a:pt x="47852" y="63160"/>
                    <a:pt x="51027" y="66335"/>
                  </a:cubicBezTo>
                  <a:lnTo>
                    <a:pt x="101033" y="116511"/>
                  </a:lnTo>
                  <a:lnTo>
                    <a:pt x="212612" y="4762"/>
                  </a:lnTo>
                  <a:cubicBezTo>
                    <a:pt x="215787" y="1587"/>
                    <a:pt x="219642" y="0"/>
                    <a:pt x="224178" y="0"/>
                  </a:cubicBezTo>
                  <a:close/>
                </a:path>
              </a:pathLst>
            </a:custGeom>
            <a:solidFill>
              <a:schemeClr val="l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endParaRPr lang="en-IN" sz="2400" i="1" dirty="0">
                <a:latin typeface="FontAwesome" pitchFamily="2" charset="0"/>
              </a:endParaRPr>
            </a:p>
          </p:txBody>
        </p:sp>
      </p:grpSp>
      <p:sp>
        <p:nvSpPr>
          <p:cNvPr id="85" name="Freeform 37"/>
          <p:cNvSpPr/>
          <p:nvPr/>
        </p:nvSpPr>
        <p:spPr>
          <a:xfrm>
            <a:off x="16894175" y="9977438"/>
            <a:ext cx="379413" cy="290512"/>
          </a:xfrm>
          <a:custGeom>
            <a:avLst/>
            <a:gdLst/>
            <a:ahLst/>
            <a:cxnLst/>
            <a:rect l="l" t="t" r="r" b="b"/>
            <a:pathLst>
              <a:path w="263638" h="202066">
                <a:moveTo>
                  <a:pt x="224178" y="0"/>
                </a:moveTo>
                <a:cubicBezTo>
                  <a:pt x="228713" y="0"/>
                  <a:pt x="232569" y="1587"/>
                  <a:pt x="235744" y="4762"/>
                </a:cubicBezTo>
                <a:lnTo>
                  <a:pt x="258876" y="27894"/>
                </a:lnTo>
                <a:cubicBezTo>
                  <a:pt x="262051" y="31069"/>
                  <a:pt x="263638" y="34925"/>
                  <a:pt x="263638" y="39460"/>
                </a:cubicBezTo>
                <a:cubicBezTo>
                  <a:pt x="263638" y="43996"/>
                  <a:pt x="262051" y="47852"/>
                  <a:pt x="258876" y="51027"/>
                </a:cubicBezTo>
                <a:lnTo>
                  <a:pt x="135731" y="174171"/>
                </a:lnTo>
                <a:lnTo>
                  <a:pt x="112599" y="197303"/>
                </a:lnTo>
                <a:cubicBezTo>
                  <a:pt x="109424" y="200478"/>
                  <a:pt x="105569" y="202066"/>
                  <a:pt x="101033" y="202066"/>
                </a:cubicBezTo>
                <a:cubicBezTo>
                  <a:pt x="96497" y="202066"/>
                  <a:pt x="92642" y="200478"/>
                  <a:pt x="89467" y="197303"/>
                </a:cubicBezTo>
                <a:lnTo>
                  <a:pt x="66335" y="174171"/>
                </a:lnTo>
                <a:lnTo>
                  <a:pt x="4763" y="112599"/>
                </a:lnTo>
                <a:cubicBezTo>
                  <a:pt x="1588" y="109424"/>
                  <a:pt x="0" y="105569"/>
                  <a:pt x="0" y="101033"/>
                </a:cubicBezTo>
                <a:cubicBezTo>
                  <a:pt x="0" y="96497"/>
                  <a:pt x="1588" y="92642"/>
                  <a:pt x="4763" y="89467"/>
                </a:cubicBezTo>
                <a:lnTo>
                  <a:pt x="27895" y="66335"/>
                </a:lnTo>
                <a:cubicBezTo>
                  <a:pt x="31070" y="63160"/>
                  <a:pt x="34925" y="61572"/>
                  <a:pt x="39461" y="61572"/>
                </a:cubicBezTo>
                <a:cubicBezTo>
                  <a:pt x="43996" y="61572"/>
                  <a:pt x="47852" y="63160"/>
                  <a:pt x="51027" y="66335"/>
                </a:cubicBezTo>
                <a:lnTo>
                  <a:pt x="101033" y="116511"/>
                </a:lnTo>
                <a:lnTo>
                  <a:pt x="212612" y="4762"/>
                </a:lnTo>
                <a:cubicBezTo>
                  <a:pt x="215787" y="1587"/>
                  <a:pt x="219642" y="0"/>
                  <a:pt x="224178" y="0"/>
                </a:cubicBezTo>
                <a:close/>
              </a:path>
            </a:pathLst>
          </a:custGeom>
          <a:solidFill>
            <a:schemeClr val="l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endParaRPr lang="en-IN" sz="2400" i="1" dirty="0">
              <a:latin typeface="FontAwesome" pitchFamily="2" charset="0"/>
            </a:endParaRPr>
          </a:p>
        </p:txBody>
      </p:sp>
      <p:cxnSp>
        <p:nvCxnSpPr>
          <p:cNvPr id="69" name="Straight Connector 17"/>
          <p:cNvCxnSpPr/>
          <p:nvPr/>
        </p:nvCxnSpPr>
        <p:spPr>
          <a:xfrm flipV="1">
            <a:off x="12190413" y="12771438"/>
            <a:ext cx="22225" cy="504825"/>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2" name="TextBox 22"/>
          <p:cNvSpPr txBox="1"/>
          <p:nvPr/>
        </p:nvSpPr>
        <p:spPr>
          <a:xfrm>
            <a:off x="12330113" y="12793663"/>
            <a:ext cx="1500187" cy="584200"/>
          </a:xfrm>
          <a:prstGeom prst="rect">
            <a:avLst/>
          </a:prstGeom>
          <a:noFill/>
        </p:spPr>
        <p:txBody>
          <a:bodyPr>
            <a:spAutoFit/>
          </a:bodyPr>
          <a:lstStyle/>
          <a:p>
            <a:pPr algn="ctr" fontAlgn="auto">
              <a:spcBef>
                <a:spcPts val="0"/>
              </a:spcBef>
              <a:spcAft>
                <a:spcPts val="0"/>
              </a:spcAft>
              <a:defRPr/>
            </a:pPr>
            <a:r>
              <a:rPr lang="pl-PL" sz="3200" spc="300" dirty="0">
                <a:solidFill>
                  <a:schemeClr val="tx2">
                    <a:lumMod val="50000"/>
                  </a:schemeClr>
                </a:solidFill>
                <a:latin typeface="Arial Black" pitchFamily="34" charset="0"/>
                <a:ea typeface="Open Sans" panose="020B0606030504020204" pitchFamily="34" charset="0"/>
                <a:cs typeface="Aharoni" pitchFamily="2" charset="-79"/>
              </a:rPr>
              <a:t>2019</a:t>
            </a:r>
            <a:endParaRPr lang="en-US" sz="3200" spc="300" dirty="0">
              <a:solidFill>
                <a:schemeClr val="tx2">
                  <a:lumMod val="50000"/>
                </a:schemeClr>
              </a:solidFill>
              <a:latin typeface="Arial Black" pitchFamily="34" charset="0"/>
              <a:ea typeface="Open Sans" panose="020B0606030504020204" pitchFamily="34" charset="0"/>
              <a:cs typeface="Aharoni" pitchFamily="2" charset="-79"/>
            </a:endParaRPr>
          </a:p>
        </p:txBody>
      </p:sp>
      <p:pic>
        <p:nvPicPr>
          <p:cNvPr id="54319" name="Picture 10" descr="C:\Users\lstacherczak\Desktop\czestochowa_logo_A1_podstawowe_kolor.PNG"/>
          <p:cNvPicPr>
            <a:picLocks noChangeAspect="1" noChangeArrowheads="1"/>
          </p:cNvPicPr>
          <p:nvPr/>
        </p:nvPicPr>
        <p:blipFill>
          <a:blip r:embed="rId5"/>
          <a:srcRect/>
          <a:stretch>
            <a:fillRect/>
          </a:stretch>
        </p:blipFill>
        <p:spPr bwMode="auto">
          <a:xfrm>
            <a:off x="9794875" y="12687300"/>
            <a:ext cx="2124075" cy="7016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anim calcmode="lin" valueType="num">
                                      <p:cBhvr>
                                        <p:cTn id="8" dur="500" fill="hold"/>
                                        <p:tgtEl>
                                          <p:spTgt spid="35"/>
                                        </p:tgtEl>
                                        <p:attrNameLst>
                                          <p:attrName>ppt_x</p:attrName>
                                        </p:attrNameLst>
                                      </p:cBhvr>
                                      <p:tavLst>
                                        <p:tav tm="0">
                                          <p:val>
                                            <p:strVal val="#ppt_x"/>
                                          </p:val>
                                        </p:tav>
                                        <p:tav tm="100000">
                                          <p:val>
                                            <p:strVal val="#ppt_x"/>
                                          </p:val>
                                        </p:tav>
                                      </p:tavLst>
                                    </p:anim>
                                    <p:anim calcmode="lin" valueType="num">
                                      <p:cBhvr>
                                        <p:cTn id="9" dur="5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anim calcmode="lin" valueType="num">
                                      <p:cBhvr>
                                        <p:cTn id="24" dur="500" fill="hold"/>
                                        <p:tgtEl>
                                          <p:spTgt spid="36"/>
                                        </p:tgtEl>
                                        <p:attrNameLst>
                                          <p:attrName>ppt_x</p:attrName>
                                        </p:attrNameLst>
                                      </p:cBhvr>
                                      <p:tavLst>
                                        <p:tav tm="0">
                                          <p:val>
                                            <p:strVal val="#ppt_x"/>
                                          </p:val>
                                        </p:tav>
                                        <p:tav tm="100000">
                                          <p:val>
                                            <p:strVal val="#ppt_x"/>
                                          </p:val>
                                        </p:tav>
                                      </p:tavLst>
                                    </p:anim>
                                    <p:anim calcmode="lin" valueType="num">
                                      <p:cBhvr>
                                        <p:cTn id="25" dur="500" fill="hold"/>
                                        <p:tgtEl>
                                          <p:spTgt spid="3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anim calcmode="lin" valueType="num">
                                      <p:cBhvr>
                                        <p:cTn id="29" dur="500" fill="hold"/>
                                        <p:tgtEl>
                                          <p:spTgt spid="37"/>
                                        </p:tgtEl>
                                        <p:attrNameLst>
                                          <p:attrName>ppt_x</p:attrName>
                                        </p:attrNameLst>
                                      </p:cBhvr>
                                      <p:tavLst>
                                        <p:tav tm="0">
                                          <p:val>
                                            <p:strVal val="#ppt_x"/>
                                          </p:val>
                                        </p:tav>
                                        <p:tav tm="100000">
                                          <p:val>
                                            <p:strVal val="#ppt_x"/>
                                          </p:val>
                                        </p:tav>
                                      </p:tavLst>
                                    </p:anim>
                                    <p:anim calcmode="lin" valueType="num">
                                      <p:cBhvr>
                                        <p:cTn id="30" dur="500" fill="hold"/>
                                        <p:tgtEl>
                                          <p:spTgt spid="37"/>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anim calcmode="lin" valueType="num">
                                      <p:cBhvr>
                                        <p:cTn id="35" dur="500" fill="hold"/>
                                        <p:tgtEl>
                                          <p:spTgt spid="4"/>
                                        </p:tgtEl>
                                        <p:attrNameLst>
                                          <p:attrName>ppt_x</p:attrName>
                                        </p:attrNameLst>
                                      </p:cBhvr>
                                      <p:tavLst>
                                        <p:tav tm="0">
                                          <p:val>
                                            <p:strVal val="#ppt_x"/>
                                          </p:val>
                                        </p:tav>
                                        <p:tav tm="100000">
                                          <p:val>
                                            <p:strVal val="#ppt_x"/>
                                          </p:val>
                                        </p:tav>
                                      </p:tavLst>
                                    </p:anim>
                                    <p:anim calcmode="lin" valueType="num">
                                      <p:cBhvr>
                                        <p:cTn id="36" dur="500" fill="hold"/>
                                        <p:tgtEl>
                                          <p:spTgt spid="4"/>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anim calcmode="lin" valueType="num">
                                      <p:cBhvr>
                                        <p:cTn id="40" dur="500" fill="hold"/>
                                        <p:tgtEl>
                                          <p:spTgt spid="38"/>
                                        </p:tgtEl>
                                        <p:attrNameLst>
                                          <p:attrName>ppt_x</p:attrName>
                                        </p:attrNameLst>
                                      </p:cBhvr>
                                      <p:tavLst>
                                        <p:tav tm="0">
                                          <p:val>
                                            <p:strVal val="#ppt_x"/>
                                          </p:val>
                                        </p:tav>
                                        <p:tav tm="100000">
                                          <p:val>
                                            <p:strVal val="#ppt_x"/>
                                          </p:val>
                                        </p:tav>
                                      </p:tavLst>
                                    </p:anim>
                                    <p:anim calcmode="lin" valueType="num">
                                      <p:cBhvr>
                                        <p:cTn id="41" dur="500" fill="hold"/>
                                        <p:tgtEl>
                                          <p:spTgt spid="3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500"/>
                                        <p:tgtEl>
                                          <p:spTgt spid="39"/>
                                        </p:tgtEl>
                                      </p:cBhvr>
                                    </p:animEffect>
                                    <p:anim calcmode="lin" valueType="num">
                                      <p:cBhvr>
                                        <p:cTn id="45" dur="500" fill="hold"/>
                                        <p:tgtEl>
                                          <p:spTgt spid="39"/>
                                        </p:tgtEl>
                                        <p:attrNameLst>
                                          <p:attrName>ppt_x</p:attrName>
                                        </p:attrNameLst>
                                      </p:cBhvr>
                                      <p:tavLst>
                                        <p:tav tm="0">
                                          <p:val>
                                            <p:strVal val="#ppt_x"/>
                                          </p:val>
                                        </p:tav>
                                        <p:tav tm="100000">
                                          <p:val>
                                            <p:strVal val="#ppt_x"/>
                                          </p:val>
                                        </p:tav>
                                      </p:tavLst>
                                    </p:anim>
                                    <p:anim calcmode="lin" valueType="num">
                                      <p:cBhvr>
                                        <p:cTn id="46" dur="500" fill="hold"/>
                                        <p:tgtEl>
                                          <p:spTgt spid="39"/>
                                        </p:tgtEl>
                                        <p:attrNameLst>
                                          <p:attrName>ppt_y</p:attrName>
                                        </p:attrNameLst>
                                      </p:cBhvr>
                                      <p:tavLst>
                                        <p:tav tm="0">
                                          <p:val>
                                            <p:strVal val="#ppt_y+.1"/>
                                          </p:val>
                                        </p:tav>
                                        <p:tav tm="100000">
                                          <p:val>
                                            <p:strVal val="#ppt_y"/>
                                          </p:val>
                                        </p:tav>
                                      </p:tavLst>
                                    </p:anim>
                                  </p:childTnLst>
                                </p:cTn>
                              </p:par>
                            </p:childTnLst>
                          </p:cTn>
                        </p:par>
                        <p:par>
                          <p:cTn id="47" fill="hold">
                            <p:stCondLst>
                              <p:cond delay="1500"/>
                            </p:stCondLst>
                            <p:childTnLst>
                              <p:par>
                                <p:cTn id="48" presetID="42" presetClass="entr" presetSubtype="0" fill="hold" grpId="0" nodeType="after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fade">
                                      <p:cBhvr>
                                        <p:cTn id="50" dur="500"/>
                                        <p:tgtEl>
                                          <p:spTgt spid="56"/>
                                        </p:tgtEl>
                                      </p:cBhvr>
                                    </p:animEffect>
                                    <p:anim calcmode="lin" valueType="num">
                                      <p:cBhvr>
                                        <p:cTn id="51" dur="500" fill="hold"/>
                                        <p:tgtEl>
                                          <p:spTgt spid="56"/>
                                        </p:tgtEl>
                                        <p:attrNameLst>
                                          <p:attrName>ppt_x</p:attrName>
                                        </p:attrNameLst>
                                      </p:cBhvr>
                                      <p:tavLst>
                                        <p:tav tm="0">
                                          <p:val>
                                            <p:strVal val="#ppt_x"/>
                                          </p:val>
                                        </p:tav>
                                        <p:tav tm="100000">
                                          <p:val>
                                            <p:strVal val="#ppt_x"/>
                                          </p:val>
                                        </p:tav>
                                      </p:tavLst>
                                    </p:anim>
                                    <p:anim calcmode="lin" valueType="num">
                                      <p:cBhvr>
                                        <p:cTn id="52" dur="500" fill="hold"/>
                                        <p:tgtEl>
                                          <p:spTgt spid="56"/>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anim calcmode="lin" valueType="num">
                                      <p:cBhvr>
                                        <p:cTn id="56" dur="500" fill="hold"/>
                                        <p:tgtEl>
                                          <p:spTgt spid="5"/>
                                        </p:tgtEl>
                                        <p:attrNameLst>
                                          <p:attrName>ppt_x</p:attrName>
                                        </p:attrNameLst>
                                      </p:cBhvr>
                                      <p:tavLst>
                                        <p:tav tm="0">
                                          <p:val>
                                            <p:strVal val="#ppt_x"/>
                                          </p:val>
                                        </p:tav>
                                        <p:tav tm="100000">
                                          <p:val>
                                            <p:strVal val="#ppt_x"/>
                                          </p:val>
                                        </p:tav>
                                      </p:tavLst>
                                    </p:anim>
                                    <p:anim calcmode="lin" valueType="num">
                                      <p:cBhvr>
                                        <p:cTn id="57" dur="500" fill="hold"/>
                                        <p:tgtEl>
                                          <p:spTgt spid="5"/>
                                        </p:tgtEl>
                                        <p:attrNameLst>
                                          <p:attrName>ppt_y</p:attrName>
                                        </p:attrNameLst>
                                      </p:cBhvr>
                                      <p:tavLst>
                                        <p:tav tm="0">
                                          <p:val>
                                            <p:strVal val="#ppt_y+.1"/>
                                          </p:val>
                                        </p:tav>
                                        <p:tav tm="100000">
                                          <p:val>
                                            <p:strVal val="#ppt_y"/>
                                          </p:val>
                                        </p:tav>
                                      </p:tavLst>
                                    </p:anim>
                                  </p:childTnLst>
                                </p:cTn>
                              </p:par>
                            </p:childTnLst>
                          </p:cTn>
                        </p:par>
                        <p:par>
                          <p:cTn id="58" fill="hold">
                            <p:stCondLst>
                              <p:cond delay="2000"/>
                            </p:stCondLst>
                            <p:childTnLst>
                              <p:par>
                                <p:cTn id="59" presetID="42" presetClass="entr" presetSubtype="0" fill="hold"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anim calcmode="lin" valueType="num">
                                      <p:cBhvr>
                                        <p:cTn id="62" dur="500" fill="hold"/>
                                        <p:tgtEl>
                                          <p:spTgt spid="6"/>
                                        </p:tgtEl>
                                        <p:attrNameLst>
                                          <p:attrName>ppt_x</p:attrName>
                                        </p:attrNameLst>
                                      </p:cBhvr>
                                      <p:tavLst>
                                        <p:tav tm="0">
                                          <p:val>
                                            <p:strVal val="#ppt_x"/>
                                          </p:val>
                                        </p:tav>
                                        <p:tav tm="100000">
                                          <p:val>
                                            <p:strVal val="#ppt_x"/>
                                          </p:val>
                                        </p:tav>
                                      </p:tavLst>
                                    </p:anim>
                                    <p:anim calcmode="lin" valueType="num">
                                      <p:cBhvr>
                                        <p:cTn id="63" dur="500" fill="hold"/>
                                        <p:tgtEl>
                                          <p:spTgt spid="6"/>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fade">
                                      <p:cBhvr>
                                        <p:cTn id="66" dur="500"/>
                                        <p:tgtEl>
                                          <p:spTgt spid="57"/>
                                        </p:tgtEl>
                                      </p:cBhvr>
                                    </p:animEffect>
                                    <p:anim calcmode="lin" valueType="num">
                                      <p:cBhvr>
                                        <p:cTn id="67" dur="500" fill="hold"/>
                                        <p:tgtEl>
                                          <p:spTgt spid="57"/>
                                        </p:tgtEl>
                                        <p:attrNameLst>
                                          <p:attrName>ppt_x</p:attrName>
                                        </p:attrNameLst>
                                      </p:cBhvr>
                                      <p:tavLst>
                                        <p:tav tm="0">
                                          <p:val>
                                            <p:strVal val="#ppt_x"/>
                                          </p:val>
                                        </p:tav>
                                        <p:tav tm="100000">
                                          <p:val>
                                            <p:strVal val="#ppt_x"/>
                                          </p:val>
                                        </p:tav>
                                      </p:tavLst>
                                    </p:anim>
                                    <p:anim calcmode="lin" valueType="num">
                                      <p:cBhvr>
                                        <p:cTn id="68" dur="500" fill="hold"/>
                                        <p:tgtEl>
                                          <p:spTgt spid="57"/>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fade">
                                      <p:cBhvr>
                                        <p:cTn id="71" dur="500"/>
                                        <p:tgtEl>
                                          <p:spTgt spid="58"/>
                                        </p:tgtEl>
                                      </p:cBhvr>
                                    </p:animEffect>
                                    <p:anim calcmode="lin" valueType="num">
                                      <p:cBhvr>
                                        <p:cTn id="72" dur="500" fill="hold"/>
                                        <p:tgtEl>
                                          <p:spTgt spid="58"/>
                                        </p:tgtEl>
                                        <p:attrNameLst>
                                          <p:attrName>ppt_x</p:attrName>
                                        </p:attrNameLst>
                                      </p:cBhvr>
                                      <p:tavLst>
                                        <p:tav tm="0">
                                          <p:val>
                                            <p:strVal val="#ppt_x"/>
                                          </p:val>
                                        </p:tav>
                                        <p:tav tm="100000">
                                          <p:val>
                                            <p:strVal val="#ppt_x"/>
                                          </p:val>
                                        </p:tav>
                                      </p:tavLst>
                                    </p:anim>
                                    <p:anim calcmode="lin" valueType="num">
                                      <p:cBhvr>
                                        <p:cTn id="73" dur="500" fill="hold"/>
                                        <p:tgtEl>
                                          <p:spTgt spid="58"/>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75"/>
                                        </p:tgtEl>
                                        <p:attrNameLst>
                                          <p:attrName>style.visibility</p:attrName>
                                        </p:attrNameLst>
                                      </p:cBhvr>
                                      <p:to>
                                        <p:strVal val="visible"/>
                                      </p:to>
                                    </p:set>
                                    <p:animEffect transition="in" filter="fade">
                                      <p:cBhvr>
                                        <p:cTn id="76" dur="500"/>
                                        <p:tgtEl>
                                          <p:spTgt spid="75"/>
                                        </p:tgtEl>
                                      </p:cBhvr>
                                    </p:animEffect>
                                    <p:anim calcmode="lin" valueType="num">
                                      <p:cBhvr>
                                        <p:cTn id="77" dur="500" fill="hold"/>
                                        <p:tgtEl>
                                          <p:spTgt spid="75"/>
                                        </p:tgtEl>
                                        <p:attrNameLst>
                                          <p:attrName>ppt_x</p:attrName>
                                        </p:attrNameLst>
                                      </p:cBhvr>
                                      <p:tavLst>
                                        <p:tav tm="0">
                                          <p:val>
                                            <p:strVal val="#ppt_x"/>
                                          </p:val>
                                        </p:tav>
                                        <p:tav tm="100000">
                                          <p:val>
                                            <p:strVal val="#ppt_x"/>
                                          </p:val>
                                        </p:tav>
                                      </p:tavLst>
                                    </p:anim>
                                    <p:anim calcmode="lin" valueType="num">
                                      <p:cBhvr>
                                        <p:cTn id="78" dur="500" fill="hold"/>
                                        <p:tgtEl>
                                          <p:spTgt spid="75"/>
                                        </p:tgtEl>
                                        <p:attrNameLst>
                                          <p:attrName>ppt_y</p:attrName>
                                        </p:attrNameLst>
                                      </p:cBhvr>
                                      <p:tavLst>
                                        <p:tav tm="0">
                                          <p:val>
                                            <p:strVal val="#ppt_y+.1"/>
                                          </p:val>
                                        </p:tav>
                                        <p:tav tm="100000">
                                          <p:val>
                                            <p:strVal val="#ppt_y"/>
                                          </p:val>
                                        </p:tav>
                                      </p:tavLst>
                                    </p:anim>
                                  </p:childTnLst>
                                </p:cTn>
                              </p:par>
                            </p:childTnLst>
                          </p:cTn>
                        </p:par>
                        <p:par>
                          <p:cTn id="79" fill="hold">
                            <p:stCondLst>
                              <p:cond delay="2500"/>
                            </p:stCondLst>
                            <p:childTnLst>
                              <p:par>
                                <p:cTn id="80" presetID="42" presetClass="entr" presetSubtype="0" fill="hold" grpId="0" nodeType="afterEffect">
                                  <p:stCondLst>
                                    <p:cond delay="0"/>
                                  </p:stCondLst>
                                  <p:childTnLst>
                                    <p:set>
                                      <p:cBhvr>
                                        <p:cTn id="81" dur="1" fill="hold">
                                          <p:stCondLst>
                                            <p:cond delay="0"/>
                                          </p:stCondLst>
                                        </p:cTn>
                                        <p:tgtEl>
                                          <p:spTgt spid="77"/>
                                        </p:tgtEl>
                                        <p:attrNameLst>
                                          <p:attrName>style.visibility</p:attrName>
                                        </p:attrNameLst>
                                      </p:cBhvr>
                                      <p:to>
                                        <p:strVal val="visible"/>
                                      </p:to>
                                    </p:set>
                                    <p:animEffect transition="in" filter="fade">
                                      <p:cBhvr>
                                        <p:cTn id="82" dur="500"/>
                                        <p:tgtEl>
                                          <p:spTgt spid="77"/>
                                        </p:tgtEl>
                                      </p:cBhvr>
                                    </p:animEffect>
                                    <p:anim calcmode="lin" valueType="num">
                                      <p:cBhvr>
                                        <p:cTn id="83" dur="500" fill="hold"/>
                                        <p:tgtEl>
                                          <p:spTgt spid="77"/>
                                        </p:tgtEl>
                                        <p:attrNameLst>
                                          <p:attrName>ppt_x</p:attrName>
                                        </p:attrNameLst>
                                      </p:cBhvr>
                                      <p:tavLst>
                                        <p:tav tm="0">
                                          <p:val>
                                            <p:strVal val="#ppt_x"/>
                                          </p:val>
                                        </p:tav>
                                        <p:tav tm="100000">
                                          <p:val>
                                            <p:strVal val="#ppt_x"/>
                                          </p:val>
                                        </p:tav>
                                      </p:tavLst>
                                    </p:anim>
                                    <p:anim calcmode="lin" valueType="num">
                                      <p:cBhvr>
                                        <p:cTn id="84" dur="500" fill="hold"/>
                                        <p:tgtEl>
                                          <p:spTgt spid="77"/>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fade">
                                      <p:cBhvr>
                                        <p:cTn id="87" dur="500"/>
                                        <p:tgtEl>
                                          <p:spTgt spid="7"/>
                                        </p:tgtEl>
                                      </p:cBhvr>
                                    </p:animEffect>
                                    <p:anim calcmode="lin" valueType="num">
                                      <p:cBhvr>
                                        <p:cTn id="88" dur="500" fill="hold"/>
                                        <p:tgtEl>
                                          <p:spTgt spid="7"/>
                                        </p:tgtEl>
                                        <p:attrNameLst>
                                          <p:attrName>ppt_x</p:attrName>
                                        </p:attrNameLst>
                                      </p:cBhvr>
                                      <p:tavLst>
                                        <p:tav tm="0">
                                          <p:val>
                                            <p:strVal val="#ppt_x"/>
                                          </p:val>
                                        </p:tav>
                                        <p:tav tm="100000">
                                          <p:val>
                                            <p:strVal val="#ppt_x"/>
                                          </p:val>
                                        </p:tav>
                                      </p:tavLst>
                                    </p:anim>
                                    <p:anim calcmode="lin" valueType="num">
                                      <p:cBhvr>
                                        <p:cTn id="89" dur="500" fill="hold"/>
                                        <p:tgtEl>
                                          <p:spTgt spid="7"/>
                                        </p:tgtEl>
                                        <p:attrNameLst>
                                          <p:attrName>ppt_y</p:attrName>
                                        </p:attrNameLst>
                                      </p:cBhvr>
                                      <p:tavLst>
                                        <p:tav tm="0">
                                          <p:val>
                                            <p:strVal val="#ppt_y+.1"/>
                                          </p:val>
                                        </p:tav>
                                        <p:tav tm="100000">
                                          <p:val>
                                            <p:strVal val="#ppt_y"/>
                                          </p:val>
                                        </p:tav>
                                      </p:tavLst>
                                    </p:anim>
                                  </p:childTnLst>
                                </p:cTn>
                              </p:par>
                            </p:childTnLst>
                          </p:cTn>
                        </p:par>
                        <p:par>
                          <p:cTn id="90" fill="hold">
                            <p:stCondLst>
                              <p:cond delay="3000"/>
                            </p:stCondLst>
                            <p:childTnLst>
                              <p:par>
                                <p:cTn id="91" presetID="42" presetClass="entr" presetSubtype="0" fill="hold" nodeType="afterEffect">
                                  <p:stCondLst>
                                    <p:cond delay="0"/>
                                  </p:stCondLst>
                                  <p:childTnLst>
                                    <p:set>
                                      <p:cBhvr>
                                        <p:cTn id="92" dur="1" fill="hold">
                                          <p:stCondLst>
                                            <p:cond delay="0"/>
                                          </p:stCondLst>
                                        </p:cTn>
                                        <p:tgtEl>
                                          <p:spTgt spid="8"/>
                                        </p:tgtEl>
                                        <p:attrNameLst>
                                          <p:attrName>style.visibility</p:attrName>
                                        </p:attrNameLst>
                                      </p:cBhvr>
                                      <p:to>
                                        <p:strVal val="visible"/>
                                      </p:to>
                                    </p:set>
                                    <p:animEffect transition="in" filter="fade">
                                      <p:cBhvr>
                                        <p:cTn id="93" dur="500"/>
                                        <p:tgtEl>
                                          <p:spTgt spid="8"/>
                                        </p:tgtEl>
                                      </p:cBhvr>
                                    </p:animEffect>
                                    <p:anim calcmode="lin" valueType="num">
                                      <p:cBhvr>
                                        <p:cTn id="94" dur="500" fill="hold"/>
                                        <p:tgtEl>
                                          <p:spTgt spid="8"/>
                                        </p:tgtEl>
                                        <p:attrNameLst>
                                          <p:attrName>ppt_x</p:attrName>
                                        </p:attrNameLst>
                                      </p:cBhvr>
                                      <p:tavLst>
                                        <p:tav tm="0">
                                          <p:val>
                                            <p:strVal val="#ppt_x"/>
                                          </p:val>
                                        </p:tav>
                                        <p:tav tm="100000">
                                          <p:val>
                                            <p:strVal val="#ppt_x"/>
                                          </p:val>
                                        </p:tav>
                                      </p:tavLst>
                                    </p:anim>
                                    <p:anim calcmode="lin" valueType="num">
                                      <p:cBhvr>
                                        <p:cTn id="95" dur="500" fill="hold"/>
                                        <p:tgtEl>
                                          <p:spTgt spid="8"/>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78"/>
                                        </p:tgtEl>
                                        <p:attrNameLst>
                                          <p:attrName>style.visibility</p:attrName>
                                        </p:attrNameLst>
                                      </p:cBhvr>
                                      <p:to>
                                        <p:strVal val="visible"/>
                                      </p:to>
                                    </p:set>
                                    <p:animEffect transition="in" filter="fade">
                                      <p:cBhvr>
                                        <p:cTn id="98" dur="500"/>
                                        <p:tgtEl>
                                          <p:spTgt spid="78"/>
                                        </p:tgtEl>
                                      </p:cBhvr>
                                    </p:animEffect>
                                    <p:anim calcmode="lin" valueType="num">
                                      <p:cBhvr>
                                        <p:cTn id="99" dur="500" fill="hold"/>
                                        <p:tgtEl>
                                          <p:spTgt spid="78"/>
                                        </p:tgtEl>
                                        <p:attrNameLst>
                                          <p:attrName>ppt_x</p:attrName>
                                        </p:attrNameLst>
                                      </p:cBhvr>
                                      <p:tavLst>
                                        <p:tav tm="0">
                                          <p:val>
                                            <p:strVal val="#ppt_x"/>
                                          </p:val>
                                        </p:tav>
                                        <p:tav tm="100000">
                                          <p:val>
                                            <p:strVal val="#ppt_x"/>
                                          </p:val>
                                        </p:tav>
                                      </p:tavLst>
                                    </p:anim>
                                    <p:anim calcmode="lin" valueType="num">
                                      <p:cBhvr>
                                        <p:cTn id="100" dur="500" fill="hold"/>
                                        <p:tgtEl>
                                          <p:spTgt spid="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56" grpId="0" animBg="1"/>
      <p:bldP spid="57" grpId="0" animBg="1"/>
      <p:bldP spid="58" grpId="0" animBg="1"/>
      <p:bldP spid="75" grpId="0" animBg="1"/>
      <p:bldP spid="77" grpId="0" animBg="1"/>
      <p:bldP spid="7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1"/>
          <p:cNvSpPr/>
          <p:nvPr/>
        </p:nvSpPr>
        <p:spPr>
          <a:xfrm>
            <a:off x="0" y="0"/>
            <a:ext cx="24384000" cy="4686299"/>
          </a:xfrm>
          <a:prstGeom prst="rect">
            <a:avLst/>
          </a:prstGeom>
          <a:blipFill dpi="0" rotWithShape="1">
            <a:blip r:embed="rId3" cstate="print">
              <a:duotone>
                <a:schemeClr val="accent2">
                  <a:shade val="45000"/>
                  <a:satMod val="135000"/>
                </a:schemeClr>
                <a:prstClr val="white"/>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9" name="TextBox 18"/>
          <p:cNvSpPr txBox="1"/>
          <p:nvPr/>
        </p:nvSpPr>
        <p:spPr>
          <a:xfrm>
            <a:off x="3168650" y="2498725"/>
            <a:ext cx="11885613" cy="1108075"/>
          </a:xfrm>
          <a:prstGeom prst="rect">
            <a:avLst/>
          </a:prstGeom>
          <a:noFill/>
        </p:spPr>
        <p:txBody>
          <a:bodyPr>
            <a:spAutoFit/>
          </a:bodyPr>
          <a:lstStyle/>
          <a:p>
            <a:pPr fontAlgn="auto">
              <a:spcBef>
                <a:spcPts val="0"/>
              </a:spcBef>
              <a:spcAft>
                <a:spcPts val="0"/>
              </a:spcAft>
              <a:defRPr/>
            </a:pPr>
            <a:r>
              <a:rPr lang="pl-PL" sz="6600" b="1" spc="100" dirty="0">
                <a:solidFill>
                  <a:schemeClr val="bg1">
                    <a:lumMod val="95000"/>
                  </a:schemeClr>
                </a:solidFill>
                <a:latin typeface="+mn-lt"/>
                <a:ea typeface="Open Sans" panose="020B0606030504020204" pitchFamily="34" charset="0"/>
                <a:cs typeface="Open Sans" panose="020B0606030504020204" pitchFamily="34" charset="0"/>
              </a:rPr>
              <a:t>RODZINA</a:t>
            </a:r>
            <a:endParaRPr lang="en-US" sz="6600" b="1" spc="100" dirty="0">
              <a:solidFill>
                <a:schemeClr val="bg1">
                  <a:lumMod val="95000"/>
                </a:schemeClr>
              </a:solidFill>
              <a:latin typeface="+mn-lt"/>
              <a:ea typeface="Open Sans" panose="020B0606030504020204" pitchFamily="34" charset="0"/>
              <a:cs typeface="Open Sans" panose="020B0606030504020204" pitchFamily="34" charset="0"/>
            </a:endParaRPr>
          </a:p>
        </p:txBody>
      </p:sp>
      <p:sp>
        <p:nvSpPr>
          <p:cNvPr id="12" name="Rectangle 11"/>
          <p:cNvSpPr/>
          <p:nvPr/>
        </p:nvSpPr>
        <p:spPr>
          <a:xfrm flipH="1">
            <a:off x="0" y="2371725"/>
            <a:ext cx="192088" cy="1528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ED7D31">
                  <a:lumMod val="50000"/>
                </a:srgbClr>
              </a:solidFill>
            </a:endParaRPr>
          </a:p>
        </p:txBody>
      </p:sp>
      <p:graphicFrame>
        <p:nvGraphicFramePr>
          <p:cNvPr id="45220" name="Object 164"/>
          <p:cNvGraphicFramePr>
            <a:graphicFrameLocks/>
          </p:cNvGraphicFramePr>
          <p:nvPr/>
        </p:nvGraphicFramePr>
        <p:xfrm>
          <a:off x="3863975" y="5194300"/>
          <a:ext cx="3965575" cy="3917950"/>
        </p:xfrm>
        <a:graphic>
          <a:graphicData uri="http://schemas.openxmlformats.org/presentationml/2006/ole">
            <p:oleObj spid="_x0000_s45220" r:id="rId4" imgW="3962743" imgH="3920068" progId="Excel.Sheet.8">
              <p:embed/>
            </p:oleObj>
          </a:graphicData>
        </a:graphic>
      </p:graphicFrame>
      <p:graphicFrame>
        <p:nvGraphicFramePr>
          <p:cNvPr id="45221" name="Object 165"/>
          <p:cNvGraphicFramePr>
            <a:graphicFrameLocks/>
          </p:cNvGraphicFramePr>
          <p:nvPr/>
        </p:nvGraphicFramePr>
        <p:xfrm>
          <a:off x="8172450" y="5194300"/>
          <a:ext cx="3963988" cy="3913188"/>
        </p:xfrm>
        <a:graphic>
          <a:graphicData uri="http://schemas.openxmlformats.org/presentationml/2006/ole">
            <p:oleObj spid="_x0000_s45221" name="Worksheet" r:id="rId5" imgW="3962310" imgH="3914730" progId="Excel.Sheet.8">
              <p:embed/>
            </p:oleObj>
          </a:graphicData>
        </a:graphic>
      </p:graphicFrame>
      <p:graphicFrame>
        <p:nvGraphicFramePr>
          <p:cNvPr id="45222" name="Object 166"/>
          <p:cNvGraphicFramePr>
            <a:graphicFrameLocks/>
          </p:cNvGraphicFramePr>
          <p:nvPr/>
        </p:nvGraphicFramePr>
        <p:xfrm>
          <a:off x="12406313" y="5194300"/>
          <a:ext cx="3959225" cy="3913188"/>
        </p:xfrm>
        <a:graphic>
          <a:graphicData uri="http://schemas.openxmlformats.org/presentationml/2006/ole">
            <p:oleObj spid="_x0000_s45222" name="Worksheet" r:id="rId6" imgW="3962310" imgH="3914730" progId="Excel.Sheet.8">
              <p:embed/>
            </p:oleObj>
          </a:graphicData>
        </a:graphic>
      </p:graphicFrame>
      <p:graphicFrame>
        <p:nvGraphicFramePr>
          <p:cNvPr id="45223" name="Object 167"/>
          <p:cNvGraphicFramePr>
            <a:graphicFrameLocks/>
          </p:cNvGraphicFramePr>
          <p:nvPr/>
        </p:nvGraphicFramePr>
        <p:xfrm>
          <a:off x="16679863" y="5194300"/>
          <a:ext cx="3959225" cy="3913188"/>
        </p:xfrm>
        <a:graphic>
          <a:graphicData uri="http://schemas.openxmlformats.org/presentationml/2006/ole">
            <p:oleObj spid="_x0000_s45223" name="Worksheet" r:id="rId7" imgW="3962310" imgH="3914730" progId="Excel.Sheet.8">
              <p:embed/>
            </p:oleObj>
          </a:graphicData>
        </a:graphic>
      </p:graphicFrame>
      <p:sp>
        <p:nvSpPr>
          <p:cNvPr id="38" name="TextBox 23"/>
          <p:cNvSpPr txBox="1"/>
          <p:nvPr/>
        </p:nvSpPr>
        <p:spPr>
          <a:xfrm>
            <a:off x="4667250" y="6091238"/>
            <a:ext cx="2495550" cy="1570037"/>
          </a:xfrm>
          <a:prstGeom prst="rect">
            <a:avLst/>
          </a:prstGeom>
          <a:noFill/>
        </p:spPr>
        <p:txBody>
          <a:bodyPr>
            <a:spAutoFit/>
          </a:bodyPr>
          <a:lstStyle/>
          <a:p>
            <a:pPr algn="ctr" fontAlgn="auto">
              <a:spcBef>
                <a:spcPts val="0"/>
              </a:spcBef>
              <a:spcAft>
                <a:spcPts val="0"/>
              </a:spcAft>
              <a:defRPr/>
            </a:pPr>
            <a:r>
              <a:rPr lang="pl-PL" sz="4800" b="1" spc="100" dirty="0">
                <a:solidFill>
                  <a:schemeClr val="tx1">
                    <a:lumMod val="85000"/>
                    <a:lumOff val="15000"/>
                  </a:schemeClr>
                </a:solidFill>
                <a:latin typeface="+mn-lt"/>
                <a:ea typeface="Open Sans" panose="020B0606030504020204" pitchFamily="34" charset="0"/>
                <a:cs typeface="Open Sans" panose="020B0606030504020204" pitchFamily="34" charset="0"/>
              </a:rPr>
              <a:t>14</a:t>
            </a:r>
            <a:r>
              <a:rPr lang="en-US" sz="2400" b="1" spc="100" dirty="0">
                <a:solidFill>
                  <a:schemeClr val="tx1">
                    <a:lumMod val="85000"/>
                    <a:lumOff val="15000"/>
                  </a:schemeClr>
                </a:solidFill>
                <a:latin typeface="+mn-lt"/>
                <a:ea typeface="Open Sans" panose="020B0606030504020204" pitchFamily="34" charset="0"/>
                <a:cs typeface="Open Sans" panose="020B0606030504020204" pitchFamily="34" charset="0"/>
              </a:rPr>
              <a:t>  ASYSTENTÓW  RODZINY</a:t>
            </a:r>
          </a:p>
        </p:txBody>
      </p:sp>
      <p:graphicFrame>
        <p:nvGraphicFramePr>
          <p:cNvPr id="45224" name="Object 168"/>
          <p:cNvGraphicFramePr>
            <a:graphicFrameLocks/>
          </p:cNvGraphicFramePr>
          <p:nvPr/>
        </p:nvGraphicFramePr>
        <p:xfrm>
          <a:off x="5883275" y="8489950"/>
          <a:ext cx="3965575" cy="3917950"/>
        </p:xfrm>
        <a:graphic>
          <a:graphicData uri="http://schemas.openxmlformats.org/presentationml/2006/ole">
            <p:oleObj spid="_x0000_s45224" r:id="rId8" imgW="3968840" imgH="3913971" progId="Excel.Sheet.8">
              <p:embed/>
            </p:oleObj>
          </a:graphicData>
        </a:graphic>
      </p:graphicFrame>
      <p:graphicFrame>
        <p:nvGraphicFramePr>
          <p:cNvPr id="45225" name="Object 169"/>
          <p:cNvGraphicFramePr>
            <a:graphicFrameLocks/>
          </p:cNvGraphicFramePr>
          <p:nvPr/>
        </p:nvGraphicFramePr>
        <p:xfrm>
          <a:off x="10191750" y="8489950"/>
          <a:ext cx="3963988" cy="3919538"/>
        </p:xfrm>
        <a:graphic>
          <a:graphicData uri="http://schemas.openxmlformats.org/presentationml/2006/ole">
            <p:oleObj spid="_x0000_s45225" name="Worksheet" r:id="rId9" imgW="3962310" imgH="3914730" progId="Excel.Sheet.8">
              <p:embed/>
            </p:oleObj>
          </a:graphicData>
        </a:graphic>
      </p:graphicFrame>
      <p:graphicFrame>
        <p:nvGraphicFramePr>
          <p:cNvPr id="45226" name="Object 170"/>
          <p:cNvGraphicFramePr>
            <a:graphicFrameLocks/>
          </p:cNvGraphicFramePr>
          <p:nvPr/>
        </p:nvGraphicFramePr>
        <p:xfrm>
          <a:off x="14425613" y="8489950"/>
          <a:ext cx="3957637" cy="3919538"/>
        </p:xfrm>
        <a:graphic>
          <a:graphicData uri="http://schemas.openxmlformats.org/presentationml/2006/ole">
            <p:oleObj spid="_x0000_s45226" name="Worksheet" r:id="rId10" imgW="3962310" imgH="3914730" progId="Excel.Sheet.8">
              <p:embed/>
            </p:oleObj>
          </a:graphicData>
        </a:graphic>
      </p:graphicFrame>
      <p:sp>
        <p:nvSpPr>
          <p:cNvPr id="45" name="TextBox 23"/>
          <p:cNvSpPr txBox="1"/>
          <p:nvPr/>
        </p:nvSpPr>
        <p:spPr>
          <a:xfrm>
            <a:off x="6553200" y="9729788"/>
            <a:ext cx="2628900" cy="1570037"/>
          </a:xfrm>
          <a:prstGeom prst="rect">
            <a:avLst/>
          </a:prstGeom>
          <a:noFill/>
        </p:spPr>
        <p:txBody>
          <a:bodyPr>
            <a:spAutoFit/>
          </a:bodyPr>
          <a:lstStyle/>
          <a:p>
            <a:pPr algn="ctr" fontAlgn="auto">
              <a:spcBef>
                <a:spcPts val="0"/>
              </a:spcBef>
              <a:spcAft>
                <a:spcPts val="0"/>
              </a:spcAft>
              <a:defRPr/>
            </a:pPr>
            <a:r>
              <a:rPr lang="en-US" sz="2400" b="1" spc="100" dirty="0">
                <a:solidFill>
                  <a:schemeClr val="tx1">
                    <a:lumMod val="85000"/>
                    <a:lumOff val="15000"/>
                  </a:schemeClr>
                </a:solidFill>
                <a:latin typeface="+mn-lt"/>
                <a:ea typeface="Open Sans" panose="020B0606030504020204" pitchFamily="34" charset="0"/>
                <a:cs typeface="Open Sans" panose="020B0606030504020204" pitchFamily="34" charset="0"/>
              </a:rPr>
              <a:t>WSPARCIE  RODZIN  ZASTĘPCZYCH</a:t>
            </a:r>
            <a:endParaRPr lang="pl-PL" sz="2400" b="1" spc="100" dirty="0">
              <a:solidFill>
                <a:schemeClr val="tx1">
                  <a:lumMod val="85000"/>
                  <a:lumOff val="15000"/>
                </a:schemeClr>
              </a:solidFill>
              <a:latin typeface="+mn-lt"/>
              <a:ea typeface="Open Sans" panose="020B0606030504020204" pitchFamily="34" charset="0"/>
              <a:cs typeface="Open Sans" panose="020B0606030504020204" pitchFamily="34" charset="0"/>
            </a:endParaRPr>
          </a:p>
          <a:p>
            <a:pPr algn="ctr" fontAlgn="auto">
              <a:spcBef>
                <a:spcPts val="0"/>
              </a:spcBef>
              <a:spcAft>
                <a:spcPts val="0"/>
              </a:spcAft>
              <a:defRPr/>
            </a:pPr>
            <a:r>
              <a:rPr lang="pl-PL" sz="2400" b="1" spc="100" dirty="0">
                <a:solidFill>
                  <a:schemeClr val="tx1">
                    <a:lumMod val="85000"/>
                    <a:lumOff val="15000"/>
                  </a:schemeClr>
                </a:solidFill>
                <a:latin typeface="+mn-lt"/>
                <a:ea typeface="Open Sans" panose="020B0606030504020204" pitchFamily="34" charset="0"/>
                <a:cs typeface="Open Sans" panose="020B0606030504020204" pitchFamily="34" charset="0"/>
              </a:rPr>
              <a:t>2,4 mln zł</a:t>
            </a:r>
            <a:endParaRPr lang="en-US" sz="2400" b="1" spc="100" dirty="0">
              <a:solidFill>
                <a:schemeClr val="tx1">
                  <a:lumMod val="85000"/>
                  <a:lumOff val="15000"/>
                </a:schemeClr>
              </a:solidFill>
              <a:latin typeface="+mn-lt"/>
              <a:ea typeface="Open Sans" panose="020B0606030504020204" pitchFamily="34" charset="0"/>
              <a:cs typeface="Open Sans" panose="020B0606030504020204" pitchFamily="34" charset="0"/>
            </a:endParaRPr>
          </a:p>
        </p:txBody>
      </p:sp>
      <p:graphicFrame>
        <p:nvGraphicFramePr>
          <p:cNvPr id="45227" name="Object 171"/>
          <p:cNvGraphicFramePr>
            <a:graphicFrameLocks/>
          </p:cNvGraphicFramePr>
          <p:nvPr/>
        </p:nvGraphicFramePr>
        <p:xfrm>
          <a:off x="1622425" y="8489950"/>
          <a:ext cx="3965575" cy="3917950"/>
        </p:xfrm>
        <a:graphic>
          <a:graphicData uri="http://schemas.openxmlformats.org/presentationml/2006/ole">
            <p:oleObj spid="_x0000_s45227" r:id="rId11" imgW="3968840" imgH="3913971" progId="Excel.Sheet.8">
              <p:embed/>
            </p:oleObj>
          </a:graphicData>
        </a:graphic>
      </p:graphicFrame>
      <p:sp>
        <p:nvSpPr>
          <p:cNvPr id="20" name="TextBox 23"/>
          <p:cNvSpPr txBox="1"/>
          <p:nvPr/>
        </p:nvSpPr>
        <p:spPr>
          <a:xfrm>
            <a:off x="2290763" y="9729788"/>
            <a:ext cx="2628900" cy="1570037"/>
          </a:xfrm>
          <a:prstGeom prst="rect">
            <a:avLst/>
          </a:prstGeom>
          <a:noFill/>
        </p:spPr>
        <p:txBody>
          <a:bodyPr>
            <a:spAutoFit/>
          </a:bodyPr>
          <a:lstStyle/>
          <a:p>
            <a:pPr algn="ctr" fontAlgn="auto">
              <a:spcBef>
                <a:spcPts val="0"/>
              </a:spcBef>
              <a:spcAft>
                <a:spcPts val="0"/>
              </a:spcAft>
              <a:defRPr/>
            </a:pPr>
            <a:r>
              <a:rPr lang="en-US" sz="2400" b="1" spc="100" dirty="0">
                <a:solidFill>
                  <a:schemeClr val="tx1">
                    <a:lumMod val="85000"/>
                    <a:lumOff val="15000"/>
                  </a:schemeClr>
                </a:solidFill>
                <a:latin typeface="+mn-lt"/>
                <a:ea typeface="Open Sans" panose="020B0606030504020204" pitchFamily="34" charset="0"/>
                <a:cs typeface="Open Sans" panose="020B0606030504020204" pitchFamily="34" charset="0"/>
              </a:rPr>
              <a:t>WSPARCIE  RODZIN</a:t>
            </a:r>
            <a:r>
              <a:rPr lang="pl-PL" sz="2400" b="1" spc="100" dirty="0">
                <a:solidFill>
                  <a:schemeClr val="tx1">
                    <a:lumMod val="85000"/>
                    <a:lumOff val="15000"/>
                  </a:schemeClr>
                </a:solidFill>
                <a:latin typeface="+mn-lt"/>
                <a:ea typeface="Open Sans" panose="020B0606030504020204" pitchFamily="34" charset="0"/>
                <a:cs typeface="Open Sans" panose="020B0606030504020204" pitchFamily="34" charset="0"/>
              </a:rPr>
              <a:t>Y</a:t>
            </a:r>
            <a:r>
              <a:rPr lang="en-US" sz="2400" b="1" spc="100" dirty="0">
                <a:solidFill>
                  <a:schemeClr val="tx1">
                    <a:lumMod val="85000"/>
                    <a:lumOff val="15000"/>
                  </a:schemeClr>
                </a:solidFill>
                <a:latin typeface="+mn-lt"/>
                <a:ea typeface="Open Sans" panose="020B0606030504020204" pitchFamily="34" charset="0"/>
                <a:cs typeface="Open Sans" panose="020B0606030504020204" pitchFamily="34" charset="0"/>
              </a:rPr>
              <a:t> </a:t>
            </a:r>
            <a:endParaRPr lang="pl-PL" sz="2400" b="1" spc="100" dirty="0">
              <a:solidFill>
                <a:schemeClr val="tx1">
                  <a:lumMod val="85000"/>
                  <a:lumOff val="15000"/>
                </a:schemeClr>
              </a:solidFill>
              <a:latin typeface="+mn-lt"/>
              <a:ea typeface="Open Sans" panose="020B0606030504020204" pitchFamily="34" charset="0"/>
              <a:cs typeface="Open Sans" panose="020B0606030504020204" pitchFamily="34" charset="0"/>
            </a:endParaRPr>
          </a:p>
          <a:p>
            <a:pPr algn="ctr" fontAlgn="auto">
              <a:spcBef>
                <a:spcPts val="0"/>
              </a:spcBef>
              <a:spcAft>
                <a:spcPts val="0"/>
              </a:spcAft>
              <a:defRPr/>
            </a:pPr>
            <a:r>
              <a:rPr lang="pl-PL" sz="2400" b="1" spc="100" dirty="0">
                <a:solidFill>
                  <a:schemeClr val="tx1">
                    <a:lumMod val="85000"/>
                    <a:lumOff val="15000"/>
                  </a:schemeClr>
                </a:solidFill>
                <a:latin typeface="+mn-lt"/>
                <a:ea typeface="Open Sans" panose="020B0606030504020204" pitchFamily="34" charset="0"/>
                <a:cs typeface="Open Sans" panose="020B0606030504020204" pitchFamily="34" charset="0"/>
              </a:rPr>
              <a:t>„JASNE ŻE TAK”</a:t>
            </a:r>
          </a:p>
          <a:p>
            <a:pPr algn="ctr" fontAlgn="auto">
              <a:spcBef>
                <a:spcPts val="0"/>
              </a:spcBef>
              <a:spcAft>
                <a:spcPts val="0"/>
              </a:spcAft>
              <a:defRPr/>
            </a:pPr>
            <a:r>
              <a:rPr lang="pl-PL" sz="2400" b="1" spc="100" dirty="0">
                <a:solidFill>
                  <a:schemeClr val="tx1">
                    <a:lumMod val="85000"/>
                    <a:lumOff val="15000"/>
                  </a:schemeClr>
                </a:solidFill>
                <a:latin typeface="+mn-lt"/>
                <a:ea typeface="Open Sans" panose="020B0606030504020204" pitchFamily="34" charset="0"/>
                <a:cs typeface="Open Sans" panose="020B0606030504020204" pitchFamily="34" charset="0"/>
              </a:rPr>
              <a:t>2 mln zł</a:t>
            </a:r>
            <a:endParaRPr lang="en-US" sz="2400" b="1" spc="100" dirty="0">
              <a:solidFill>
                <a:schemeClr val="tx1">
                  <a:lumMod val="85000"/>
                  <a:lumOff val="15000"/>
                </a:schemeClr>
              </a:solidFill>
              <a:latin typeface="+mn-lt"/>
              <a:ea typeface="Open Sans" panose="020B0606030504020204" pitchFamily="34" charset="0"/>
              <a:cs typeface="Open Sans" panose="020B0606030504020204" pitchFamily="34" charset="0"/>
            </a:endParaRPr>
          </a:p>
        </p:txBody>
      </p:sp>
      <p:graphicFrame>
        <p:nvGraphicFramePr>
          <p:cNvPr id="45228" name="Object 172"/>
          <p:cNvGraphicFramePr>
            <a:graphicFrameLocks/>
          </p:cNvGraphicFramePr>
          <p:nvPr/>
        </p:nvGraphicFramePr>
        <p:xfrm>
          <a:off x="19192875" y="8474075"/>
          <a:ext cx="3987800" cy="3919538"/>
        </p:xfrm>
        <a:graphic>
          <a:graphicData uri="http://schemas.openxmlformats.org/presentationml/2006/ole">
            <p:oleObj spid="_x0000_s45228" name="Worksheet" r:id="rId12" imgW="3990944" imgH="3914730" progId="Excel.Sheet.8">
              <p:embed/>
            </p:oleObj>
          </a:graphicData>
        </a:graphic>
      </p:graphicFrame>
      <p:cxnSp>
        <p:nvCxnSpPr>
          <p:cNvPr id="23" name="Straight Connector 17"/>
          <p:cNvCxnSpPr/>
          <p:nvPr/>
        </p:nvCxnSpPr>
        <p:spPr>
          <a:xfrm flipV="1">
            <a:off x="12190413" y="12771438"/>
            <a:ext cx="22225" cy="504825"/>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4" name="TextBox 22"/>
          <p:cNvSpPr txBox="1"/>
          <p:nvPr/>
        </p:nvSpPr>
        <p:spPr>
          <a:xfrm>
            <a:off x="12330113" y="12793663"/>
            <a:ext cx="1500187" cy="584200"/>
          </a:xfrm>
          <a:prstGeom prst="rect">
            <a:avLst/>
          </a:prstGeom>
          <a:noFill/>
        </p:spPr>
        <p:txBody>
          <a:bodyPr>
            <a:spAutoFit/>
          </a:bodyPr>
          <a:lstStyle/>
          <a:p>
            <a:pPr algn="ctr" fontAlgn="auto">
              <a:spcBef>
                <a:spcPts val="0"/>
              </a:spcBef>
              <a:spcAft>
                <a:spcPts val="0"/>
              </a:spcAft>
              <a:defRPr/>
            </a:pPr>
            <a:r>
              <a:rPr lang="pl-PL" sz="3200" spc="300" dirty="0">
                <a:solidFill>
                  <a:schemeClr val="tx2">
                    <a:lumMod val="50000"/>
                  </a:schemeClr>
                </a:solidFill>
                <a:latin typeface="Arial Black" pitchFamily="34" charset="0"/>
                <a:ea typeface="Open Sans" panose="020B0606030504020204" pitchFamily="34" charset="0"/>
                <a:cs typeface="Aharoni" pitchFamily="2" charset="-79"/>
              </a:rPr>
              <a:t>2019</a:t>
            </a:r>
            <a:endParaRPr lang="en-US" sz="3200" spc="300" dirty="0">
              <a:solidFill>
                <a:schemeClr val="tx2">
                  <a:lumMod val="50000"/>
                </a:schemeClr>
              </a:solidFill>
              <a:latin typeface="Arial Black" pitchFamily="34" charset="0"/>
              <a:ea typeface="Open Sans" panose="020B0606030504020204" pitchFamily="34" charset="0"/>
              <a:cs typeface="Aharoni" pitchFamily="2" charset="-79"/>
            </a:endParaRPr>
          </a:p>
        </p:txBody>
      </p:sp>
      <p:pic>
        <p:nvPicPr>
          <p:cNvPr id="45239" name="Picture 10" descr="C:\Users\lstacherczak\Desktop\czestochowa_logo_A1_podstawowe_kolor.PNG"/>
          <p:cNvPicPr>
            <a:picLocks noChangeAspect="1" noChangeArrowheads="1"/>
          </p:cNvPicPr>
          <p:nvPr/>
        </p:nvPicPr>
        <p:blipFill>
          <a:blip r:embed="rId13"/>
          <a:srcRect/>
          <a:stretch>
            <a:fillRect/>
          </a:stretch>
        </p:blipFill>
        <p:spPr bwMode="auto">
          <a:xfrm>
            <a:off x="9794875" y="12687300"/>
            <a:ext cx="2124075" cy="7016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3259138" y="2232025"/>
            <a:ext cx="17706975" cy="15875"/>
          </a:xfrm>
          <a:prstGeom prst="line">
            <a:avLst/>
          </a:prstGeom>
          <a:ln w="508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59138" y="2247900"/>
            <a:ext cx="8126412" cy="0"/>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168650" y="1203325"/>
            <a:ext cx="8547100" cy="923925"/>
          </a:xfrm>
          <a:prstGeom prst="rect">
            <a:avLst/>
          </a:prstGeom>
          <a:noFill/>
        </p:spPr>
        <p:txBody>
          <a:bodyPr>
            <a:spAutoFit/>
          </a:bodyPr>
          <a:lstStyle/>
          <a:p>
            <a:pPr fontAlgn="auto">
              <a:spcBef>
                <a:spcPts val="0"/>
              </a:spcBef>
              <a:spcAft>
                <a:spcPts val="0"/>
              </a:spcAft>
              <a:defRPr/>
            </a:pPr>
            <a:r>
              <a:rPr lang="pl-PL" sz="5400" spc="100" dirty="0">
                <a:solidFill>
                  <a:schemeClr val="tx1">
                    <a:lumMod val="85000"/>
                    <a:lumOff val="15000"/>
                  </a:schemeClr>
                </a:solidFill>
                <a:latin typeface="+mn-lt"/>
                <a:ea typeface="Open Sans" panose="020B0606030504020204" pitchFamily="34" charset="0"/>
                <a:cs typeface="Open Sans" panose="020B0606030504020204" pitchFamily="34" charset="0"/>
              </a:rPr>
              <a:t>BUDŻET OBYWATELSKI</a:t>
            </a:r>
            <a:endParaRPr lang="en-US" sz="4800" spc="100" dirty="0">
              <a:solidFill>
                <a:schemeClr val="tx1">
                  <a:lumMod val="85000"/>
                  <a:lumOff val="15000"/>
                </a:schemeClr>
              </a:solidFill>
              <a:latin typeface="+mn-lt"/>
              <a:ea typeface="Open Sans" panose="020B0606030504020204" pitchFamily="34" charset="0"/>
              <a:cs typeface="Open Sans" panose="020B0606030504020204" pitchFamily="34" charset="0"/>
            </a:endParaRPr>
          </a:p>
        </p:txBody>
      </p:sp>
      <p:sp>
        <p:nvSpPr>
          <p:cNvPr id="12" name="Rectangle 11"/>
          <p:cNvSpPr/>
          <p:nvPr/>
        </p:nvSpPr>
        <p:spPr>
          <a:xfrm flipH="1">
            <a:off x="0" y="1419225"/>
            <a:ext cx="192088" cy="152876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ED7D31">
                  <a:lumMod val="50000"/>
                </a:srgbClr>
              </a:solidFill>
            </a:endParaRPr>
          </a:p>
        </p:txBody>
      </p:sp>
      <p:sp>
        <p:nvSpPr>
          <p:cNvPr id="57349" name="Prostokąt 10"/>
          <p:cNvSpPr>
            <a:spLocks noChangeArrowheads="1"/>
          </p:cNvSpPr>
          <p:nvPr/>
        </p:nvSpPr>
        <p:spPr bwMode="auto">
          <a:xfrm>
            <a:off x="2709863" y="9002713"/>
            <a:ext cx="19921537" cy="1311275"/>
          </a:xfrm>
          <a:prstGeom prst="rect">
            <a:avLst/>
          </a:prstGeom>
          <a:noFill/>
          <a:ln w="9525">
            <a:noFill/>
            <a:miter lim="800000"/>
            <a:headEnd/>
            <a:tailEnd/>
          </a:ln>
        </p:spPr>
        <p:txBody>
          <a:bodyPr>
            <a:spAutoFit/>
          </a:bodyPr>
          <a:lstStyle/>
          <a:p>
            <a:pPr algn="ctr"/>
            <a:r>
              <a:rPr lang="pl-PL" sz="8000">
                <a:solidFill>
                  <a:srgbClr val="FF0000"/>
                </a:solidFill>
                <a:latin typeface="Arial Black" pitchFamily="34" charset="0"/>
              </a:rPr>
              <a:t>JAK WYGL</a:t>
            </a:r>
            <a:r>
              <a:rPr lang="pl-PL" sz="8000" b="1">
                <a:solidFill>
                  <a:srgbClr val="FF0000"/>
                </a:solidFill>
                <a:latin typeface="Arial Black" pitchFamily="34" charset="0"/>
              </a:rPr>
              <a:t>Ą</a:t>
            </a:r>
            <a:r>
              <a:rPr lang="pl-PL" sz="8000">
                <a:solidFill>
                  <a:srgbClr val="FF0000"/>
                </a:solidFill>
                <a:latin typeface="Arial Black" pitchFamily="34" charset="0"/>
              </a:rPr>
              <a:t>DA</a:t>
            </a:r>
            <a:r>
              <a:rPr lang="pl-PL" sz="8000" b="1">
                <a:solidFill>
                  <a:srgbClr val="FF0000"/>
                </a:solidFill>
                <a:latin typeface="Arial Black" pitchFamily="34" charset="0"/>
              </a:rPr>
              <a:t>Ł</a:t>
            </a:r>
            <a:r>
              <a:rPr lang="pl-PL" sz="8000">
                <a:solidFill>
                  <a:srgbClr val="FF0000"/>
                </a:solidFill>
                <a:latin typeface="Arial Black" pitchFamily="34" charset="0"/>
              </a:rPr>
              <a:t> DO TEJ PORY?</a:t>
            </a:r>
          </a:p>
        </p:txBody>
      </p:sp>
      <p:grpSp>
        <p:nvGrpSpPr>
          <p:cNvPr id="2" name="Group 62"/>
          <p:cNvGrpSpPr>
            <a:grpSpLocks/>
          </p:cNvGrpSpPr>
          <p:nvPr/>
        </p:nvGrpSpPr>
        <p:grpSpPr bwMode="auto">
          <a:xfrm>
            <a:off x="11050588" y="4645025"/>
            <a:ext cx="3035300" cy="4056063"/>
            <a:chOff x="5053014" y="2036764"/>
            <a:chExt cx="2089150" cy="2790826"/>
          </a:xfrm>
        </p:grpSpPr>
        <p:sp>
          <p:nvSpPr>
            <p:cNvPr id="57381" name="Freeform 5"/>
            <p:cNvSpPr>
              <a:spLocks noEditPoints="1"/>
            </p:cNvSpPr>
            <p:nvPr/>
          </p:nvSpPr>
          <p:spPr bwMode="auto">
            <a:xfrm>
              <a:off x="5053014" y="2036764"/>
              <a:ext cx="2089150" cy="2641601"/>
            </a:xfrm>
            <a:custGeom>
              <a:avLst/>
              <a:gdLst>
                <a:gd name="T0" fmla="*/ 2147483647 w 554"/>
                <a:gd name="T1" fmla="*/ 2147483647 h 701"/>
                <a:gd name="T2" fmla="*/ 2147483647 w 554"/>
                <a:gd name="T3" fmla="*/ 2147483647 h 701"/>
                <a:gd name="T4" fmla="*/ 2147483647 w 554"/>
                <a:gd name="T5" fmla="*/ 2147483647 h 701"/>
                <a:gd name="T6" fmla="*/ 2147483647 w 554"/>
                <a:gd name="T7" fmla="*/ 2147483647 h 701"/>
                <a:gd name="T8" fmla="*/ 2147483647 w 554"/>
                <a:gd name="T9" fmla="*/ 2147483647 h 701"/>
                <a:gd name="T10" fmla="*/ 2147483647 w 554"/>
                <a:gd name="T11" fmla="*/ 2147483647 h 701"/>
                <a:gd name="T12" fmla="*/ 2147483647 w 554"/>
                <a:gd name="T13" fmla="*/ 2147483647 h 701"/>
                <a:gd name="T14" fmla="*/ 2147483647 w 554"/>
                <a:gd name="T15" fmla="*/ 2147483647 h 701"/>
                <a:gd name="T16" fmla="*/ 2147483647 w 554"/>
                <a:gd name="T17" fmla="*/ 2147483647 h 701"/>
                <a:gd name="T18" fmla="*/ 2147483647 w 554"/>
                <a:gd name="T19" fmla="*/ 2147483647 h 701"/>
                <a:gd name="T20" fmla="*/ 2147483647 w 554"/>
                <a:gd name="T21" fmla="*/ 2147483647 h 701"/>
                <a:gd name="T22" fmla="*/ 2147483647 w 554"/>
                <a:gd name="T23" fmla="*/ 2147483647 h 701"/>
                <a:gd name="T24" fmla="*/ 2147483647 w 554"/>
                <a:gd name="T25" fmla="*/ 0 h 701"/>
                <a:gd name="T26" fmla="*/ 2147483647 w 554"/>
                <a:gd name="T27" fmla="*/ 0 h 701"/>
                <a:gd name="T28" fmla="*/ 2147483647 w 554"/>
                <a:gd name="T29" fmla="*/ 2147483647 h 701"/>
                <a:gd name="T30" fmla="*/ 2147483647 w 554"/>
                <a:gd name="T31" fmla="*/ 2147483647 h 701"/>
                <a:gd name="T32" fmla="*/ 0 w 554"/>
                <a:gd name="T33" fmla="*/ 2147483647 h 701"/>
                <a:gd name="T34" fmla="*/ 0 w 554"/>
                <a:gd name="T35" fmla="*/ 2147483647 h 701"/>
                <a:gd name="T36" fmla="*/ 2147483647 w 554"/>
                <a:gd name="T37" fmla="*/ 2147483647 h 701"/>
                <a:gd name="T38" fmla="*/ 2147483647 w 554"/>
                <a:gd name="T39" fmla="*/ 2147483647 h 701"/>
                <a:gd name="T40" fmla="*/ 2147483647 w 554"/>
                <a:gd name="T41" fmla="*/ 2147483647 h 701"/>
                <a:gd name="T42" fmla="*/ 2147483647 w 554"/>
                <a:gd name="T43" fmla="*/ 2147483647 h 701"/>
                <a:gd name="T44" fmla="*/ 2147483647 w 554"/>
                <a:gd name="T45" fmla="*/ 2147483647 h 701"/>
                <a:gd name="T46" fmla="*/ 2147483647 w 554"/>
                <a:gd name="T47" fmla="*/ 2147483647 h 701"/>
                <a:gd name="T48" fmla="*/ 2147483647 w 554"/>
                <a:gd name="T49" fmla="*/ 2147483647 h 701"/>
                <a:gd name="T50" fmla="*/ 2147483647 w 554"/>
                <a:gd name="T51" fmla="*/ 2147483647 h 701"/>
                <a:gd name="T52" fmla="*/ 2147483647 w 554"/>
                <a:gd name="T53" fmla="*/ 2147483647 h 701"/>
                <a:gd name="T54" fmla="*/ 2147483647 w 554"/>
                <a:gd name="T55" fmla="*/ 2147483647 h 701"/>
                <a:gd name="T56" fmla="*/ 2147483647 w 554"/>
                <a:gd name="T57" fmla="*/ 2147483647 h 701"/>
                <a:gd name="T58" fmla="*/ 2147483647 w 554"/>
                <a:gd name="T59" fmla="*/ 2147483647 h 701"/>
                <a:gd name="T60" fmla="*/ 2147483647 w 554"/>
                <a:gd name="T61" fmla="*/ 2147483647 h 70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54"/>
                <a:gd name="T94" fmla="*/ 0 h 701"/>
                <a:gd name="T95" fmla="*/ 554 w 554"/>
                <a:gd name="T96" fmla="*/ 701 h 70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54" h="701">
                  <a:moveTo>
                    <a:pt x="485" y="235"/>
                  </a:moveTo>
                  <a:cubicBezTo>
                    <a:pt x="472" y="256"/>
                    <a:pt x="457" y="271"/>
                    <a:pt x="441" y="281"/>
                  </a:cubicBezTo>
                  <a:cubicBezTo>
                    <a:pt x="461" y="230"/>
                    <a:pt x="476" y="171"/>
                    <a:pt x="484" y="105"/>
                  </a:cubicBezTo>
                  <a:cubicBezTo>
                    <a:pt x="522" y="105"/>
                    <a:pt x="522" y="105"/>
                    <a:pt x="522" y="105"/>
                  </a:cubicBezTo>
                  <a:cubicBezTo>
                    <a:pt x="519" y="155"/>
                    <a:pt x="506" y="200"/>
                    <a:pt x="485" y="235"/>
                  </a:cubicBezTo>
                  <a:moveTo>
                    <a:pt x="69" y="235"/>
                  </a:moveTo>
                  <a:cubicBezTo>
                    <a:pt x="48" y="200"/>
                    <a:pt x="35" y="155"/>
                    <a:pt x="32" y="105"/>
                  </a:cubicBezTo>
                  <a:cubicBezTo>
                    <a:pt x="69" y="105"/>
                    <a:pt x="69" y="105"/>
                    <a:pt x="69" y="105"/>
                  </a:cubicBezTo>
                  <a:cubicBezTo>
                    <a:pt x="77" y="170"/>
                    <a:pt x="92" y="230"/>
                    <a:pt x="111" y="280"/>
                  </a:cubicBezTo>
                  <a:cubicBezTo>
                    <a:pt x="96" y="271"/>
                    <a:pt x="81" y="255"/>
                    <a:pt x="69" y="235"/>
                  </a:cubicBezTo>
                  <a:moveTo>
                    <a:pt x="487" y="73"/>
                  </a:moveTo>
                  <a:cubicBezTo>
                    <a:pt x="488" y="60"/>
                    <a:pt x="489" y="47"/>
                    <a:pt x="489" y="34"/>
                  </a:cubicBezTo>
                  <a:cubicBezTo>
                    <a:pt x="471" y="34"/>
                    <a:pt x="457" y="19"/>
                    <a:pt x="458" y="0"/>
                  </a:cubicBezTo>
                  <a:cubicBezTo>
                    <a:pt x="95" y="0"/>
                    <a:pt x="95" y="0"/>
                    <a:pt x="95" y="0"/>
                  </a:cubicBezTo>
                  <a:cubicBezTo>
                    <a:pt x="96" y="19"/>
                    <a:pt x="82" y="34"/>
                    <a:pt x="64" y="34"/>
                  </a:cubicBezTo>
                  <a:cubicBezTo>
                    <a:pt x="64" y="47"/>
                    <a:pt x="65" y="60"/>
                    <a:pt x="66" y="73"/>
                  </a:cubicBezTo>
                  <a:cubicBezTo>
                    <a:pt x="0" y="73"/>
                    <a:pt x="0" y="73"/>
                    <a:pt x="0" y="73"/>
                  </a:cubicBezTo>
                  <a:cubicBezTo>
                    <a:pt x="0" y="89"/>
                    <a:pt x="0" y="89"/>
                    <a:pt x="0" y="89"/>
                  </a:cubicBezTo>
                  <a:cubicBezTo>
                    <a:pt x="0" y="151"/>
                    <a:pt x="15" y="208"/>
                    <a:pt x="41" y="252"/>
                  </a:cubicBezTo>
                  <a:cubicBezTo>
                    <a:pt x="65" y="291"/>
                    <a:pt x="96" y="315"/>
                    <a:pt x="130" y="322"/>
                  </a:cubicBezTo>
                  <a:cubicBezTo>
                    <a:pt x="164" y="389"/>
                    <a:pt x="209" y="432"/>
                    <a:pt x="259" y="441"/>
                  </a:cubicBezTo>
                  <a:cubicBezTo>
                    <a:pt x="253" y="561"/>
                    <a:pt x="213" y="658"/>
                    <a:pt x="161" y="682"/>
                  </a:cubicBezTo>
                  <a:cubicBezTo>
                    <a:pt x="161" y="701"/>
                    <a:pt x="161" y="701"/>
                    <a:pt x="161" y="701"/>
                  </a:cubicBezTo>
                  <a:cubicBezTo>
                    <a:pt x="389" y="701"/>
                    <a:pt x="389" y="701"/>
                    <a:pt x="389" y="701"/>
                  </a:cubicBezTo>
                  <a:cubicBezTo>
                    <a:pt x="389" y="682"/>
                    <a:pt x="389" y="682"/>
                    <a:pt x="389" y="682"/>
                  </a:cubicBezTo>
                  <a:cubicBezTo>
                    <a:pt x="338" y="658"/>
                    <a:pt x="298" y="561"/>
                    <a:pt x="292" y="441"/>
                  </a:cubicBezTo>
                  <a:cubicBezTo>
                    <a:pt x="342" y="434"/>
                    <a:pt x="388" y="390"/>
                    <a:pt x="423" y="322"/>
                  </a:cubicBezTo>
                  <a:cubicBezTo>
                    <a:pt x="457" y="315"/>
                    <a:pt x="489" y="291"/>
                    <a:pt x="513" y="252"/>
                  </a:cubicBezTo>
                  <a:cubicBezTo>
                    <a:pt x="539" y="208"/>
                    <a:pt x="554" y="151"/>
                    <a:pt x="554" y="89"/>
                  </a:cubicBezTo>
                  <a:cubicBezTo>
                    <a:pt x="554" y="73"/>
                    <a:pt x="554" y="73"/>
                    <a:pt x="554" y="73"/>
                  </a:cubicBezTo>
                  <a:lnTo>
                    <a:pt x="487" y="73"/>
                  </a:lnTo>
                  <a:close/>
                </a:path>
              </a:pathLst>
            </a:custGeom>
            <a:solidFill>
              <a:srgbClr val="FFC828"/>
            </a:solidFill>
            <a:ln w="9525">
              <a:noFill/>
              <a:round/>
              <a:headEnd/>
              <a:tailEnd/>
            </a:ln>
          </p:spPr>
          <p:txBody>
            <a:bodyPr/>
            <a:lstStyle/>
            <a:p>
              <a:endParaRPr lang="pl-PL"/>
            </a:p>
          </p:txBody>
        </p:sp>
        <p:sp>
          <p:nvSpPr>
            <p:cNvPr id="57382" name="Freeform 6"/>
            <p:cNvSpPr>
              <a:spLocks/>
            </p:cNvSpPr>
            <p:nvPr/>
          </p:nvSpPr>
          <p:spPr bwMode="auto">
            <a:xfrm>
              <a:off x="5661027" y="3698878"/>
              <a:ext cx="858838" cy="979488"/>
            </a:xfrm>
            <a:custGeom>
              <a:avLst/>
              <a:gdLst>
                <a:gd name="T0" fmla="*/ 2147483647 w 228"/>
                <a:gd name="T1" fmla="*/ 0 h 260"/>
                <a:gd name="T2" fmla="*/ 0 w 228"/>
                <a:gd name="T3" fmla="*/ 2147483647 h 260"/>
                <a:gd name="T4" fmla="*/ 0 w 228"/>
                <a:gd name="T5" fmla="*/ 2147483647 h 260"/>
                <a:gd name="T6" fmla="*/ 2147483647 w 228"/>
                <a:gd name="T7" fmla="*/ 2147483647 h 260"/>
                <a:gd name="T8" fmla="*/ 2147483647 w 228"/>
                <a:gd name="T9" fmla="*/ 2147483647 h 260"/>
                <a:gd name="T10" fmla="*/ 2147483647 w 228"/>
                <a:gd name="T11" fmla="*/ 0 h 260"/>
                <a:gd name="T12" fmla="*/ 2147483647 w 228"/>
                <a:gd name="T13" fmla="*/ 0 h 260"/>
                <a:gd name="T14" fmla="*/ 0 60000 65536"/>
                <a:gd name="T15" fmla="*/ 0 60000 65536"/>
                <a:gd name="T16" fmla="*/ 0 60000 65536"/>
                <a:gd name="T17" fmla="*/ 0 60000 65536"/>
                <a:gd name="T18" fmla="*/ 0 60000 65536"/>
                <a:gd name="T19" fmla="*/ 0 60000 65536"/>
                <a:gd name="T20" fmla="*/ 0 60000 65536"/>
                <a:gd name="T21" fmla="*/ 0 w 228"/>
                <a:gd name="T22" fmla="*/ 0 h 260"/>
                <a:gd name="T23" fmla="*/ 228 w 228"/>
                <a:gd name="T24" fmla="*/ 260 h 2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8" h="260">
                  <a:moveTo>
                    <a:pt x="98" y="0"/>
                  </a:moveTo>
                  <a:cubicBezTo>
                    <a:pt x="92" y="120"/>
                    <a:pt x="52" y="217"/>
                    <a:pt x="0" y="241"/>
                  </a:cubicBezTo>
                  <a:cubicBezTo>
                    <a:pt x="0" y="260"/>
                    <a:pt x="0" y="260"/>
                    <a:pt x="0" y="260"/>
                  </a:cubicBezTo>
                  <a:cubicBezTo>
                    <a:pt x="228" y="260"/>
                    <a:pt x="228" y="260"/>
                    <a:pt x="228" y="260"/>
                  </a:cubicBezTo>
                  <a:cubicBezTo>
                    <a:pt x="228" y="241"/>
                    <a:pt x="228" y="241"/>
                    <a:pt x="228" y="241"/>
                  </a:cubicBezTo>
                  <a:cubicBezTo>
                    <a:pt x="177" y="217"/>
                    <a:pt x="137" y="120"/>
                    <a:pt x="131" y="0"/>
                  </a:cubicBezTo>
                  <a:lnTo>
                    <a:pt x="98" y="0"/>
                  </a:lnTo>
                  <a:close/>
                </a:path>
              </a:pathLst>
            </a:custGeom>
            <a:solidFill>
              <a:srgbClr val="FCDF64"/>
            </a:solidFill>
            <a:ln w="9525">
              <a:noFill/>
              <a:round/>
              <a:headEnd/>
              <a:tailEnd/>
            </a:ln>
          </p:spPr>
          <p:txBody>
            <a:bodyPr/>
            <a:lstStyle/>
            <a:p>
              <a:endParaRPr lang="pl-PL"/>
            </a:p>
          </p:txBody>
        </p:sp>
        <p:sp>
          <p:nvSpPr>
            <p:cNvPr id="57383" name="Freeform 7"/>
            <p:cNvSpPr>
              <a:spLocks/>
            </p:cNvSpPr>
            <p:nvPr/>
          </p:nvSpPr>
          <p:spPr bwMode="auto">
            <a:xfrm>
              <a:off x="5427663" y="2311402"/>
              <a:ext cx="312738" cy="901701"/>
            </a:xfrm>
            <a:custGeom>
              <a:avLst/>
              <a:gdLst>
                <a:gd name="T0" fmla="*/ 2147483647 w 83"/>
                <a:gd name="T1" fmla="*/ 2147483647 h 239"/>
                <a:gd name="T2" fmla="*/ 2147483647 w 83"/>
                <a:gd name="T3" fmla="*/ 2147483647 h 239"/>
                <a:gd name="T4" fmla="*/ 2147483647 w 83"/>
                <a:gd name="T5" fmla="*/ 2147483647 h 239"/>
                <a:gd name="T6" fmla="*/ 2147483647 w 83"/>
                <a:gd name="T7" fmla="*/ 2147483647 h 239"/>
                <a:gd name="T8" fmla="*/ 2147483647 w 83"/>
                <a:gd name="T9" fmla="*/ 2147483647 h 239"/>
                <a:gd name="T10" fmla="*/ 2147483647 w 83"/>
                <a:gd name="T11" fmla="*/ 2147483647 h 239"/>
                <a:gd name="T12" fmla="*/ 2147483647 w 83"/>
                <a:gd name="T13" fmla="*/ 2147483647 h 239"/>
                <a:gd name="T14" fmla="*/ 2147483647 w 83"/>
                <a:gd name="T15" fmla="*/ 2147483647 h 239"/>
                <a:gd name="T16" fmla="*/ 0 60000 65536"/>
                <a:gd name="T17" fmla="*/ 0 60000 65536"/>
                <a:gd name="T18" fmla="*/ 0 60000 65536"/>
                <a:gd name="T19" fmla="*/ 0 60000 65536"/>
                <a:gd name="T20" fmla="*/ 0 60000 65536"/>
                <a:gd name="T21" fmla="*/ 0 60000 65536"/>
                <a:gd name="T22" fmla="*/ 0 60000 65536"/>
                <a:gd name="T23" fmla="*/ 0 60000 65536"/>
                <a:gd name="T24" fmla="*/ 0 w 83"/>
                <a:gd name="T25" fmla="*/ 0 h 239"/>
                <a:gd name="T26" fmla="*/ 83 w 83"/>
                <a:gd name="T27" fmla="*/ 239 h 2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3" h="239">
                  <a:moveTo>
                    <a:pt x="66" y="239"/>
                  </a:moveTo>
                  <a:cubicBezTo>
                    <a:pt x="60" y="239"/>
                    <a:pt x="55" y="235"/>
                    <a:pt x="52" y="229"/>
                  </a:cubicBezTo>
                  <a:cubicBezTo>
                    <a:pt x="28" y="168"/>
                    <a:pt x="10" y="95"/>
                    <a:pt x="1" y="18"/>
                  </a:cubicBezTo>
                  <a:cubicBezTo>
                    <a:pt x="0" y="10"/>
                    <a:pt x="6" y="2"/>
                    <a:pt x="14" y="1"/>
                  </a:cubicBezTo>
                  <a:cubicBezTo>
                    <a:pt x="23" y="0"/>
                    <a:pt x="30" y="6"/>
                    <a:pt x="31" y="14"/>
                  </a:cubicBezTo>
                  <a:cubicBezTo>
                    <a:pt x="40" y="88"/>
                    <a:pt x="57" y="159"/>
                    <a:pt x="80" y="218"/>
                  </a:cubicBezTo>
                  <a:cubicBezTo>
                    <a:pt x="83" y="226"/>
                    <a:pt x="80" y="235"/>
                    <a:pt x="72" y="238"/>
                  </a:cubicBezTo>
                  <a:cubicBezTo>
                    <a:pt x="70" y="238"/>
                    <a:pt x="68" y="239"/>
                    <a:pt x="66" y="239"/>
                  </a:cubicBezTo>
                </a:path>
              </a:pathLst>
            </a:custGeom>
            <a:solidFill>
              <a:srgbClr val="FCDF64"/>
            </a:solidFill>
            <a:ln w="9525">
              <a:noFill/>
              <a:round/>
              <a:headEnd/>
              <a:tailEnd/>
            </a:ln>
          </p:spPr>
          <p:txBody>
            <a:bodyPr/>
            <a:lstStyle/>
            <a:p>
              <a:endParaRPr lang="pl-PL"/>
            </a:p>
          </p:txBody>
        </p:sp>
        <p:sp>
          <p:nvSpPr>
            <p:cNvPr id="57384" name="Freeform 8"/>
            <p:cNvSpPr>
              <a:spLocks/>
            </p:cNvSpPr>
            <p:nvPr/>
          </p:nvSpPr>
          <p:spPr bwMode="auto">
            <a:xfrm>
              <a:off x="5554662" y="4681540"/>
              <a:ext cx="1074738" cy="146050"/>
            </a:xfrm>
            <a:custGeom>
              <a:avLst/>
              <a:gdLst>
                <a:gd name="T0" fmla="*/ 2147483647 w 285"/>
                <a:gd name="T1" fmla="*/ 2147483647 h 39"/>
                <a:gd name="T2" fmla="*/ 0 w 285"/>
                <a:gd name="T3" fmla="*/ 2147483647 h 39"/>
                <a:gd name="T4" fmla="*/ 0 w 285"/>
                <a:gd name="T5" fmla="*/ 2147483647 h 39"/>
                <a:gd name="T6" fmla="*/ 2147483647 w 285"/>
                <a:gd name="T7" fmla="*/ 0 h 39"/>
                <a:gd name="T8" fmla="*/ 2147483647 w 285"/>
                <a:gd name="T9" fmla="*/ 0 h 39"/>
                <a:gd name="T10" fmla="*/ 2147483647 w 285"/>
                <a:gd name="T11" fmla="*/ 2147483647 h 39"/>
                <a:gd name="T12" fmla="*/ 2147483647 w 285"/>
                <a:gd name="T13" fmla="*/ 2147483647 h 39"/>
                <a:gd name="T14" fmla="*/ 0 60000 65536"/>
                <a:gd name="T15" fmla="*/ 0 60000 65536"/>
                <a:gd name="T16" fmla="*/ 0 60000 65536"/>
                <a:gd name="T17" fmla="*/ 0 60000 65536"/>
                <a:gd name="T18" fmla="*/ 0 60000 65536"/>
                <a:gd name="T19" fmla="*/ 0 60000 65536"/>
                <a:gd name="T20" fmla="*/ 0 60000 65536"/>
                <a:gd name="T21" fmla="*/ 0 w 285"/>
                <a:gd name="T22" fmla="*/ 0 h 39"/>
                <a:gd name="T23" fmla="*/ 285 w 285"/>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5" h="39">
                  <a:moveTo>
                    <a:pt x="285" y="39"/>
                  </a:moveTo>
                  <a:cubicBezTo>
                    <a:pt x="0" y="39"/>
                    <a:pt x="0" y="39"/>
                    <a:pt x="0" y="39"/>
                  </a:cubicBezTo>
                  <a:cubicBezTo>
                    <a:pt x="0" y="16"/>
                    <a:pt x="0" y="16"/>
                    <a:pt x="0" y="16"/>
                  </a:cubicBezTo>
                  <a:cubicBezTo>
                    <a:pt x="0" y="7"/>
                    <a:pt x="7" y="0"/>
                    <a:pt x="16" y="0"/>
                  </a:cubicBezTo>
                  <a:cubicBezTo>
                    <a:pt x="269" y="0"/>
                    <a:pt x="269" y="0"/>
                    <a:pt x="269" y="0"/>
                  </a:cubicBezTo>
                  <a:cubicBezTo>
                    <a:pt x="278" y="0"/>
                    <a:pt x="285" y="7"/>
                    <a:pt x="285" y="16"/>
                  </a:cubicBezTo>
                  <a:lnTo>
                    <a:pt x="285" y="39"/>
                  </a:lnTo>
                  <a:close/>
                </a:path>
              </a:pathLst>
            </a:custGeom>
            <a:solidFill>
              <a:srgbClr val="F6A31A"/>
            </a:solidFill>
            <a:ln w="9525">
              <a:noFill/>
              <a:round/>
              <a:headEnd/>
              <a:tailEnd/>
            </a:ln>
          </p:spPr>
          <p:txBody>
            <a:bodyPr/>
            <a:lstStyle/>
            <a:p>
              <a:endParaRPr lang="pl-PL"/>
            </a:p>
          </p:txBody>
        </p:sp>
        <p:sp>
          <p:nvSpPr>
            <p:cNvPr id="57385" name="Freeform 9"/>
            <p:cNvSpPr>
              <a:spLocks/>
            </p:cNvSpPr>
            <p:nvPr/>
          </p:nvSpPr>
          <p:spPr bwMode="auto">
            <a:xfrm>
              <a:off x="5988050" y="2247902"/>
              <a:ext cx="874713" cy="1450976"/>
            </a:xfrm>
            <a:custGeom>
              <a:avLst/>
              <a:gdLst>
                <a:gd name="T0" fmla="*/ 2147483647 w 232"/>
                <a:gd name="T1" fmla="*/ 0 h 385"/>
                <a:gd name="T2" fmla="*/ 0 w 232"/>
                <a:gd name="T3" fmla="*/ 2147483647 h 385"/>
                <a:gd name="T4" fmla="*/ 2147483647 w 232"/>
                <a:gd name="T5" fmla="*/ 2147483647 h 385"/>
                <a:gd name="T6" fmla="*/ 2147483647 w 232"/>
                <a:gd name="T7" fmla="*/ 2147483647 h 385"/>
                <a:gd name="T8" fmla="*/ 2147483647 w 232"/>
                <a:gd name="T9" fmla="*/ 2147483647 h 385"/>
                <a:gd name="T10" fmla="*/ 2147483647 w 232"/>
                <a:gd name="T11" fmla="*/ 2147483647 h 385"/>
                <a:gd name="T12" fmla="*/ 2147483647 w 232"/>
                <a:gd name="T13" fmla="*/ 2147483647 h 385"/>
                <a:gd name="T14" fmla="*/ 2147483647 w 232"/>
                <a:gd name="T15" fmla="*/ 2147483647 h 385"/>
                <a:gd name="T16" fmla="*/ 2147483647 w 232"/>
                <a:gd name="T17" fmla="*/ 0 h 3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2"/>
                <a:gd name="T28" fmla="*/ 0 h 385"/>
                <a:gd name="T29" fmla="*/ 232 w 232"/>
                <a:gd name="T30" fmla="*/ 385 h 3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2" h="385">
                  <a:moveTo>
                    <a:pt x="82" y="0"/>
                  </a:moveTo>
                  <a:cubicBezTo>
                    <a:pt x="0" y="308"/>
                    <a:pt x="0" y="308"/>
                    <a:pt x="0" y="308"/>
                  </a:cubicBezTo>
                  <a:cubicBezTo>
                    <a:pt x="46" y="385"/>
                    <a:pt x="46" y="385"/>
                    <a:pt x="46" y="385"/>
                  </a:cubicBezTo>
                  <a:cubicBezTo>
                    <a:pt x="96" y="376"/>
                    <a:pt x="141" y="333"/>
                    <a:pt x="175" y="266"/>
                  </a:cubicBezTo>
                  <a:cubicBezTo>
                    <a:pt x="195" y="262"/>
                    <a:pt x="215" y="252"/>
                    <a:pt x="232" y="236"/>
                  </a:cubicBezTo>
                  <a:cubicBezTo>
                    <a:pt x="215" y="208"/>
                    <a:pt x="215" y="208"/>
                    <a:pt x="215" y="208"/>
                  </a:cubicBezTo>
                  <a:cubicBezTo>
                    <a:pt x="208" y="215"/>
                    <a:pt x="201" y="220"/>
                    <a:pt x="193" y="225"/>
                  </a:cubicBezTo>
                  <a:cubicBezTo>
                    <a:pt x="197" y="214"/>
                    <a:pt x="201" y="204"/>
                    <a:pt x="205" y="193"/>
                  </a:cubicBezTo>
                  <a:lnTo>
                    <a:pt x="82" y="0"/>
                  </a:lnTo>
                  <a:close/>
                </a:path>
              </a:pathLst>
            </a:custGeom>
            <a:solidFill>
              <a:srgbClr val="F6A31A"/>
            </a:solidFill>
            <a:ln w="9525">
              <a:noFill/>
              <a:round/>
              <a:headEnd/>
              <a:tailEnd/>
            </a:ln>
          </p:spPr>
          <p:txBody>
            <a:bodyPr/>
            <a:lstStyle/>
            <a:p>
              <a:endParaRPr lang="pl-PL"/>
            </a:p>
          </p:txBody>
        </p:sp>
        <p:sp>
          <p:nvSpPr>
            <p:cNvPr id="57386" name="Freeform 11"/>
            <p:cNvSpPr>
              <a:spLocks/>
            </p:cNvSpPr>
            <p:nvPr/>
          </p:nvSpPr>
          <p:spPr bwMode="auto">
            <a:xfrm>
              <a:off x="5565776" y="2214564"/>
              <a:ext cx="336550" cy="315913"/>
            </a:xfrm>
            <a:custGeom>
              <a:avLst/>
              <a:gdLst>
                <a:gd name="T0" fmla="*/ 2147483647 w 212"/>
                <a:gd name="T1" fmla="*/ 0 h 199"/>
                <a:gd name="T2" fmla="*/ 2147483647 w 212"/>
                <a:gd name="T3" fmla="*/ 2147483647 h 199"/>
                <a:gd name="T4" fmla="*/ 2147483647 w 212"/>
                <a:gd name="T5" fmla="*/ 2147483647 h 199"/>
                <a:gd name="T6" fmla="*/ 2147483647 w 212"/>
                <a:gd name="T7" fmla="*/ 2147483647 h 199"/>
                <a:gd name="T8" fmla="*/ 2147483647 w 212"/>
                <a:gd name="T9" fmla="*/ 2147483647 h 199"/>
                <a:gd name="T10" fmla="*/ 2147483647 w 212"/>
                <a:gd name="T11" fmla="*/ 2147483647 h 199"/>
                <a:gd name="T12" fmla="*/ 2147483647 w 212"/>
                <a:gd name="T13" fmla="*/ 2147483647 h 199"/>
                <a:gd name="T14" fmla="*/ 2147483647 w 212"/>
                <a:gd name="T15" fmla="*/ 2147483647 h 199"/>
                <a:gd name="T16" fmla="*/ 0 w 212"/>
                <a:gd name="T17" fmla="*/ 2147483647 h 199"/>
                <a:gd name="T18" fmla="*/ 2147483647 w 212"/>
                <a:gd name="T19" fmla="*/ 2147483647 h 199"/>
                <a:gd name="T20" fmla="*/ 2147483647 w 212"/>
                <a:gd name="T21" fmla="*/ 0 h 1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2"/>
                <a:gd name="T34" fmla="*/ 0 h 199"/>
                <a:gd name="T35" fmla="*/ 212 w 212"/>
                <a:gd name="T36" fmla="*/ 199 h 1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2" h="199">
                  <a:moveTo>
                    <a:pt x="105" y="0"/>
                  </a:moveTo>
                  <a:lnTo>
                    <a:pt x="112" y="102"/>
                  </a:lnTo>
                  <a:lnTo>
                    <a:pt x="212" y="76"/>
                  </a:lnTo>
                  <a:lnTo>
                    <a:pt x="117" y="114"/>
                  </a:lnTo>
                  <a:lnTo>
                    <a:pt x="171" y="199"/>
                  </a:lnTo>
                  <a:lnTo>
                    <a:pt x="105" y="123"/>
                  </a:lnTo>
                  <a:lnTo>
                    <a:pt x="41" y="199"/>
                  </a:lnTo>
                  <a:lnTo>
                    <a:pt x="95" y="114"/>
                  </a:lnTo>
                  <a:lnTo>
                    <a:pt x="0" y="76"/>
                  </a:lnTo>
                  <a:lnTo>
                    <a:pt x="98" y="102"/>
                  </a:lnTo>
                  <a:lnTo>
                    <a:pt x="105" y="0"/>
                  </a:lnTo>
                  <a:close/>
                </a:path>
              </a:pathLst>
            </a:custGeom>
            <a:solidFill>
              <a:srgbClr val="FFFFFF"/>
            </a:solidFill>
            <a:ln w="9525">
              <a:noFill/>
              <a:round/>
              <a:headEnd/>
              <a:tailEnd/>
            </a:ln>
          </p:spPr>
          <p:txBody>
            <a:bodyPr/>
            <a:lstStyle/>
            <a:p>
              <a:endParaRPr lang="pl-PL"/>
            </a:p>
          </p:txBody>
        </p:sp>
        <p:sp>
          <p:nvSpPr>
            <p:cNvPr id="57387" name="Freeform 12"/>
            <p:cNvSpPr>
              <a:spLocks noEditPoints="1"/>
            </p:cNvSpPr>
            <p:nvPr/>
          </p:nvSpPr>
          <p:spPr bwMode="auto">
            <a:xfrm>
              <a:off x="6089651" y="2036764"/>
              <a:ext cx="1052513" cy="2641601"/>
            </a:xfrm>
            <a:custGeom>
              <a:avLst/>
              <a:gdLst>
                <a:gd name="T0" fmla="*/ 2147483647 w 279"/>
                <a:gd name="T1" fmla="*/ 2147483647 h 701"/>
                <a:gd name="T2" fmla="*/ 2147483647 w 279"/>
                <a:gd name="T3" fmla="*/ 2147483647 h 701"/>
                <a:gd name="T4" fmla="*/ 2147483647 w 279"/>
                <a:gd name="T5" fmla="*/ 2147483647 h 701"/>
                <a:gd name="T6" fmla="*/ 2147483647 w 279"/>
                <a:gd name="T7" fmla="*/ 2147483647 h 701"/>
                <a:gd name="T8" fmla="*/ 2147483647 w 279"/>
                <a:gd name="T9" fmla="*/ 2147483647 h 701"/>
                <a:gd name="T10" fmla="*/ 2147483647 w 279"/>
                <a:gd name="T11" fmla="*/ 2147483647 h 701"/>
                <a:gd name="T12" fmla="*/ 2147483647 w 279"/>
                <a:gd name="T13" fmla="*/ 2147483647 h 701"/>
                <a:gd name="T14" fmla="*/ 2147483647 w 279"/>
                <a:gd name="T15" fmla="*/ 2147483647 h 701"/>
                <a:gd name="T16" fmla="*/ 2147483647 w 279"/>
                <a:gd name="T17" fmla="*/ 2147483647 h 701"/>
                <a:gd name="T18" fmla="*/ 2147483647 w 279"/>
                <a:gd name="T19" fmla="*/ 2147483647 h 701"/>
                <a:gd name="T20" fmla="*/ 2147483647 w 279"/>
                <a:gd name="T21" fmla="*/ 2147483647 h 701"/>
                <a:gd name="T22" fmla="*/ 2147483647 w 279"/>
                <a:gd name="T23" fmla="*/ 2147483647 h 701"/>
                <a:gd name="T24" fmla="*/ 2147483647 w 279"/>
                <a:gd name="T25" fmla="*/ 2147483647 h 701"/>
                <a:gd name="T26" fmla="*/ 2147483647 w 279"/>
                <a:gd name="T27" fmla="*/ 2147483647 h 701"/>
                <a:gd name="T28" fmla="*/ 2147483647 w 279"/>
                <a:gd name="T29" fmla="*/ 2147483647 h 701"/>
                <a:gd name="T30" fmla="*/ 2147483647 w 279"/>
                <a:gd name="T31" fmla="*/ 2147483647 h 701"/>
                <a:gd name="T32" fmla="*/ 2147483647 w 279"/>
                <a:gd name="T33" fmla="*/ 2147483647 h 701"/>
                <a:gd name="T34" fmla="*/ 2147483647 w 279"/>
                <a:gd name="T35" fmla="*/ 2147483647 h 701"/>
                <a:gd name="T36" fmla="*/ 2147483647 w 279"/>
                <a:gd name="T37" fmla="*/ 2147483647 h 701"/>
                <a:gd name="T38" fmla="*/ 2147483647 w 279"/>
                <a:gd name="T39" fmla="*/ 2147483647 h 701"/>
                <a:gd name="T40" fmla="*/ 2147483647 w 279"/>
                <a:gd name="T41" fmla="*/ 2147483647 h 701"/>
                <a:gd name="T42" fmla="*/ 2147483647 w 279"/>
                <a:gd name="T43" fmla="*/ 2147483647 h 701"/>
                <a:gd name="T44" fmla="*/ 2147483647 w 279"/>
                <a:gd name="T45" fmla="*/ 2147483647 h 701"/>
                <a:gd name="T46" fmla="*/ 2147483647 w 279"/>
                <a:gd name="T47" fmla="*/ 2147483647 h 701"/>
                <a:gd name="T48" fmla="*/ 2147483647 w 279"/>
                <a:gd name="T49" fmla="*/ 2147483647 h 701"/>
                <a:gd name="T50" fmla="*/ 2147483647 w 279"/>
                <a:gd name="T51" fmla="*/ 2147483647 h 701"/>
                <a:gd name="T52" fmla="*/ 2147483647 w 279"/>
                <a:gd name="T53" fmla="*/ 2147483647 h 701"/>
                <a:gd name="T54" fmla="*/ 2147483647 w 279"/>
                <a:gd name="T55" fmla="*/ 2147483647 h 701"/>
                <a:gd name="T56" fmla="*/ 2147483647 w 279"/>
                <a:gd name="T57" fmla="*/ 2147483647 h 701"/>
                <a:gd name="T58" fmla="*/ 2147483647 w 279"/>
                <a:gd name="T59" fmla="*/ 2147483647 h 701"/>
                <a:gd name="T60" fmla="*/ 2147483647 w 279"/>
                <a:gd name="T61" fmla="*/ 2147483647 h 701"/>
                <a:gd name="T62" fmla="*/ 2147483647 w 279"/>
                <a:gd name="T63" fmla="*/ 2147483647 h 701"/>
                <a:gd name="T64" fmla="*/ 2147483647 w 279"/>
                <a:gd name="T65" fmla="*/ 2147483647 h 701"/>
                <a:gd name="T66" fmla="*/ 2147483647 w 279"/>
                <a:gd name="T67" fmla="*/ 2147483647 h 701"/>
                <a:gd name="T68" fmla="*/ 2147483647 w 279"/>
                <a:gd name="T69" fmla="*/ 2147483647 h 701"/>
                <a:gd name="T70" fmla="*/ 2147483647 w 279"/>
                <a:gd name="T71" fmla="*/ 2147483647 h 701"/>
                <a:gd name="T72" fmla="*/ 2147483647 w 279"/>
                <a:gd name="T73" fmla="*/ 2147483647 h 701"/>
                <a:gd name="T74" fmla="*/ 2147483647 w 279"/>
                <a:gd name="T75" fmla="*/ 2147483647 h 701"/>
                <a:gd name="T76" fmla="*/ 2147483647 w 279"/>
                <a:gd name="T77" fmla="*/ 2147483647 h 701"/>
                <a:gd name="T78" fmla="*/ 2147483647 w 279"/>
                <a:gd name="T79" fmla="*/ 2147483647 h 701"/>
                <a:gd name="T80" fmla="*/ 2147483647 w 279"/>
                <a:gd name="T81" fmla="*/ 2147483647 h 701"/>
                <a:gd name="T82" fmla="*/ 2147483647 w 279"/>
                <a:gd name="T83" fmla="*/ 2147483647 h 701"/>
                <a:gd name="T84" fmla="*/ 2147483647 w 279"/>
                <a:gd name="T85" fmla="*/ 2147483647 h 701"/>
                <a:gd name="T86" fmla="*/ 2147483647 w 279"/>
                <a:gd name="T87" fmla="*/ 2147483647 h 701"/>
                <a:gd name="T88" fmla="*/ 2147483647 w 279"/>
                <a:gd name="T89" fmla="*/ 2147483647 h 701"/>
                <a:gd name="T90" fmla="*/ 2147483647 w 279"/>
                <a:gd name="T91" fmla="*/ 2147483647 h 701"/>
                <a:gd name="T92" fmla="*/ 0 w 279"/>
                <a:gd name="T93" fmla="*/ 2147483647 h 701"/>
                <a:gd name="T94" fmla="*/ 0 w 279"/>
                <a:gd name="T95" fmla="*/ 2147483647 h 701"/>
                <a:gd name="T96" fmla="*/ 2147483647 w 279"/>
                <a:gd name="T97" fmla="*/ 2147483647 h 70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9"/>
                <a:gd name="T148" fmla="*/ 0 h 701"/>
                <a:gd name="T149" fmla="*/ 279 w 279"/>
                <a:gd name="T150" fmla="*/ 701 h 70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9" h="701">
                  <a:moveTo>
                    <a:pt x="183" y="0"/>
                  </a:moveTo>
                  <a:cubicBezTo>
                    <a:pt x="0" y="0"/>
                    <a:pt x="0" y="0"/>
                    <a:pt x="0" y="0"/>
                  </a:cubicBezTo>
                  <a:cubicBezTo>
                    <a:pt x="0" y="55"/>
                    <a:pt x="0" y="55"/>
                    <a:pt x="0" y="55"/>
                  </a:cubicBezTo>
                  <a:cubicBezTo>
                    <a:pt x="56" y="55"/>
                    <a:pt x="56" y="55"/>
                    <a:pt x="56" y="55"/>
                  </a:cubicBezTo>
                  <a:cubicBezTo>
                    <a:pt x="56" y="57"/>
                    <a:pt x="56" y="57"/>
                    <a:pt x="56" y="57"/>
                  </a:cubicBezTo>
                  <a:cubicBezTo>
                    <a:pt x="178" y="249"/>
                    <a:pt x="178" y="249"/>
                    <a:pt x="178" y="249"/>
                  </a:cubicBezTo>
                  <a:cubicBezTo>
                    <a:pt x="175" y="259"/>
                    <a:pt x="171" y="269"/>
                    <a:pt x="167" y="279"/>
                  </a:cubicBezTo>
                  <a:cubicBezTo>
                    <a:pt x="187" y="229"/>
                    <a:pt x="201" y="170"/>
                    <a:pt x="209" y="105"/>
                  </a:cubicBezTo>
                  <a:cubicBezTo>
                    <a:pt x="247" y="105"/>
                    <a:pt x="247" y="105"/>
                    <a:pt x="247" y="105"/>
                  </a:cubicBezTo>
                  <a:cubicBezTo>
                    <a:pt x="244" y="155"/>
                    <a:pt x="231" y="200"/>
                    <a:pt x="210" y="235"/>
                  </a:cubicBezTo>
                  <a:cubicBezTo>
                    <a:pt x="203" y="246"/>
                    <a:pt x="196" y="256"/>
                    <a:pt x="188" y="264"/>
                  </a:cubicBezTo>
                  <a:cubicBezTo>
                    <a:pt x="205" y="292"/>
                    <a:pt x="205" y="292"/>
                    <a:pt x="205" y="292"/>
                  </a:cubicBezTo>
                  <a:cubicBezTo>
                    <a:pt x="189" y="307"/>
                    <a:pt x="171" y="317"/>
                    <a:pt x="151" y="321"/>
                  </a:cubicBezTo>
                  <a:cubicBezTo>
                    <a:pt x="184" y="314"/>
                    <a:pt x="214" y="290"/>
                    <a:pt x="238" y="252"/>
                  </a:cubicBezTo>
                  <a:cubicBezTo>
                    <a:pt x="264" y="208"/>
                    <a:pt x="279" y="151"/>
                    <a:pt x="279" y="89"/>
                  </a:cubicBezTo>
                  <a:cubicBezTo>
                    <a:pt x="279" y="73"/>
                    <a:pt x="279" y="73"/>
                    <a:pt x="279" y="73"/>
                  </a:cubicBezTo>
                  <a:cubicBezTo>
                    <a:pt x="212" y="73"/>
                    <a:pt x="212" y="73"/>
                    <a:pt x="212" y="73"/>
                  </a:cubicBezTo>
                  <a:cubicBezTo>
                    <a:pt x="213" y="60"/>
                    <a:pt x="214" y="47"/>
                    <a:pt x="214" y="34"/>
                  </a:cubicBezTo>
                  <a:cubicBezTo>
                    <a:pt x="196" y="34"/>
                    <a:pt x="182" y="19"/>
                    <a:pt x="183" y="0"/>
                  </a:cubicBezTo>
                  <a:moveTo>
                    <a:pt x="167" y="279"/>
                  </a:moveTo>
                  <a:cubicBezTo>
                    <a:pt x="167" y="279"/>
                    <a:pt x="167" y="279"/>
                    <a:pt x="167" y="279"/>
                  </a:cubicBezTo>
                  <a:cubicBezTo>
                    <a:pt x="167" y="279"/>
                    <a:pt x="167" y="279"/>
                    <a:pt x="167" y="279"/>
                  </a:cubicBezTo>
                  <a:moveTo>
                    <a:pt x="167" y="279"/>
                  </a:moveTo>
                  <a:cubicBezTo>
                    <a:pt x="167" y="279"/>
                    <a:pt x="167" y="280"/>
                    <a:pt x="167" y="280"/>
                  </a:cubicBezTo>
                  <a:cubicBezTo>
                    <a:pt x="167" y="280"/>
                    <a:pt x="167" y="279"/>
                    <a:pt x="167" y="279"/>
                  </a:cubicBezTo>
                  <a:moveTo>
                    <a:pt x="167" y="280"/>
                  </a:moveTo>
                  <a:cubicBezTo>
                    <a:pt x="167" y="280"/>
                    <a:pt x="167" y="280"/>
                    <a:pt x="167" y="280"/>
                  </a:cubicBezTo>
                  <a:cubicBezTo>
                    <a:pt x="167" y="280"/>
                    <a:pt x="167" y="280"/>
                    <a:pt x="167" y="280"/>
                  </a:cubicBezTo>
                  <a:moveTo>
                    <a:pt x="167" y="280"/>
                  </a:moveTo>
                  <a:cubicBezTo>
                    <a:pt x="167" y="280"/>
                    <a:pt x="167" y="280"/>
                    <a:pt x="167" y="280"/>
                  </a:cubicBezTo>
                  <a:cubicBezTo>
                    <a:pt x="167" y="280"/>
                    <a:pt x="167" y="280"/>
                    <a:pt x="167" y="280"/>
                  </a:cubicBezTo>
                  <a:moveTo>
                    <a:pt x="167" y="280"/>
                  </a:moveTo>
                  <a:cubicBezTo>
                    <a:pt x="167" y="280"/>
                    <a:pt x="167" y="280"/>
                    <a:pt x="167" y="280"/>
                  </a:cubicBezTo>
                  <a:cubicBezTo>
                    <a:pt x="167" y="280"/>
                    <a:pt x="167" y="280"/>
                    <a:pt x="167" y="280"/>
                  </a:cubicBezTo>
                  <a:moveTo>
                    <a:pt x="167" y="280"/>
                  </a:moveTo>
                  <a:cubicBezTo>
                    <a:pt x="167" y="280"/>
                    <a:pt x="167" y="280"/>
                    <a:pt x="167" y="280"/>
                  </a:cubicBezTo>
                  <a:cubicBezTo>
                    <a:pt x="167" y="280"/>
                    <a:pt x="167" y="280"/>
                    <a:pt x="167" y="280"/>
                  </a:cubicBezTo>
                  <a:moveTo>
                    <a:pt x="167" y="280"/>
                  </a:moveTo>
                  <a:cubicBezTo>
                    <a:pt x="167" y="280"/>
                    <a:pt x="166" y="281"/>
                    <a:pt x="166" y="281"/>
                  </a:cubicBezTo>
                  <a:cubicBezTo>
                    <a:pt x="166" y="281"/>
                    <a:pt x="167" y="280"/>
                    <a:pt x="167" y="280"/>
                  </a:cubicBezTo>
                  <a:moveTo>
                    <a:pt x="167" y="280"/>
                  </a:moveTo>
                  <a:cubicBezTo>
                    <a:pt x="167" y="280"/>
                    <a:pt x="167" y="280"/>
                    <a:pt x="167" y="280"/>
                  </a:cubicBezTo>
                  <a:cubicBezTo>
                    <a:pt x="167" y="280"/>
                    <a:pt x="167" y="280"/>
                    <a:pt x="167" y="280"/>
                  </a:cubicBezTo>
                  <a:moveTo>
                    <a:pt x="167" y="280"/>
                  </a:moveTo>
                  <a:cubicBezTo>
                    <a:pt x="167" y="280"/>
                    <a:pt x="167" y="281"/>
                    <a:pt x="167" y="281"/>
                  </a:cubicBezTo>
                  <a:cubicBezTo>
                    <a:pt x="167" y="281"/>
                    <a:pt x="167" y="280"/>
                    <a:pt x="167" y="280"/>
                  </a:cubicBezTo>
                  <a:moveTo>
                    <a:pt x="167" y="281"/>
                  </a:moveTo>
                  <a:cubicBezTo>
                    <a:pt x="167" y="281"/>
                    <a:pt x="166" y="281"/>
                    <a:pt x="166" y="281"/>
                  </a:cubicBezTo>
                  <a:cubicBezTo>
                    <a:pt x="166" y="281"/>
                    <a:pt x="167" y="281"/>
                    <a:pt x="167" y="281"/>
                  </a:cubicBezTo>
                  <a:moveTo>
                    <a:pt x="151" y="321"/>
                  </a:moveTo>
                  <a:cubicBezTo>
                    <a:pt x="151" y="321"/>
                    <a:pt x="151" y="321"/>
                    <a:pt x="151" y="321"/>
                  </a:cubicBezTo>
                  <a:cubicBezTo>
                    <a:pt x="151" y="321"/>
                    <a:pt x="151" y="321"/>
                    <a:pt x="151" y="321"/>
                  </a:cubicBezTo>
                  <a:moveTo>
                    <a:pt x="151" y="321"/>
                  </a:moveTo>
                  <a:cubicBezTo>
                    <a:pt x="151" y="321"/>
                    <a:pt x="151" y="321"/>
                    <a:pt x="151" y="321"/>
                  </a:cubicBezTo>
                  <a:cubicBezTo>
                    <a:pt x="151" y="321"/>
                    <a:pt x="151" y="321"/>
                    <a:pt x="151" y="321"/>
                  </a:cubicBezTo>
                  <a:moveTo>
                    <a:pt x="151" y="321"/>
                  </a:moveTo>
                  <a:cubicBezTo>
                    <a:pt x="151" y="321"/>
                    <a:pt x="151" y="321"/>
                    <a:pt x="151" y="321"/>
                  </a:cubicBezTo>
                  <a:cubicBezTo>
                    <a:pt x="151" y="321"/>
                    <a:pt x="151" y="321"/>
                    <a:pt x="151" y="321"/>
                  </a:cubicBezTo>
                  <a:moveTo>
                    <a:pt x="151" y="321"/>
                  </a:moveTo>
                  <a:cubicBezTo>
                    <a:pt x="150" y="321"/>
                    <a:pt x="150" y="321"/>
                    <a:pt x="150" y="321"/>
                  </a:cubicBezTo>
                  <a:cubicBezTo>
                    <a:pt x="150" y="321"/>
                    <a:pt x="150" y="321"/>
                    <a:pt x="151" y="321"/>
                  </a:cubicBezTo>
                  <a:moveTo>
                    <a:pt x="150" y="321"/>
                  </a:moveTo>
                  <a:cubicBezTo>
                    <a:pt x="150" y="321"/>
                    <a:pt x="150" y="321"/>
                    <a:pt x="150" y="321"/>
                  </a:cubicBezTo>
                  <a:cubicBezTo>
                    <a:pt x="150" y="321"/>
                    <a:pt x="150" y="321"/>
                    <a:pt x="150" y="321"/>
                  </a:cubicBezTo>
                  <a:moveTo>
                    <a:pt x="150" y="321"/>
                  </a:moveTo>
                  <a:cubicBezTo>
                    <a:pt x="150" y="322"/>
                    <a:pt x="150" y="322"/>
                    <a:pt x="150" y="322"/>
                  </a:cubicBezTo>
                  <a:cubicBezTo>
                    <a:pt x="150" y="322"/>
                    <a:pt x="150" y="322"/>
                    <a:pt x="150" y="321"/>
                  </a:cubicBezTo>
                  <a:moveTo>
                    <a:pt x="150" y="322"/>
                  </a:moveTo>
                  <a:cubicBezTo>
                    <a:pt x="149" y="322"/>
                    <a:pt x="149" y="322"/>
                    <a:pt x="149" y="322"/>
                  </a:cubicBezTo>
                  <a:cubicBezTo>
                    <a:pt x="149" y="322"/>
                    <a:pt x="149" y="322"/>
                    <a:pt x="150" y="322"/>
                  </a:cubicBezTo>
                  <a:moveTo>
                    <a:pt x="149" y="322"/>
                  </a:moveTo>
                  <a:cubicBezTo>
                    <a:pt x="149" y="322"/>
                    <a:pt x="149" y="322"/>
                    <a:pt x="149" y="322"/>
                  </a:cubicBezTo>
                  <a:cubicBezTo>
                    <a:pt x="149" y="322"/>
                    <a:pt x="149" y="322"/>
                    <a:pt x="149" y="322"/>
                  </a:cubicBezTo>
                  <a:moveTo>
                    <a:pt x="149" y="322"/>
                  </a:moveTo>
                  <a:cubicBezTo>
                    <a:pt x="149" y="322"/>
                    <a:pt x="149" y="322"/>
                    <a:pt x="149" y="322"/>
                  </a:cubicBezTo>
                  <a:cubicBezTo>
                    <a:pt x="149" y="322"/>
                    <a:pt x="149" y="322"/>
                    <a:pt x="149" y="322"/>
                  </a:cubicBezTo>
                  <a:moveTo>
                    <a:pt x="149" y="322"/>
                  </a:moveTo>
                  <a:cubicBezTo>
                    <a:pt x="149" y="322"/>
                    <a:pt x="149" y="322"/>
                    <a:pt x="149" y="322"/>
                  </a:cubicBezTo>
                  <a:cubicBezTo>
                    <a:pt x="149" y="322"/>
                    <a:pt x="149" y="322"/>
                    <a:pt x="149" y="322"/>
                  </a:cubicBezTo>
                  <a:moveTo>
                    <a:pt x="149" y="322"/>
                  </a:moveTo>
                  <a:cubicBezTo>
                    <a:pt x="149" y="322"/>
                    <a:pt x="148" y="322"/>
                    <a:pt x="148" y="322"/>
                  </a:cubicBezTo>
                  <a:cubicBezTo>
                    <a:pt x="148" y="322"/>
                    <a:pt x="149" y="322"/>
                    <a:pt x="149" y="322"/>
                  </a:cubicBezTo>
                  <a:moveTo>
                    <a:pt x="148" y="322"/>
                  </a:moveTo>
                  <a:cubicBezTo>
                    <a:pt x="148" y="322"/>
                    <a:pt x="148" y="322"/>
                    <a:pt x="148" y="322"/>
                  </a:cubicBezTo>
                  <a:cubicBezTo>
                    <a:pt x="148" y="322"/>
                    <a:pt x="148" y="322"/>
                    <a:pt x="148" y="322"/>
                  </a:cubicBezTo>
                  <a:moveTo>
                    <a:pt x="148" y="322"/>
                  </a:moveTo>
                  <a:cubicBezTo>
                    <a:pt x="148" y="322"/>
                    <a:pt x="148" y="322"/>
                    <a:pt x="148" y="322"/>
                  </a:cubicBezTo>
                  <a:cubicBezTo>
                    <a:pt x="148" y="322"/>
                    <a:pt x="148" y="322"/>
                    <a:pt x="148" y="322"/>
                  </a:cubicBezTo>
                  <a:cubicBezTo>
                    <a:pt x="148" y="322"/>
                    <a:pt x="148" y="322"/>
                    <a:pt x="148" y="322"/>
                  </a:cubicBezTo>
                  <a:cubicBezTo>
                    <a:pt x="148" y="322"/>
                    <a:pt x="148" y="322"/>
                    <a:pt x="148" y="322"/>
                  </a:cubicBezTo>
                  <a:moveTo>
                    <a:pt x="148" y="322"/>
                  </a:moveTo>
                  <a:cubicBezTo>
                    <a:pt x="148" y="322"/>
                    <a:pt x="148" y="322"/>
                    <a:pt x="148" y="322"/>
                  </a:cubicBezTo>
                  <a:cubicBezTo>
                    <a:pt x="148" y="322"/>
                    <a:pt x="148" y="322"/>
                    <a:pt x="148" y="322"/>
                  </a:cubicBezTo>
                  <a:moveTo>
                    <a:pt x="147" y="323"/>
                  </a:moveTo>
                  <a:cubicBezTo>
                    <a:pt x="147" y="323"/>
                    <a:pt x="147" y="323"/>
                    <a:pt x="147" y="323"/>
                  </a:cubicBezTo>
                  <a:close/>
                  <a:moveTo>
                    <a:pt x="147" y="323"/>
                  </a:moveTo>
                  <a:cubicBezTo>
                    <a:pt x="147" y="323"/>
                    <a:pt x="147" y="323"/>
                    <a:pt x="147" y="323"/>
                  </a:cubicBezTo>
                  <a:cubicBezTo>
                    <a:pt x="147" y="323"/>
                    <a:pt x="147" y="323"/>
                    <a:pt x="147" y="323"/>
                  </a:cubicBezTo>
                  <a:moveTo>
                    <a:pt x="147" y="323"/>
                  </a:moveTo>
                  <a:cubicBezTo>
                    <a:pt x="147" y="323"/>
                    <a:pt x="147" y="323"/>
                    <a:pt x="147" y="323"/>
                  </a:cubicBezTo>
                  <a:cubicBezTo>
                    <a:pt x="147" y="323"/>
                    <a:pt x="147" y="323"/>
                    <a:pt x="147" y="323"/>
                  </a:cubicBezTo>
                  <a:moveTo>
                    <a:pt x="146" y="326"/>
                  </a:moveTo>
                  <a:cubicBezTo>
                    <a:pt x="146" y="326"/>
                    <a:pt x="146" y="326"/>
                    <a:pt x="146" y="326"/>
                  </a:cubicBezTo>
                  <a:close/>
                  <a:moveTo>
                    <a:pt x="129" y="355"/>
                  </a:moveTo>
                  <a:cubicBezTo>
                    <a:pt x="129" y="355"/>
                    <a:pt x="129" y="355"/>
                    <a:pt x="129" y="355"/>
                  </a:cubicBezTo>
                  <a:cubicBezTo>
                    <a:pt x="129" y="355"/>
                    <a:pt x="129" y="355"/>
                    <a:pt x="129" y="355"/>
                  </a:cubicBezTo>
                  <a:moveTo>
                    <a:pt x="129" y="355"/>
                  </a:moveTo>
                  <a:cubicBezTo>
                    <a:pt x="129" y="355"/>
                    <a:pt x="129" y="355"/>
                    <a:pt x="129" y="355"/>
                  </a:cubicBezTo>
                  <a:cubicBezTo>
                    <a:pt x="129" y="355"/>
                    <a:pt x="129" y="355"/>
                    <a:pt x="129" y="355"/>
                  </a:cubicBezTo>
                  <a:moveTo>
                    <a:pt x="128" y="356"/>
                  </a:moveTo>
                  <a:cubicBezTo>
                    <a:pt x="128" y="356"/>
                    <a:pt x="128" y="356"/>
                    <a:pt x="128" y="356"/>
                  </a:cubicBezTo>
                  <a:cubicBezTo>
                    <a:pt x="128" y="356"/>
                    <a:pt x="128" y="356"/>
                    <a:pt x="128" y="356"/>
                  </a:cubicBezTo>
                  <a:moveTo>
                    <a:pt x="128" y="356"/>
                  </a:moveTo>
                  <a:cubicBezTo>
                    <a:pt x="128" y="356"/>
                    <a:pt x="128" y="356"/>
                    <a:pt x="128" y="356"/>
                  </a:cubicBezTo>
                  <a:cubicBezTo>
                    <a:pt x="128" y="356"/>
                    <a:pt x="128" y="356"/>
                    <a:pt x="128" y="356"/>
                  </a:cubicBezTo>
                  <a:moveTo>
                    <a:pt x="128" y="356"/>
                  </a:moveTo>
                  <a:cubicBezTo>
                    <a:pt x="128" y="356"/>
                    <a:pt x="128" y="356"/>
                    <a:pt x="128" y="356"/>
                  </a:cubicBezTo>
                  <a:cubicBezTo>
                    <a:pt x="128" y="356"/>
                    <a:pt x="128" y="356"/>
                    <a:pt x="128" y="356"/>
                  </a:cubicBezTo>
                  <a:moveTo>
                    <a:pt x="128" y="356"/>
                  </a:moveTo>
                  <a:cubicBezTo>
                    <a:pt x="128" y="356"/>
                    <a:pt x="128" y="356"/>
                    <a:pt x="128" y="356"/>
                  </a:cubicBezTo>
                  <a:cubicBezTo>
                    <a:pt x="128" y="356"/>
                    <a:pt x="128" y="356"/>
                    <a:pt x="128" y="356"/>
                  </a:cubicBezTo>
                  <a:moveTo>
                    <a:pt x="128" y="356"/>
                  </a:moveTo>
                  <a:cubicBezTo>
                    <a:pt x="128" y="356"/>
                    <a:pt x="128" y="356"/>
                    <a:pt x="128" y="356"/>
                  </a:cubicBezTo>
                  <a:cubicBezTo>
                    <a:pt x="128" y="356"/>
                    <a:pt x="128" y="356"/>
                    <a:pt x="128" y="356"/>
                  </a:cubicBezTo>
                  <a:moveTo>
                    <a:pt x="128" y="357"/>
                  </a:moveTo>
                  <a:cubicBezTo>
                    <a:pt x="128" y="357"/>
                    <a:pt x="128" y="357"/>
                    <a:pt x="128" y="357"/>
                  </a:cubicBezTo>
                  <a:cubicBezTo>
                    <a:pt x="128" y="357"/>
                    <a:pt x="128" y="357"/>
                    <a:pt x="128" y="357"/>
                  </a:cubicBezTo>
                  <a:moveTo>
                    <a:pt x="128" y="357"/>
                  </a:moveTo>
                  <a:cubicBezTo>
                    <a:pt x="128" y="357"/>
                    <a:pt x="128" y="357"/>
                    <a:pt x="128" y="357"/>
                  </a:cubicBezTo>
                  <a:cubicBezTo>
                    <a:pt x="128" y="357"/>
                    <a:pt x="128" y="357"/>
                    <a:pt x="128" y="357"/>
                  </a:cubicBezTo>
                  <a:moveTo>
                    <a:pt x="128" y="357"/>
                  </a:moveTo>
                  <a:cubicBezTo>
                    <a:pt x="128" y="357"/>
                    <a:pt x="128" y="357"/>
                    <a:pt x="128" y="357"/>
                  </a:cubicBezTo>
                  <a:cubicBezTo>
                    <a:pt x="128" y="357"/>
                    <a:pt x="128" y="357"/>
                    <a:pt x="128" y="357"/>
                  </a:cubicBezTo>
                  <a:moveTo>
                    <a:pt x="127" y="357"/>
                  </a:moveTo>
                  <a:cubicBezTo>
                    <a:pt x="127" y="357"/>
                    <a:pt x="127" y="357"/>
                    <a:pt x="127" y="357"/>
                  </a:cubicBezTo>
                  <a:cubicBezTo>
                    <a:pt x="127" y="357"/>
                    <a:pt x="127" y="357"/>
                    <a:pt x="127" y="357"/>
                  </a:cubicBezTo>
                  <a:moveTo>
                    <a:pt x="127" y="357"/>
                  </a:moveTo>
                  <a:cubicBezTo>
                    <a:pt x="127" y="357"/>
                    <a:pt x="127" y="357"/>
                    <a:pt x="127" y="357"/>
                  </a:cubicBezTo>
                  <a:cubicBezTo>
                    <a:pt x="127" y="357"/>
                    <a:pt x="127" y="357"/>
                    <a:pt x="127" y="357"/>
                  </a:cubicBezTo>
                  <a:moveTo>
                    <a:pt x="127" y="357"/>
                  </a:moveTo>
                  <a:cubicBezTo>
                    <a:pt x="127" y="358"/>
                    <a:pt x="127" y="358"/>
                    <a:pt x="127" y="358"/>
                  </a:cubicBezTo>
                  <a:cubicBezTo>
                    <a:pt x="127" y="358"/>
                    <a:pt x="127" y="358"/>
                    <a:pt x="127" y="357"/>
                  </a:cubicBezTo>
                  <a:moveTo>
                    <a:pt x="127" y="358"/>
                  </a:moveTo>
                  <a:cubicBezTo>
                    <a:pt x="127" y="358"/>
                    <a:pt x="127" y="358"/>
                    <a:pt x="127" y="358"/>
                  </a:cubicBezTo>
                  <a:cubicBezTo>
                    <a:pt x="127" y="358"/>
                    <a:pt x="127" y="358"/>
                    <a:pt x="127" y="358"/>
                  </a:cubicBezTo>
                  <a:moveTo>
                    <a:pt x="127" y="358"/>
                  </a:moveTo>
                  <a:cubicBezTo>
                    <a:pt x="127" y="358"/>
                    <a:pt x="127" y="358"/>
                    <a:pt x="127" y="358"/>
                  </a:cubicBezTo>
                  <a:cubicBezTo>
                    <a:pt x="127" y="358"/>
                    <a:pt x="127" y="358"/>
                    <a:pt x="127" y="358"/>
                  </a:cubicBezTo>
                  <a:moveTo>
                    <a:pt x="127" y="358"/>
                  </a:moveTo>
                  <a:cubicBezTo>
                    <a:pt x="127" y="358"/>
                    <a:pt x="127" y="358"/>
                    <a:pt x="127" y="358"/>
                  </a:cubicBezTo>
                  <a:cubicBezTo>
                    <a:pt x="127" y="358"/>
                    <a:pt x="127" y="358"/>
                    <a:pt x="127" y="358"/>
                  </a:cubicBezTo>
                  <a:moveTo>
                    <a:pt x="127" y="358"/>
                  </a:moveTo>
                  <a:cubicBezTo>
                    <a:pt x="127" y="358"/>
                    <a:pt x="127" y="358"/>
                    <a:pt x="127" y="358"/>
                  </a:cubicBezTo>
                  <a:cubicBezTo>
                    <a:pt x="127" y="358"/>
                    <a:pt x="127" y="358"/>
                    <a:pt x="127" y="358"/>
                  </a:cubicBezTo>
                  <a:moveTo>
                    <a:pt x="127" y="358"/>
                  </a:moveTo>
                  <a:cubicBezTo>
                    <a:pt x="127" y="358"/>
                    <a:pt x="127" y="358"/>
                    <a:pt x="127" y="358"/>
                  </a:cubicBezTo>
                  <a:cubicBezTo>
                    <a:pt x="127" y="358"/>
                    <a:pt x="127" y="358"/>
                    <a:pt x="127" y="358"/>
                  </a:cubicBezTo>
                  <a:moveTo>
                    <a:pt x="127" y="358"/>
                  </a:moveTo>
                  <a:cubicBezTo>
                    <a:pt x="127" y="359"/>
                    <a:pt x="127" y="359"/>
                    <a:pt x="126" y="359"/>
                  </a:cubicBezTo>
                  <a:cubicBezTo>
                    <a:pt x="127" y="359"/>
                    <a:pt x="127" y="359"/>
                    <a:pt x="127" y="358"/>
                  </a:cubicBezTo>
                  <a:moveTo>
                    <a:pt x="126" y="359"/>
                  </a:moveTo>
                  <a:cubicBezTo>
                    <a:pt x="126" y="359"/>
                    <a:pt x="126" y="359"/>
                    <a:pt x="126" y="359"/>
                  </a:cubicBezTo>
                  <a:cubicBezTo>
                    <a:pt x="126" y="359"/>
                    <a:pt x="126" y="359"/>
                    <a:pt x="126" y="359"/>
                  </a:cubicBezTo>
                  <a:moveTo>
                    <a:pt x="126" y="359"/>
                  </a:moveTo>
                  <a:cubicBezTo>
                    <a:pt x="126" y="359"/>
                    <a:pt x="126" y="359"/>
                    <a:pt x="126" y="359"/>
                  </a:cubicBezTo>
                  <a:cubicBezTo>
                    <a:pt x="126" y="359"/>
                    <a:pt x="126" y="359"/>
                    <a:pt x="126" y="359"/>
                  </a:cubicBezTo>
                  <a:moveTo>
                    <a:pt x="126" y="359"/>
                  </a:moveTo>
                  <a:cubicBezTo>
                    <a:pt x="126" y="359"/>
                    <a:pt x="126" y="359"/>
                    <a:pt x="126" y="359"/>
                  </a:cubicBezTo>
                  <a:cubicBezTo>
                    <a:pt x="126" y="359"/>
                    <a:pt x="126" y="359"/>
                    <a:pt x="126" y="359"/>
                  </a:cubicBezTo>
                  <a:moveTo>
                    <a:pt x="126" y="359"/>
                  </a:moveTo>
                  <a:cubicBezTo>
                    <a:pt x="126" y="359"/>
                    <a:pt x="126" y="359"/>
                    <a:pt x="126" y="359"/>
                  </a:cubicBezTo>
                  <a:cubicBezTo>
                    <a:pt x="126" y="359"/>
                    <a:pt x="126" y="359"/>
                    <a:pt x="126" y="359"/>
                  </a:cubicBezTo>
                  <a:moveTo>
                    <a:pt x="126" y="359"/>
                  </a:moveTo>
                  <a:cubicBezTo>
                    <a:pt x="126" y="359"/>
                    <a:pt x="126" y="359"/>
                    <a:pt x="126" y="359"/>
                  </a:cubicBezTo>
                  <a:cubicBezTo>
                    <a:pt x="126" y="359"/>
                    <a:pt x="126" y="359"/>
                    <a:pt x="126" y="359"/>
                  </a:cubicBezTo>
                  <a:moveTo>
                    <a:pt x="126" y="359"/>
                  </a:moveTo>
                  <a:cubicBezTo>
                    <a:pt x="126" y="360"/>
                    <a:pt x="126" y="360"/>
                    <a:pt x="126" y="360"/>
                  </a:cubicBezTo>
                  <a:cubicBezTo>
                    <a:pt x="126" y="360"/>
                    <a:pt x="126" y="360"/>
                    <a:pt x="126" y="359"/>
                  </a:cubicBezTo>
                  <a:moveTo>
                    <a:pt x="126" y="360"/>
                  </a:moveTo>
                  <a:cubicBezTo>
                    <a:pt x="126" y="360"/>
                    <a:pt x="126" y="360"/>
                    <a:pt x="126" y="360"/>
                  </a:cubicBezTo>
                  <a:cubicBezTo>
                    <a:pt x="126" y="360"/>
                    <a:pt x="126" y="360"/>
                    <a:pt x="126" y="360"/>
                  </a:cubicBezTo>
                  <a:moveTo>
                    <a:pt x="126" y="360"/>
                  </a:moveTo>
                  <a:cubicBezTo>
                    <a:pt x="126" y="360"/>
                    <a:pt x="126" y="360"/>
                    <a:pt x="126" y="360"/>
                  </a:cubicBezTo>
                  <a:cubicBezTo>
                    <a:pt x="126" y="360"/>
                    <a:pt x="126" y="360"/>
                    <a:pt x="126" y="360"/>
                  </a:cubicBezTo>
                  <a:moveTo>
                    <a:pt x="126" y="360"/>
                  </a:moveTo>
                  <a:cubicBezTo>
                    <a:pt x="95" y="405"/>
                    <a:pt x="59" y="434"/>
                    <a:pt x="19" y="441"/>
                  </a:cubicBezTo>
                  <a:cubicBezTo>
                    <a:pt x="0" y="408"/>
                    <a:pt x="0" y="408"/>
                    <a:pt x="0" y="408"/>
                  </a:cubicBezTo>
                  <a:cubicBezTo>
                    <a:pt x="0" y="441"/>
                    <a:pt x="0" y="441"/>
                    <a:pt x="0" y="441"/>
                  </a:cubicBezTo>
                  <a:cubicBezTo>
                    <a:pt x="17" y="441"/>
                    <a:pt x="17" y="441"/>
                    <a:pt x="17" y="441"/>
                  </a:cubicBezTo>
                  <a:cubicBezTo>
                    <a:pt x="23" y="561"/>
                    <a:pt x="63" y="658"/>
                    <a:pt x="114" y="682"/>
                  </a:cubicBezTo>
                  <a:cubicBezTo>
                    <a:pt x="114" y="701"/>
                    <a:pt x="114" y="701"/>
                    <a:pt x="114" y="701"/>
                  </a:cubicBezTo>
                  <a:cubicBezTo>
                    <a:pt x="0" y="701"/>
                    <a:pt x="0" y="701"/>
                    <a:pt x="0" y="701"/>
                  </a:cubicBezTo>
                  <a:cubicBezTo>
                    <a:pt x="114" y="701"/>
                    <a:pt x="114" y="701"/>
                    <a:pt x="114" y="701"/>
                  </a:cubicBezTo>
                  <a:cubicBezTo>
                    <a:pt x="114" y="682"/>
                    <a:pt x="114" y="682"/>
                    <a:pt x="114" y="682"/>
                  </a:cubicBezTo>
                  <a:cubicBezTo>
                    <a:pt x="63" y="658"/>
                    <a:pt x="23" y="561"/>
                    <a:pt x="17" y="441"/>
                  </a:cubicBezTo>
                  <a:cubicBezTo>
                    <a:pt x="57" y="435"/>
                    <a:pt x="94" y="406"/>
                    <a:pt x="126" y="360"/>
                  </a:cubicBezTo>
                </a:path>
              </a:pathLst>
            </a:custGeom>
            <a:solidFill>
              <a:srgbClr val="FBAA23"/>
            </a:solidFill>
            <a:ln w="9525">
              <a:noFill/>
              <a:round/>
              <a:headEnd/>
              <a:tailEnd/>
            </a:ln>
          </p:spPr>
          <p:txBody>
            <a:bodyPr/>
            <a:lstStyle/>
            <a:p>
              <a:endParaRPr lang="pl-PL"/>
            </a:p>
          </p:txBody>
        </p:sp>
        <p:sp>
          <p:nvSpPr>
            <p:cNvPr id="57388" name="Freeform 13"/>
            <p:cNvSpPr>
              <a:spLocks/>
            </p:cNvSpPr>
            <p:nvPr/>
          </p:nvSpPr>
          <p:spPr bwMode="auto">
            <a:xfrm>
              <a:off x="6089651" y="3698878"/>
              <a:ext cx="430213" cy="979488"/>
            </a:xfrm>
            <a:custGeom>
              <a:avLst/>
              <a:gdLst>
                <a:gd name="T0" fmla="*/ 0 w 114"/>
                <a:gd name="T1" fmla="*/ 0 h 260"/>
                <a:gd name="T2" fmla="*/ 0 w 114"/>
                <a:gd name="T3" fmla="*/ 2147483647 h 260"/>
                <a:gd name="T4" fmla="*/ 2147483647 w 114"/>
                <a:gd name="T5" fmla="*/ 2147483647 h 260"/>
                <a:gd name="T6" fmla="*/ 2147483647 w 114"/>
                <a:gd name="T7" fmla="*/ 2147483647 h 260"/>
                <a:gd name="T8" fmla="*/ 2147483647 w 114"/>
                <a:gd name="T9" fmla="*/ 0 h 260"/>
                <a:gd name="T10" fmla="*/ 0 w 114"/>
                <a:gd name="T11" fmla="*/ 0 h 260"/>
                <a:gd name="T12" fmla="*/ 0 60000 65536"/>
                <a:gd name="T13" fmla="*/ 0 60000 65536"/>
                <a:gd name="T14" fmla="*/ 0 60000 65536"/>
                <a:gd name="T15" fmla="*/ 0 60000 65536"/>
                <a:gd name="T16" fmla="*/ 0 60000 65536"/>
                <a:gd name="T17" fmla="*/ 0 60000 65536"/>
                <a:gd name="T18" fmla="*/ 0 w 114"/>
                <a:gd name="T19" fmla="*/ 0 h 260"/>
                <a:gd name="T20" fmla="*/ 114 w 114"/>
                <a:gd name="T21" fmla="*/ 260 h 260"/>
              </a:gdLst>
              <a:ahLst/>
              <a:cxnLst>
                <a:cxn ang="T12">
                  <a:pos x="T0" y="T1"/>
                </a:cxn>
                <a:cxn ang="T13">
                  <a:pos x="T2" y="T3"/>
                </a:cxn>
                <a:cxn ang="T14">
                  <a:pos x="T4" y="T5"/>
                </a:cxn>
                <a:cxn ang="T15">
                  <a:pos x="T6" y="T7"/>
                </a:cxn>
                <a:cxn ang="T16">
                  <a:pos x="T8" y="T9"/>
                </a:cxn>
                <a:cxn ang="T17">
                  <a:pos x="T10" y="T11"/>
                </a:cxn>
              </a:cxnLst>
              <a:rect l="T18" t="T19" r="T20" b="T21"/>
              <a:pathLst>
                <a:path w="114" h="260">
                  <a:moveTo>
                    <a:pt x="0" y="0"/>
                  </a:moveTo>
                  <a:cubicBezTo>
                    <a:pt x="0" y="260"/>
                    <a:pt x="0" y="260"/>
                    <a:pt x="0" y="260"/>
                  </a:cubicBezTo>
                  <a:cubicBezTo>
                    <a:pt x="114" y="260"/>
                    <a:pt x="114" y="260"/>
                    <a:pt x="114" y="260"/>
                  </a:cubicBezTo>
                  <a:cubicBezTo>
                    <a:pt x="114" y="241"/>
                    <a:pt x="114" y="241"/>
                    <a:pt x="114" y="241"/>
                  </a:cubicBezTo>
                  <a:cubicBezTo>
                    <a:pt x="63" y="217"/>
                    <a:pt x="23" y="120"/>
                    <a:pt x="17" y="0"/>
                  </a:cubicBezTo>
                  <a:lnTo>
                    <a:pt x="0" y="0"/>
                  </a:lnTo>
                  <a:close/>
                </a:path>
              </a:pathLst>
            </a:custGeom>
            <a:solidFill>
              <a:srgbClr val="F7BB3D"/>
            </a:solidFill>
            <a:ln w="9525">
              <a:noFill/>
              <a:round/>
              <a:headEnd/>
              <a:tailEnd/>
            </a:ln>
          </p:spPr>
          <p:txBody>
            <a:bodyPr/>
            <a:lstStyle/>
            <a:p>
              <a:endParaRPr lang="pl-PL"/>
            </a:p>
          </p:txBody>
        </p:sp>
        <p:sp>
          <p:nvSpPr>
            <p:cNvPr id="57389" name="Freeform 14"/>
            <p:cNvSpPr>
              <a:spLocks/>
            </p:cNvSpPr>
            <p:nvPr/>
          </p:nvSpPr>
          <p:spPr bwMode="auto">
            <a:xfrm>
              <a:off x="6089651" y="4681540"/>
              <a:ext cx="539750" cy="146050"/>
            </a:xfrm>
            <a:custGeom>
              <a:avLst/>
              <a:gdLst>
                <a:gd name="T0" fmla="*/ 2147483647 w 143"/>
                <a:gd name="T1" fmla="*/ 0 h 39"/>
                <a:gd name="T2" fmla="*/ 0 w 143"/>
                <a:gd name="T3" fmla="*/ 0 h 39"/>
                <a:gd name="T4" fmla="*/ 0 w 143"/>
                <a:gd name="T5" fmla="*/ 2147483647 h 39"/>
                <a:gd name="T6" fmla="*/ 2147483647 w 143"/>
                <a:gd name="T7" fmla="*/ 2147483647 h 39"/>
                <a:gd name="T8" fmla="*/ 2147483647 w 143"/>
                <a:gd name="T9" fmla="*/ 2147483647 h 39"/>
                <a:gd name="T10" fmla="*/ 2147483647 w 143"/>
                <a:gd name="T11" fmla="*/ 0 h 39"/>
                <a:gd name="T12" fmla="*/ 0 60000 65536"/>
                <a:gd name="T13" fmla="*/ 0 60000 65536"/>
                <a:gd name="T14" fmla="*/ 0 60000 65536"/>
                <a:gd name="T15" fmla="*/ 0 60000 65536"/>
                <a:gd name="T16" fmla="*/ 0 60000 65536"/>
                <a:gd name="T17" fmla="*/ 0 60000 65536"/>
                <a:gd name="T18" fmla="*/ 0 w 143"/>
                <a:gd name="T19" fmla="*/ 0 h 39"/>
                <a:gd name="T20" fmla="*/ 143 w 143"/>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143" h="39">
                  <a:moveTo>
                    <a:pt x="127" y="0"/>
                  </a:moveTo>
                  <a:cubicBezTo>
                    <a:pt x="0" y="0"/>
                    <a:pt x="0" y="0"/>
                    <a:pt x="0" y="0"/>
                  </a:cubicBezTo>
                  <a:cubicBezTo>
                    <a:pt x="0" y="39"/>
                    <a:pt x="0" y="39"/>
                    <a:pt x="0" y="39"/>
                  </a:cubicBezTo>
                  <a:cubicBezTo>
                    <a:pt x="143" y="39"/>
                    <a:pt x="143" y="39"/>
                    <a:pt x="143" y="39"/>
                  </a:cubicBezTo>
                  <a:cubicBezTo>
                    <a:pt x="143" y="16"/>
                    <a:pt x="143" y="16"/>
                    <a:pt x="143" y="16"/>
                  </a:cubicBezTo>
                  <a:cubicBezTo>
                    <a:pt x="143" y="7"/>
                    <a:pt x="136" y="0"/>
                    <a:pt x="127" y="0"/>
                  </a:cubicBezTo>
                </a:path>
              </a:pathLst>
            </a:custGeom>
            <a:solidFill>
              <a:srgbClr val="F08B1D"/>
            </a:solidFill>
            <a:ln w="9525">
              <a:noFill/>
              <a:round/>
              <a:headEnd/>
              <a:tailEnd/>
            </a:ln>
          </p:spPr>
          <p:txBody>
            <a:bodyPr/>
            <a:lstStyle/>
            <a:p>
              <a:endParaRPr lang="pl-PL"/>
            </a:p>
          </p:txBody>
        </p:sp>
        <p:sp>
          <p:nvSpPr>
            <p:cNvPr id="57390" name="Freeform 15"/>
            <p:cNvSpPr>
              <a:spLocks/>
            </p:cNvSpPr>
            <p:nvPr/>
          </p:nvSpPr>
          <p:spPr bwMode="auto">
            <a:xfrm>
              <a:off x="6089648" y="2252664"/>
              <a:ext cx="773112" cy="1446213"/>
            </a:xfrm>
            <a:custGeom>
              <a:avLst/>
              <a:gdLst>
                <a:gd name="T0" fmla="*/ 2147483647 w 205"/>
                <a:gd name="T1" fmla="*/ 2147483647 h 384"/>
                <a:gd name="T2" fmla="*/ 0 w 205"/>
                <a:gd name="T3" fmla="*/ 2147483647 h 384"/>
                <a:gd name="T4" fmla="*/ 2147483647 w 205"/>
                <a:gd name="T5" fmla="*/ 2147483647 h 384"/>
                <a:gd name="T6" fmla="*/ 2147483647 w 205"/>
                <a:gd name="T7" fmla="*/ 2147483647 h 384"/>
                <a:gd name="T8" fmla="*/ 2147483647 w 205"/>
                <a:gd name="T9" fmla="*/ 2147483647 h 384"/>
                <a:gd name="T10" fmla="*/ 2147483647 w 205"/>
                <a:gd name="T11" fmla="*/ 2147483647 h 384"/>
                <a:gd name="T12" fmla="*/ 2147483647 w 205"/>
                <a:gd name="T13" fmla="*/ 2147483647 h 384"/>
                <a:gd name="T14" fmla="*/ 2147483647 w 205"/>
                <a:gd name="T15" fmla="*/ 2147483647 h 384"/>
                <a:gd name="T16" fmla="*/ 2147483647 w 205"/>
                <a:gd name="T17" fmla="*/ 2147483647 h 384"/>
                <a:gd name="T18" fmla="*/ 2147483647 w 205"/>
                <a:gd name="T19" fmla="*/ 2147483647 h 384"/>
                <a:gd name="T20" fmla="*/ 2147483647 w 205"/>
                <a:gd name="T21" fmla="*/ 2147483647 h 384"/>
                <a:gd name="T22" fmla="*/ 2147483647 w 205"/>
                <a:gd name="T23" fmla="*/ 2147483647 h 384"/>
                <a:gd name="T24" fmla="*/ 2147483647 w 205"/>
                <a:gd name="T25" fmla="*/ 2147483647 h 384"/>
                <a:gd name="T26" fmla="*/ 2147483647 w 205"/>
                <a:gd name="T27" fmla="*/ 2147483647 h 384"/>
                <a:gd name="T28" fmla="*/ 2147483647 w 205"/>
                <a:gd name="T29" fmla="*/ 2147483647 h 384"/>
                <a:gd name="T30" fmla="*/ 2147483647 w 205"/>
                <a:gd name="T31" fmla="*/ 2147483647 h 384"/>
                <a:gd name="T32" fmla="*/ 2147483647 w 205"/>
                <a:gd name="T33" fmla="*/ 2147483647 h 384"/>
                <a:gd name="T34" fmla="*/ 2147483647 w 205"/>
                <a:gd name="T35" fmla="*/ 2147483647 h 384"/>
                <a:gd name="T36" fmla="*/ 2147483647 w 205"/>
                <a:gd name="T37" fmla="*/ 2147483647 h 384"/>
                <a:gd name="T38" fmla="*/ 2147483647 w 205"/>
                <a:gd name="T39" fmla="*/ 2147483647 h 384"/>
                <a:gd name="T40" fmla="*/ 2147483647 w 205"/>
                <a:gd name="T41" fmla="*/ 2147483647 h 384"/>
                <a:gd name="T42" fmla="*/ 2147483647 w 205"/>
                <a:gd name="T43" fmla="*/ 2147483647 h 384"/>
                <a:gd name="T44" fmla="*/ 2147483647 w 205"/>
                <a:gd name="T45" fmla="*/ 2147483647 h 384"/>
                <a:gd name="T46" fmla="*/ 2147483647 w 205"/>
                <a:gd name="T47" fmla="*/ 2147483647 h 384"/>
                <a:gd name="T48" fmla="*/ 2147483647 w 205"/>
                <a:gd name="T49" fmla="*/ 2147483647 h 384"/>
                <a:gd name="T50" fmla="*/ 2147483647 w 205"/>
                <a:gd name="T51" fmla="*/ 2147483647 h 384"/>
                <a:gd name="T52" fmla="*/ 2147483647 w 205"/>
                <a:gd name="T53" fmla="*/ 2147483647 h 384"/>
                <a:gd name="T54" fmla="*/ 2147483647 w 205"/>
                <a:gd name="T55" fmla="*/ 2147483647 h 384"/>
                <a:gd name="T56" fmla="*/ 2147483647 w 205"/>
                <a:gd name="T57" fmla="*/ 2147483647 h 384"/>
                <a:gd name="T58" fmla="*/ 2147483647 w 205"/>
                <a:gd name="T59" fmla="*/ 2147483647 h 384"/>
                <a:gd name="T60" fmla="*/ 2147483647 w 205"/>
                <a:gd name="T61" fmla="*/ 2147483647 h 384"/>
                <a:gd name="T62" fmla="*/ 2147483647 w 205"/>
                <a:gd name="T63" fmla="*/ 2147483647 h 384"/>
                <a:gd name="T64" fmla="*/ 2147483647 w 205"/>
                <a:gd name="T65" fmla="*/ 2147483647 h 384"/>
                <a:gd name="T66" fmla="*/ 2147483647 w 205"/>
                <a:gd name="T67" fmla="*/ 2147483647 h 384"/>
                <a:gd name="T68" fmla="*/ 2147483647 w 205"/>
                <a:gd name="T69" fmla="*/ 2147483647 h 384"/>
                <a:gd name="T70" fmla="*/ 2147483647 w 205"/>
                <a:gd name="T71" fmla="*/ 2147483647 h 384"/>
                <a:gd name="T72" fmla="*/ 2147483647 w 205"/>
                <a:gd name="T73" fmla="*/ 2147483647 h 384"/>
                <a:gd name="T74" fmla="*/ 2147483647 w 205"/>
                <a:gd name="T75" fmla="*/ 2147483647 h 384"/>
                <a:gd name="T76" fmla="*/ 2147483647 w 205"/>
                <a:gd name="T77" fmla="*/ 2147483647 h 384"/>
                <a:gd name="T78" fmla="*/ 2147483647 w 205"/>
                <a:gd name="T79" fmla="*/ 2147483647 h 384"/>
                <a:gd name="T80" fmla="*/ 2147483647 w 205"/>
                <a:gd name="T81" fmla="*/ 2147483647 h 384"/>
                <a:gd name="T82" fmla="*/ 2147483647 w 205"/>
                <a:gd name="T83" fmla="*/ 2147483647 h 384"/>
                <a:gd name="T84" fmla="*/ 2147483647 w 205"/>
                <a:gd name="T85" fmla="*/ 2147483647 h 384"/>
                <a:gd name="T86" fmla="*/ 2147483647 w 205"/>
                <a:gd name="T87" fmla="*/ 2147483647 h 384"/>
                <a:gd name="T88" fmla="*/ 2147483647 w 205"/>
                <a:gd name="T89" fmla="*/ 2147483647 h 384"/>
                <a:gd name="T90" fmla="*/ 2147483647 w 205"/>
                <a:gd name="T91" fmla="*/ 2147483647 h 384"/>
                <a:gd name="T92" fmla="*/ 2147483647 w 205"/>
                <a:gd name="T93" fmla="*/ 2147483647 h 384"/>
                <a:gd name="T94" fmla="*/ 2147483647 w 205"/>
                <a:gd name="T95" fmla="*/ 2147483647 h 384"/>
                <a:gd name="T96" fmla="*/ 2147483647 w 205"/>
                <a:gd name="T97" fmla="*/ 2147483647 h 384"/>
                <a:gd name="T98" fmla="*/ 2147483647 w 205"/>
                <a:gd name="T99" fmla="*/ 2147483647 h 384"/>
                <a:gd name="T100" fmla="*/ 2147483647 w 205"/>
                <a:gd name="T101" fmla="*/ 2147483647 h 384"/>
                <a:gd name="T102" fmla="*/ 2147483647 w 205"/>
                <a:gd name="T103" fmla="*/ 2147483647 h 384"/>
                <a:gd name="T104" fmla="*/ 2147483647 w 205"/>
                <a:gd name="T105" fmla="*/ 2147483647 h 384"/>
                <a:gd name="T106" fmla="*/ 2147483647 w 205"/>
                <a:gd name="T107" fmla="*/ 2147483647 h 384"/>
                <a:gd name="T108" fmla="*/ 2147483647 w 205"/>
                <a:gd name="T109" fmla="*/ 2147483647 h 384"/>
                <a:gd name="T110" fmla="*/ 2147483647 w 205"/>
                <a:gd name="T111" fmla="*/ 2147483647 h 384"/>
                <a:gd name="T112" fmla="*/ 2147483647 w 205"/>
                <a:gd name="T113" fmla="*/ 2147483647 h 384"/>
                <a:gd name="T114" fmla="*/ 2147483647 w 205"/>
                <a:gd name="T115" fmla="*/ 2147483647 h 384"/>
                <a:gd name="T116" fmla="*/ 2147483647 w 205"/>
                <a:gd name="T117" fmla="*/ 2147483647 h 384"/>
                <a:gd name="T118" fmla="*/ 2147483647 w 205"/>
                <a:gd name="T119" fmla="*/ 2147483647 h 384"/>
                <a:gd name="T120" fmla="*/ 2147483647 w 205"/>
                <a:gd name="T121" fmla="*/ 2147483647 h 3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5"/>
                <a:gd name="T184" fmla="*/ 0 h 384"/>
                <a:gd name="T185" fmla="*/ 205 w 205"/>
                <a:gd name="T186" fmla="*/ 384 h 3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5" h="384">
                  <a:moveTo>
                    <a:pt x="56" y="0"/>
                  </a:moveTo>
                  <a:cubicBezTo>
                    <a:pt x="56" y="307"/>
                    <a:pt x="56" y="307"/>
                    <a:pt x="56" y="307"/>
                  </a:cubicBezTo>
                  <a:cubicBezTo>
                    <a:pt x="0" y="307"/>
                    <a:pt x="0" y="307"/>
                    <a:pt x="0" y="307"/>
                  </a:cubicBezTo>
                  <a:cubicBezTo>
                    <a:pt x="0" y="351"/>
                    <a:pt x="0" y="351"/>
                    <a:pt x="0" y="351"/>
                  </a:cubicBezTo>
                  <a:cubicBezTo>
                    <a:pt x="19" y="384"/>
                    <a:pt x="19" y="384"/>
                    <a:pt x="19" y="384"/>
                  </a:cubicBezTo>
                  <a:cubicBezTo>
                    <a:pt x="59" y="377"/>
                    <a:pt x="95" y="348"/>
                    <a:pt x="126" y="303"/>
                  </a:cubicBezTo>
                  <a:cubicBezTo>
                    <a:pt x="126" y="303"/>
                    <a:pt x="126" y="303"/>
                    <a:pt x="126" y="303"/>
                  </a:cubicBezTo>
                  <a:cubicBezTo>
                    <a:pt x="126" y="303"/>
                    <a:pt x="126" y="303"/>
                    <a:pt x="126" y="303"/>
                  </a:cubicBezTo>
                  <a:cubicBezTo>
                    <a:pt x="126" y="303"/>
                    <a:pt x="126" y="303"/>
                    <a:pt x="126" y="303"/>
                  </a:cubicBezTo>
                  <a:cubicBezTo>
                    <a:pt x="126" y="303"/>
                    <a:pt x="126" y="303"/>
                    <a:pt x="126" y="303"/>
                  </a:cubicBezTo>
                  <a:cubicBezTo>
                    <a:pt x="126" y="303"/>
                    <a:pt x="126" y="303"/>
                    <a:pt x="126" y="303"/>
                  </a:cubicBezTo>
                  <a:cubicBezTo>
                    <a:pt x="126" y="303"/>
                    <a:pt x="126" y="303"/>
                    <a:pt x="126" y="302"/>
                  </a:cubicBezTo>
                  <a:cubicBezTo>
                    <a:pt x="126" y="302"/>
                    <a:pt x="126" y="302"/>
                    <a:pt x="126" y="302"/>
                  </a:cubicBezTo>
                  <a:cubicBezTo>
                    <a:pt x="126" y="302"/>
                    <a:pt x="126" y="302"/>
                    <a:pt x="126" y="302"/>
                  </a:cubicBezTo>
                  <a:cubicBezTo>
                    <a:pt x="126" y="302"/>
                    <a:pt x="126" y="302"/>
                    <a:pt x="126" y="302"/>
                  </a:cubicBezTo>
                  <a:cubicBezTo>
                    <a:pt x="126" y="302"/>
                    <a:pt x="126" y="302"/>
                    <a:pt x="126" y="302"/>
                  </a:cubicBezTo>
                  <a:cubicBezTo>
                    <a:pt x="126" y="302"/>
                    <a:pt x="126" y="302"/>
                    <a:pt x="126" y="302"/>
                  </a:cubicBezTo>
                  <a:cubicBezTo>
                    <a:pt x="126" y="302"/>
                    <a:pt x="126" y="302"/>
                    <a:pt x="126" y="302"/>
                  </a:cubicBezTo>
                  <a:cubicBezTo>
                    <a:pt x="126" y="302"/>
                    <a:pt x="126" y="302"/>
                    <a:pt x="126" y="302"/>
                  </a:cubicBezTo>
                  <a:cubicBezTo>
                    <a:pt x="126" y="302"/>
                    <a:pt x="126" y="302"/>
                    <a:pt x="126" y="302"/>
                  </a:cubicBezTo>
                  <a:cubicBezTo>
                    <a:pt x="126" y="302"/>
                    <a:pt x="126" y="302"/>
                    <a:pt x="126" y="302"/>
                  </a:cubicBezTo>
                  <a:cubicBezTo>
                    <a:pt x="126" y="302"/>
                    <a:pt x="126" y="302"/>
                    <a:pt x="126" y="302"/>
                  </a:cubicBezTo>
                  <a:cubicBezTo>
                    <a:pt x="126" y="302"/>
                    <a:pt x="126" y="302"/>
                    <a:pt x="126" y="302"/>
                  </a:cubicBezTo>
                  <a:cubicBezTo>
                    <a:pt x="127" y="302"/>
                    <a:pt x="127" y="302"/>
                    <a:pt x="127" y="301"/>
                  </a:cubicBezTo>
                  <a:cubicBezTo>
                    <a:pt x="127" y="301"/>
                    <a:pt x="127" y="301"/>
                    <a:pt x="127" y="301"/>
                  </a:cubicBezTo>
                  <a:cubicBezTo>
                    <a:pt x="127" y="301"/>
                    <a:pt x="127" y="301"/>
                    <a:pt x="127" y="301"/>
                  </a:cubicBezTo>
                  <a:cubicBezTo>
                    <a:pt x="127" y="301"/>
                    <a:pt x="127" y="301"/>
                    <a:pt x="127" y="301"/>
                  </a:cubicBezTo>
                  <a:cubicBezTo>
                    <a:pt x="127" y="301"/>
                    <a:pt x="127" y="301"/>
                    <a:pt x="127" y="301"/>
                  </a:cubicBezTo>
                  <a:cubicBezTo>
                    <a:pt x="127" y="301"/>
                    <a:pt x="127" y="301"/>
                    <a:pt x="127" y="301"/>
                  </a:cubicBezTo>
                  <a:cubicBezTo>
                    <a:pt x="127" y="301"/>
                    <a:pt x="127" y="301"/>
                    <a:pt x="127" y="301"/>
                  </a:cubicBezTo>
                  <a:cubicBezTo>
                    <a:pt x="127" y="301"/>
                    <a:pt x="127" y="301"/>
                    <a:pt x="127" y="301"/>
                  </a:cubicBezTo>
                  <a:cubicBezTo>
                    <a:pt x="127" y="301"/>
                    <a:pt x="127" y="301"/>
                    <a:pt x="127" y="301"/>
                  </a:cubicBezTo>
                  <a:cubicBezTo>
                    <a:pt x="127" y="301"/>
                    <a:pt x="127" y="301"/>
                    <a:pt x="127" y="301"/>
                  </a:cubicBezTo>
                  <a:cubicBezTo>
                    <a:pt x="127" y="301"/>
                    <a:pt x="127" y="301"/>
                    <a:pt x="127" y="301"/>
                  </a:cubicBezTo>
                  <a:cubicBezTo>
                    <a:pt x="127" y="301"/>
                    <a:pt x="127" y="301"/>
                    <a:pt x="127" y="301"/>
                  </a:cubicBezTo>
                  <a:cubicBezTo>
                    <a:pt x="127" y="301"/>
                    <a:pt x="127" y="301"/>
                    <a:pt x="127" y="300"/>
                  </a:cubicBezTo>
                  <a:cubicBezTo>
                    <a:pt x="127" y="300"/>
                    <a:pt x="127" y="300"/>
                    <a:pt x="127" y="300"/>
                  </a:cubicBezTo>
                  <a:cubicBezTo>
                    <a:pt x="127" y="300"/>
                    <a:pt x="127" y="300"/>
                    <a:pt x="127" y="300"/>
                  </a:cubicBezTo>
                  <a:cubicBezTo>
                    <a:pt x="127" y="300"/>
                    <a:pt x="127" y="300"/>
                    <a:pt x="127" y="300"/>
                  </a:cubicBezTo>
                  <a:cubicBezTo>
                    <a:pt x="127" y="300"/>
                    <a:pt x="127" y="300"/>
                    <a:pt x="127" y="300"/>
                  </a:cubicBezTo>
                  <a:cubicBezTo>
                    <a:pt x="127" y="300"/>
                    <a:pt x="128" y="300"/>
                    <a:pt x="128" y="300"/>
                  </a:cubicBezTo>
                  <a:cubicBezTo>
                    <a:pt x="128" y="300"/>
                    <a:pt x="128" y="300"/>
                    <a:pt x="128" y="300"/>
                  </a:cubicBezTo>
                  <a:cubicBezTo>
                    <a:pt x="128" y="300"/>
                    <a:pt x="128" y="300"/>
                    <a:pt x="128" y="300"/>
                  </a:cubicBezTo>
                  <a:cubicBezTo>
                    <a:pt x="128" y="300"/>
                    <a:pt x="128" y="300"/>
                    <a:pt x="128" y="300"/>
                  </a:cubicBezTo>
                  <a:cubicBezTo>
                    <a:pt x="128" y="300"/>
                    <a:pt x="128" y="300"/>
                    <a:pt x="128" y="300"/>
                  </a:cubicBezTo>
                  <a:cubicBezTo>
                    <a:pt x="128" y="300"/>
                    <a:pt x="128" y="300"/>
                    <a:pt x="128" y="300"/>
                  </a:cubicBezTo>
                  <a:cubicBezTo>
                    <a:pt x="128" y="300"/>
                    <a:pt x="128" y="300"/>
                    <a:pt x="128" y="299"/>
                  </a:cubicBezTo>
                  <a:cubicBezTo>
                    <a:pt x="128" y="299"/>
                    <a:pt x="128" y="299"/>
                    <a:pt x="128" y="299"/>
                  </a:cubicBezTo>
                  <a:cubicBezTo>
                    <a:pt x="128" y="299"/>
                    <a:pt x="128" y="299"/>
                    <a:pt x="128" y="299"/>
                  </a:cubicBezTo>
                  <a:cubicBezTo>
                    <a:pt x="128" y="299"/>
                    <a:pt x="128" y="299"/>
                    <a:pt x="128" y="299"/>
                  </a:cubicBezTo>
                  <a:cubicBezTo>
                    <a:pt x="128" y="299"/>
                    <a:pt x="128" y="299"/>
                    <a:pt x="128" y="299"/>
                  </a:cubicBezTo>
                  <a:cubicBezTo>
                    <a:pt x="128" y="299"/>
                    <a:pt x="128" y="299"/>
                    <a:pt x="128" y="299"/>
                  </a:cubicBezTo>
                  <a:cubicBezTo>
                    <a:pt x="128" y="299"/>
                    <a:pt x="128" y="299"/>
                    <a:pt x="128" y="299"/>
                  </a:cubicBezTo>
                  <a:cubicBezTo>
                    <a:pt x="128" y="299"/>
                    <a:pt x="128" y="299"/>
                    <a:pt x="128" y="299"/>
                  </a:cubicBezTo>
                  <a:cubicBezTo>
                    <a:pt x="128" y="299"/>
                    <a:pt x="128" y="299"/>
                    <a:pt x="128" y="299"/>
                  </a:cubicBezTo>
                  <a:cubicBezTo>
                    <a:pt x="128" y="299"/>
                    <a:pt x="128" y="299"/>
                    <a:pt x="128" y="299"/>
                  </a:cubicBezTo>
                  <a:cubicBezTo>
                    <a:pt x="128" y="299"/>
                    <a:pt x="128" y="299"/>
                    <a:pt x="129" y="298"/>
                  </a:cubicBezTo>
                  <a:cubicBezTo>
                    <a:pt x="129" y="298"/>
                    <a:pt x="129" y="298"/>
                    <a:pt x="129" y="298"/>
                  </a:cubicBezTo>
                  <a:cubicBezTo>
                    <a:pt x="129" y="298"/>
                    <a:pt x="129" y="298"/>
                    <a:pt x="129" y="298"/>
                  </a:cubicBezTo>
                  <a:cubicBezTo>
                    <a:pt x="129" y="298"/>
                    <a:pt x="129" y="298"/>
                    <a:pt x="129" y="298"/>
                  </a:cubicBezTo>
                  <a:cubicBezTo>
                    <a:pt x="135" y="289"/>
                    <a:pt x="140" y="279"/>
                    <a:pt x="146" y="269"/>
                  </a:cubicBezTo>
                  <a:cubicBezTo>
                    <a:pt x="146" y="269"/>
                    <a:pt x="146" y="269"/>
                    <a:pt x="146" y="269"/>
                  </a:cubicBezTo>
                  <a:cubicBezTo>
                    <a:pt x="146" y="268"/>
                    <a:pt x="147" y="267"/>
                    <a:pt x="147" y="266"/>
                  </a:cubicBezTo>
                  <a:cubicBezTo>
                    <a:pt x="147" y="266"/>
                    <a:pt x="147" y="266"/>
                    <a:pt x="147" y="266"/>
                  </a:cubicBezTo>
                  <a:cubicBezTo>
                    <a:pt x="147" y="266"/>
                    <a:pt x="147" y="266"/>
                    <a:pt x="147" y="266"/>
                  </a:cubicBezTo>
                  <a:cubicBezTo>
                    <a:pt x="147" y="266"/>
                    <a:pt x="147" y="266"/>
                    <a:pt x="147" y="266"/>
                  </a:cubicBezTo>
                  <a:cubicBezTo>
                    <a:pt x="147" y="266"/>
                    <a:pt x="147" y="266"/>
                    <a:pt x="147" y="266"/>
                  </a:cubicBezTo>
                  <a:cubicBezTo>
                    <a:pt x="147" y="266"/>
                    <a:pt x="147" y="266"/>
                    <a:pt x="147" y="266"/>
                  </a:cubicBezTo>
                  <a:cubicBezTo>
                    <a:pt x="148" y="266"/>
                    <a:pt x="148" y="265"/>
                    <a:pt x="148" y="265"/>
                  </a:cubicBezTo>
                  <a:cubicBezTo>
                    <a:pt x="148" y="265"/>
                    <a:pt x="148" y="265"/>
                    <a:pt x="148" y="265"/>
                  </a:cubicBezTo>
                  <a:cubicBezTo>
                    <a:pt x="148" y="265"/>
                    <a:pt x="148" y="265"/>
                    <a:pt x="148" y="265"/>
                  </a:cubicBezTo>
                  <a:cubicBezTo>
                    <a:pt x="148" y="265"/>
                    <a:pt x="148" y="265"/>
                    <a:pt x="148" y="265"/>
                  </a:cubicBezTo>
                  <a:cubicBezTo>
                    <a:pt x="148" y="265"/>
                    <a:pt x="148" y="265"/>
                    <a:pt x="148" y="265"/>
                  </a:cubicBezTo>
                  <a:cubicBezTo>
                    <a:pt x="148" y="265"/>
                    <a:pt x="148" y="265"/>
                    <a:pt x="148" y="265"/>
                  </a:cubicBezTo>
                  <a:cubicBezTo>
                    <a:pt x="148" y="265"/>
                    <a:pt x="148" y="265"/>
                    <a:pt x="148" y="265"/>
                  </a:cubicBezTo>
                  <a:cubicBezTo>
                    <a:pt x="148" y="265"/>
                    <a:pt x="148" y="265"/>
                    <a:pt x="148" y="265"/>
                  </a:cubicBezTo>
                  <a:cubicBezTo>
                    <a:pt x="148" y="265"/>
                    <a:pt x="149" y="265"/>
                    <a:pt x="149" y="265"/>
                  </a:cubicBezTo>
                  <a:cubicBezTo>
                    <a:pt x="149" y="265"/>
                    <a:pt x="149" y="265"/>
                    <a:pt x="149" y="265"/>
                  </a:cubicBezTo>
                  <a:cubicBezTo>
                    <a:pt x="149" y="265"/>
                    <a:pt x="149" y="265"/>
                    <a:pt x="149" y="265"/>
                  </a:cubicBezTo>
                  <a:cubicBezTo>
                    <a:pt x="149" y="265"/>
                    <a:pt x="149" y="265"/>
                    <a:pt x="149" y="265"/>
                  </a:cubicBezTo>
                  <a:cubicBezTo>
                    <a:pt x="149" y="265"/>
                    <a:pt x="149" y="265"/>
                    <a:pt x="149" y="265"/>
                  </a:cubicBezTo>
                  <a:cubicBezTo>
                    <a:pt x="149" y="265"/>
                    <a:pt x="149" y="265"/>
                    <a:pt x="149" y="265"/>
                  </a:cubicBezTo>
                  <a:cubicBezTo>
                    <a:pt x="149" y="265"/>
                    <a:pt x="149" y="265"/>
                    <a:pt x="149" y="265"/>
                  </a:cubicBezTo>
                  <a:cubicBezTo>
                    <a:pt x="149" y="265"/>
                    <a:pt x="149" y="265"/>
                    <a:pt x="149" y="265"/>
                  </a:cubicBezTo>
                  <a:cubicBezTo>
                    <a:pt x="149" y="265"/>
                    <a:pt x="149" y="265"/>
                    <a:pt x="150" y="265"/>
                  </a:cubicBezTo>
                  <a:cubicBezTo>
                    <a:pt x="150" y="265"/>
                    <a:pt x="150" y="265"/>
                    <a:pt x="150" y="265"/>
                  </a:cubicBezTo>
                  <a:cubicBezTo>
                    <a:pt x="150" y="265"/>
                    <a:pt x="150" y="265"/>
                    <a:pt x="150" y="264"/>
                  </a:cubicBezTo>
                  <a:cubicBezTo>
                    <a:pt x="150" y="264"/>
                    <a:pt x="150" y="264"/>
                    <a:pt x="150" y="264"/>
                  </a:cubicBezTo>
                  <a:cubicBezTo>
                    <a:pt x="150" y="264"/>
                    <a:pt x="150" y="264"/>
                    <a:pt x="150" y="264"/>
                  </a:cubicBezTo>
                  <a:cubicBezTo>
                    <a:pt x="150" y="264"/>
                    <a:pt x="150" y="264"/>
                    <a:pt x="150" y="264"/>
                  </a:cubicBezTo>
                  <a:cubicBezTo>
                    <a:pt x="150" y="264"/>
                    <a:pt x="150" y="264"/>
                    <a:pt x="151" y="264"/>
                  </a:cubicBezTo>
                  <a:cubicBezTo>
                    <a:pt x="151" y="264"/>
                    <a:pt x="151" y="264"/>
                    <a:pt x="151" y="264"/>
                  </a:cubicBezTo>
                  <a:cubicBezTo>
                    <a:pt x="151" y="264"/>
                    <a:pt x="151" y="264"/>
                    <a:pt x="151" y="264"/>
                  </a:cubicBezTo>
                  <a:cubicBezTo>
                    <a:pt x="151" y="264"/>
                    <a:pt x="151" y="264"/>
                    <a:pt x="151" y="264"/>
                  </a:cubicBezTo>
                  <a:cubicBezTo>
                    <a:pt x="151" y="264"/>
                    <a:pt x="151" y="264"/>
                    <a:pt x="151" y="264"/>
                  </a:cubicBezTo>
                  <a:cubicBezTo>
                    <a:pt x="151" y="264"/>
                    <a:pt x="151" y="264"/>
                    <a:pt x="151" y="264"/>
                  </a:cubicBezTo>
                  <a:cubicBezTo>
                    <a:pt x="151" y="264"/>
                    <a:pt x="151" y="264"/>
                    <a:pt x="151" y="264"/>
                  </a:cubicBezTo>
                  <a:cubicBezTo>
                    <a:pt x="151" y="264"/>
                    <a:pt x="151" y="264"/>
                    <a:pt x="151" y="264"/>
                  </a:cubicBezTo>
                  <a:cubicBezTo>
                    <a:pt x="171" y="260"/>
                    <a:pt x="189" y="250"/>
                    <a:pt x="205" y="235"/>
                  </a:cubicBezTo>
                  <a:cubicBezTo>
                    <a:pt x="188" y="207"/>
                    <a:pt x="188" y="207"/>
                    <a:pt x="188" y="207"/>
                  </a:cubicBezTo>
                  <a:cubicBezTo>
                    <a:pt x="188" y="207"/>
                    <a:pt x="188" y="207"/>
                    <a:pt x="188" y="207"/>
                  </a:cubicBezTo>
                  <a:cubicBezTo>
                    <a:pt x="181" y="214"/>
                    <a:pt x="174" y="219"/>
                    <a:pt x="167" y="223"/>
                  </a:cubicBezTo>
                  <a:cubicBezTo>
                    <a:pt x="167" y="223"/>
                    <a:pt x="167" y="223"/>
                    <a:pt x="167" y="223"/>
                  </a:cubicBezTo>
                  <a:cubicBezTo>
                    <a:pt x="167" y="223"/>
                    <a:pt x="167" y="223"/>
                    <a:pt x="167" y="223"/>
                  </a:cubicBezTo>
                  <a:cubicBezTo>
                    <a:pt x="167" y="223"/>
                    <a:pt x="167" y="223"/>
                    <a:pt x="167" y="223"/>
                  </a:cubicBezTo>
                  <a:cubicBezTo>
                    <a:pt x="167" y="223"/>
                    <a:pt x="167" y="223"/>
                    <a:pt x="167" y="223"/>
                  </a:cubicBezTo>
                  <a:cubicBezTo>
                    <a:pt x="167" y="223"/>
                    <a:pt x="167" y="223"/>
                    <a:pt x="167" y="223"/>
                  </a:cubicBezTo>
                  <a:cubicBezTo>
                    <a:pt x="167" y="223"/>
                    <a:pt x="167" y="223"/>
                    <a:pt x="167" y="223"/>
                  </a:cubicBezTo>
                  <a:cubicBezTo>
                    <a:pt x="167" y="223"/>
                    <a:pt x="167" y="223"/>
                    <a:pt x="167" y="223"/>
                  </a:cubicBezTo>
                  <a:cubicBezTo>
                    <a:pt x="167" y="223"/>
                    <a:pt x="167" y="223"/>
                    <a:pt x="167" y="223"/>
                  </a:cubicBezTo>
                  <a:cubicBezTo>
                    <a:pt x="167" y="223"/>
                    <a:pt x="167" y="224"/>
                    <a:pt x="167" y="224"/>
                  </a:cubicBezTo>
                  <a:cubicBezTo>
                    <a:pt x="167" y="224"/>
                    <a:pt x="167" y="224"/>
                    <a:pt x="167" y="224"/>
                  </a:cubicBezTo>
                  <a:cubicBezTo>
                    <a:pt x="167" y="224"/>
                    <a:pt x="166" y="224"/>
                    <a:pt x="166" y="224"/>
                  </a:cubicBezTo>
                  <a:cubicBezTo>
                    <a:pt x="166" y="224"/>
                    <a:pt x="167" y="223"/>
                    <a:pt x="167" y="223"/>
                  </a:cubicBezTo>
                  <a:cubicBezTo>
                    <a:pt x="167" y="223"/>
                    <a:pt x="167" y="223"/>
                    <a:pt x="167" y="223"/>
                  </a:cubicBezTo>
                  <a:cubicBezTo>
                    <a:pt x="167" y="223"/>
                    <a:pt x="167" y="223"/>
                    <a:pt x="167" y="223"/>
                  </a:cubicBezTo>
                  <a:cubicBezTo>
                    <a:pt x="167" y="223"/>
                    <a:pt x="167" y="223"/>
                    <a:pt x="167" y="223"/>
                  </a:cubicBezTo>
                  <a:cubicBezTo>
                    <a:pt x="167" y="223"/>
                    <a:pt x="167" y="222"/>
                    <a:pt x="167" y="222"/>
                  </a:cubicBezTo>
                  <a:cubicBezTo>
                    <a:pt x="167" y="222"/>
                    <a:pt x="167" y="222"/>
                    <a:pt x="167" y="222"/>
                  </a:cubicBezTo>
                  <a:cubicBezTo>
                    <a:pt x="167" y="222"/>
                    <a:pt x="167" y="222"/>
                    <a:pt x="167" y="222"/>
                  </a:cubicBezTo>
                  <a:cubicBezTo>
                    <a:pt x="167" y="222"/>
                    <a:pt x="167" y="222"/>
                    <a:pt x="167" y="222"/>
                  </a:cubicBezTo>
                  <a:cubicBezTo>
                    <a:pt x="171" y="212"/>
                    <a:pt x="175" y="202"/>
                    <a:pt x="178" y="192"/>
                  </a:cubicBezTo>
                  <a:lnTo>
                    <a:pt x="56" y="0"/>
                  </a:lnTo>
                  <a:close/>
                </a:path>
              </a:pathLst>
            </a:custGeom>
            <a:solidFill>
              <a:srgbClr val="F08B1D"/>
            </a:solidFill>
            <a:ln w="9525">
              <a:noFill/>
              <a:round/>
              <a:headEnd/>
              <a:tailEnd/>
            </a:ln>
          </p:spPr>
          <p:txBody>
            <a:bodyPr/>
            <a:lstStyle/>
            <a:p>
              <a:endParaRPr lang="pl-PL"/>
            </a:p>
          </p:txBody>
        </p:sp>
      </p:grpSp>
      <p:grpSp>
        <p:nvGrpSpPr>
          <p:cNvPr id="3" name="Group 107"/>
          <p:cNvGrpSpPr>
            <a:grpSpLocks/>
          </p:cNvGrpSpPr>
          <p:nvPr/>
        </p:nvGrpSpPr>
        <p:grpSpPr bwMode="auto">
          <a:xfrm rot="3235594">
            <a:off x="13262769" y="6742906"/>
            <a:ext cx="1673225" cy="1782763"/>
            <a:chOff x="7843313" y="3770287"/>
            <a:chExt cx="1949450" cy="2076449"/>
          </a:xfrm>
        </p:grpSpPr>
        <p:sp>
          <p:nvSpPr>
            <p:cNvPr id="57369" name="Freeform 30"/>
            <p:cNvSpPr>
              <a:spLocks/>
            </p:cNvSpPr>
            <p:nvPr/>
          </p:nvSpPr>
          <p:spPr bwMode="auto">
            <a:xfrm>
              <a:off x="8967263" y="4083024"/>
              <a:ext cx="825500" cy="827087"/>
            </a:xfrm>
            <a:custGeom>
              <a:avLst/>
              <a:gdLst>
                <a:gd name="T0" fmla="*/ 2147483647 w 357"/>
                <a:gd name="T1" fmla="*/ 0 h 321"/>
                <a:gd name="T2" fmla="*/ 2147483647 w 357"/>
                <a:gd name="T3" fmla="*/ 2147483647 h 321"/>
                <a:gd name="T4" fmla="*/ 0 w 357"/>
                <a:gd name="T5" fmla="*/ 2147483647 h 321"/>
                <a:gd name="T6" fmla="*/ 2147483647 w 357"/>
                <a:gd name="T7" fmla="*/ 2147483647 h 321"/>
                <a:gd name="T8" fmla="*/ 2147483647 w 357"/>
                <a:gd name="T9" fmla="*/ 2147483647 h 321"/>
                <a:gd name="T10" fmla="*/ 2147483647 w 357"/>
                <a:gd name="T11" fmla="*/ 2147483647 h 321"/>
                <a:gd name="T12" fmla="*/ 2147483647 w 357"/>
                <a:gd name="T13" fmla="*/ 0 h 321"/>
                <a:gd name="T14" fmla="*/ 0 60000 65536"/>
                <a:gd name="T15" fmla="*/ 0 60000 65536"/>
                <a:gd name="T16" fmla="*/ 0 60000 65536"/>
                <a:gd name="T17" fmla="*/ 0 60000 65536"/>
                <a:gd name="T18" fmla="*/ 0 60000 65536"/>
                <a:gd name="T19" fmla="*/ 0 60000 65536"/>
                <a:gd name="T20" fmla="*/ 0 60000 65536"/>
                <a:gd name="T21" fmla="*/ 0 w 357"/>
                <a:gd name="T22" fmla="*/ 0 h 321"/>
                <a:gd name="T23" fmla="*/ 357 w 357"/>
                <a:gd name="T24" fmla="*/ 321 h 3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7" h="321">
                  <a:moveTo>
                    <a:pt x="94" y="0"/>
                  </a:moveTo>
                  <a:cubicBezTo>
                    <a:pt x="80" y="87"/>
                    <a:pt x="66" y="174"/>
                    <a:pt x="53" y="261"/>
                  </a:cubicBezTo>
                  <a:cubicBezTo>
                    <a:pt x="35" y="258"/>
                    <a:pt x="18" y="256"/>
                    <a:pt x="0" y="255"/>
                  </a:cubicBezTo>
                  <a:cubicBezTo>
                    <a:pt x="81" y="260"/>
                    <a:pt x="160" y="282"/>
                    <a:pt x="234" y="321"/>
                  </a:cubicBezTo>
                  <a:cubicBezTo>
                    <a:pt x="227" y="267"/>
                    <a:pt x="212" y="213"/>
                    <a:pt x="191" y="159"/>
                  </a:cubicBezTo>
                  <a:cubicBezTo>
                    <a:pt x="241" y="129"/>
                    <a:pt x="296" y="105"/>
                    <a:pt x="357" y="87"/>
                  </a:cubicBezTo>
                  <a:cubicBezTo>
                    <a:pt x="273" y="43"/>
                    <a:pt x="185" y="14"/>
                    <a:pt x="94" y="0"/>
                  </a:cubicBezTo>
                </a:path>
              </a:pathLst>
            </a:custGeom>
            <a:solidFill>
              <a:srgbClr val="F37027"/>
            </a:solidFill>
            <a:ln w="9525">
              <a:noFill/>
              <a:round/>
              <a:headEnd/>
              <a:tailEnd/>
            </a:ln>
          </p:spPr>
          <p:txBody>
            <a:bodyPr/>
            <a:lstStyle/>
            <a:p>
              <a:endParaRPr lang="pl-PL"/>
            </a:p>
          </p:txBody>
        </p:sp>
        <p:sp>
          <p:nvSpPr>
            <p:cNvPr id="57370" name="Freeform 20"/>
            <p:cNvSpPr>
              <a:spLocks/>
            </p:cNvSpPr>
            <p:nvPr/>
          </p:nvSpPr>
          <p:spPr bwMode="auto">
            <a:xfrm>
              <a:off x="7965551" y="3906811"/>
              <a:ext cx="885825" cy="1939925"/>
            </a:xfrm>
            <a:custGeom>
              <a:avLst/>
              <a:gdLst>
                <a:gd name="T0" fmla="*/ 2147483647 w 558"/>
                <a:gd name="T1" fmla="*/ 2147483647 h 1222"/>
                <a:gd name="T2" fmla="*/ 0 w 558"/>
                <a:gd name="T3" fmla="*/ 2147483647 h 1222"/>
                <a:gd name="T4" fmla="*/ 2147483647 w 558"/>
                <a:gd name="T5" fmla="*/ 0 h 1222"/>
                <a:gd name="T6" fmla="*/ 2147483647 w 558"/>
                <a:gd name="T7" fmla="*/ 2147483647 h 1222"/>
                <a:gd name="T8" fmla="*/ 2147483647 w 558"/>
                <a:gd name="T9" fmla="*/ 2147483647 h 1222"/>
                <a:gd name="T10" fmla="*/ 0 60000 65536"/>
                <a:gd name="T11" fmla="*/ 0 60000 65536"/>
                <a:gd name="T12" fmla="*/ 0 60000 65536"/>
                <a:gd name="T13" fmla="*/ 0 60000 65536"/>
                <a:gd name="T14" fmla="*/ 0 60000 65536"/>
                <a:gd name="T15" fmla="*/ 0 w 558"/>
                <a:gd name="T16" fmla="*/ 0 h 1222"/>
                <a:gd name="T17" fmla="*/ 558 w 558"/>
                <a:gd name="T18" fmla="*/ 1222 h 1222"/>
              </a:gdLst>
              <a:ahLst/>
              <a:cxnLst>
                <a:cxn ang="T10">
                  <a:pos x="T0" y="T1"/>
                </a:cxn>
                <a:cxn ang="T11">
                  <a:pos x="T2" y="T3"/>
                </a:cxn>
                <a:cxn ang="T12">
                  <a:pos x="T4" y="T5"/>
                </a:cxn>
                <a:cxn ang="T13">
                  <a:pos x="T6" y="T7"/>
                </a:cxn>
                <a:cxn ang="T14">
                  <a:pos x="T8" y="T9"/>
                </a:cxn>
              </a:cxnLst>
              <a:rect l="T15" t="T16" r="T17" b="T18"/>
              <a:pathLst>
                <a:path w="558" h="1222">
                  <a:moveTo>
                    <a:pt x="490" y="1222"/>
                  </a:moveTo>
                  <a:lnTo>
                    <a:pt x="0" y="34"/>
                  </a:lnTo>
                  <a:lnTo>
                    <a:pt x="69" y="0"/>
                  </a:lnTo>
                  <a:lnTo>
                    <a:pt x="558" y="1187"/>
                  </a:lnTo>
                  <a:lnTo>
                    <a:pt x="490" y="1222"/>
                  </a:lnTo>
                  <a:close/>
                </a:path>
              </a:pathLst>
            </a:custGeom>
            <a:solidFill>
              <a:srgbClr val="FCDF64"/>
            </a:solidFill>
            <a:ln w="9525">
              <a:noFill/>
              <a:round/>
              <a:headEnd/>
              <a:tailEnd/>
            </a:ln>
          </p:spPr>
          <p:txBody>
            <a:bodyPr/>
            <a:lstStyle/>
            <a:p>
              <a:endParaRPr lang="pl-PL"/>
            </a:p>
          </p:txBody>
        </p:sp>
        <p:sp>
          <p:nvSpPr>
            <p:cNvPr id="57371" name="Freeform 21"/>
            <p:cNvSpPr>
              <a:spLocks/>
            </p:cNvSpPr>
            <p:nvPr/>
          </p:nvSpPr>
          <p:spPr bwMode="auto">
            <a:xfrm>
              <a:off x="7965551" y="3906811"/>
              <a:ext cx="885825" cy="1939925"/>
            </a:xfrm>
            <a:custGeom>
              <a:avLst/>
              <a:gdLst>
                <a:gd name="T0" fmla="*/ 2147483647 w 558"/>
                <a:gd name="T1" fmla="*/ 2147483647 h 1222"/>
                <a:gd name="T2" fmla="*/ 0 w 558"/>
                <a:gd name="T3" fmla="*/ 2147483647 h 1222"/>
                <a:gd name="T4" fmla="*/ 2147483647 w 558"/>
                <a:gd name="T5" fmla="*/ 0 h 1222"/>
                <a:gd name="T6" fmla="*/ 2147483647 w 558"/>
                <a:gd name="T7" fmla="*/ 2147483647 h 1222"/>
                <a:gd name="T8" fmla="*/ 2147483647 w 558"/>
                <a:gd name="T9" fmla="*/ 2147483647 h 1222"/>
                <a:gd name="T10" fmla="*/ 0 60000 65536"/>
                <a:gd name="T11" fmla="*/ 0 60000 65536"/>
                <a:gd name="T12" fmla="*/ 0 60000 65536"/>
                <a:gd name="T13" fmla="*/ 0 60000 65536"/>
                <a:gd name="T14" fmla="*/ 0 60000 65536"/>
                <a:gd name="T15" fmla="*/ 0 w 558"/>
                <a:gd name="T16" fmla="*/ 0 h 1222"/>
                <a:gd name="T17" fmla="*/ 558 w 558"/>
                <a:gd name="T18" fmla="*/ 1222 h 1222"/>
              </a:gdLst>
              <a:ahLst/>
              <a:cxnLst>
                <a:cxn ang="T10">
                  <a:pos x="T0" y="T1"/>
                </a:cxn>
                <a:cxn ang="T11">
                  <a:pos x="T2" y="T3"/>
                </a:cxn>
                <a:cxn ang="T12">
                  <a:pos x="T4" y="T5"/>
                </a:cxn>
                <a:cxn ang="T13">
                  <a:pos x="T6" y="T7"/>
                </a:cxn>
                <a:cxn ang="T14">
                  <a:pos x="T8" y="T9"/>
                </a:cxn>
              </a:cxnLst>
              <a:rect l="T15" t="T16" r="T17" b="T18"/>
              <a:pathLst>
                <a:path w="558" h="1222">
                  <a:moveTo>
                    <a:pt x="490" y="1222"/>
                  </a:moveTo>
                  <a:lnTo>
                    <a:pt x="0" y="34"/>
                  </a:lnTo>
                  <a:lnTo>
                    <a:pt x="69" y="0"/>
                  </a:lnTo>
                  <a:lnTo>
                    <a:pt x="558" y="1187"/>
                  </a:lnTo>
                  <a:lnTo>
                    <a:pt x="490" y="1222"/>
                  </a:lnTo>
                </a:path>
              </a:pathLst>
            </a:custGeom>
            <a:noFill/>
            <a:ln w="9525">
              <a:noFill/>
              <a:round/>
              <a:headEnd/>
              <a:tailEnd/>
            </a:ln>
          </p:spPr>
          <p:txBody>
            <a:bodyPr/>
            <a:lstStyle/>
            <a:p>
              <a:endParaRPr lang="pl-PL"/>
            </a:p>
          </p:txBody>
        </p:sp>
        <p:sp>
          <p:nvSpPr>
            <p:cNvPr id="57372" name="Freeform 22"/>
            <p:cNvSpPr>
              <a:spLocks/>
            </p:cNvSpPr>
            <p:nvPr/>
          </p:nvSpPr>
          <p:spPr bwMode="auto">
            <a:xfrm>
              <a:off x="8019526" y="3906811"/>
              <a:ext cx="831850" cy="1911350"/>
            </a:xfrm>
            <a:custGeom>
              <a:avLst/>
              <a:gdLst>
                <a:gd name="T0" fmla="*/ 2147483647 w 524"/>
                <a:gd name="T1" fmla="*/ 2147483647 h 1204"/>
                <a:gd name="T2" fmla="*/ 2147483647 w 524"/>
                <a:gd name="T3" fmla="*/ 2147483647 h 1204"/>
                <a:gd name="T4" fmla="*/ 0 w 524"/>
                <a:gd name="T5" fmla="*/ 2147483647 h 1204"/>
                <a:gd name="T6" fmla="*/ 2147483647 w 524"/>
                <a:gd name="T7" fmla="*/ 0 h 1204"/>
                <a:gd name="T8" fmla="*/ 2147483647 w 524"/>
                <a:gd name="T9" fmla="*/ 2147483647 h 1204"/>
                <a:gd name="T10" fmla="*/ 0 60000 65536"/>
                <a:gd name="T11" fmla="*/ 0 60000 65536"/>
                <a:gd name="T12" fmla="*/ 0 60000 65536"/>
                <a:gd name="T13" fmla="*/ 0 60000 65536"/>
                <a:gd name="T14" fmla="*/ 0 60000 65536"/>
                <a:gd name="T15" fmla="*/ 0 w 524"/>
                <a:gd name="T16" fmla="*/ 0 h 1204"/>
                <a:gd name="T17" fmla="*/ 524 w 524"/>
                <a:gd name="T18" fmla="*/ 1204 h 1204"/>
              </a:gdLst>
              <a:ahLst/>
              <a:cxnLst>
                <a:cxn ang="T10">
                  <a:pos x="T0" y="T1"/>
                </a:cxn>
                <a:cxn ang="T11">
                  <a:pos x="T2" y="T3"/>
                </a:cxn>
                <a:cxn ang="T12">
                  <a:pos x="T4" y="T5"/>
                </a:cxn>
                <a:cxn ang="T13">
                  <a:pos x="T6" y="T7"/>
                </a:cxn>
                <a:cxn ang="T14">
                  <a:pos x="T8" y="T9"/>
                </a:cxn>
              </a:cxnLst>
              <a:rect l="T15" t="T16" r="T17" b="T18"/>
              <a:pathLst>
                <a:path w="524" h="1204">
                  <a:moveTo>
                    <a:pt x="524" y="1187"/>
                  </a:moveTo>
                  <a:lnTo>
                    <a:pt x="489" y="1204"/>
                  </a:lnTo>
                  <a:lnTo>
                    <a:pt x="0" y="18"/>
                  </a:lnTo>
                  <a:lnTo>
                    <a:pt x="35" y="0"/>
                  </a:lnTo>
                  <a:lnTo>
                    <a:pt x="524" y="1187"/>
                  </a:lnTo>
                  <a:close/>
                </a:path>
              </a:pathLst>
            </a:custGeom>
            <a:solidFill>
              <a:srgbClr val="FFC828"/>
            </a:solidFill>
            <a:ln w="9525">
              <a:noFill/>
              <a:round/>
              <a:headEnd/>
              <a:tailEnd/>
            </a:ln>
          </p:spPr>
          <p:txBody>
            <a:bodyPr/>
            <a:lstStyle/>
            <a:p>
              <a:endParaRPr lang="pl-PL"/>
            </a:p>
          </p:txBody>
        </p:sp>
        <p:sp>
          <p:nvSpPr>
            <p:cNvPr id="57373" name="Freeform 23"/>
            <p:cNvSpPr>
              <a:spLocks/>
            </p:cNvSpPr>
            <p:nvPr/>
          </p:nvSpPr>
          <p:spPr bwMode="auto">
            <a:xfrm>
              <a:off x="7868713" y="3770287"/>
              <a:ext cx="290513" cy="322262"/>
            </a:xfrm>
            <a:custGeom>
              <a:avLst/>
              <a:gdLst>
                <a:gd name="T0" fmla="*/ 2147483647 w 126"/>
                <a:gd name="T1" fmla="*/ 2147483647 h 125"/>
                <a:gd name="T2" fmla="*/ 2147483647 w 126"/>
                <a:gd name="T3" fmla="*/ 2147483647 h 125"/>
                <a:gd name="T4" fmla="*/ 2147483647 w 126"/>
                <a:gd name="T5" fmla="*/ 2147483647 h 125"/>
                <a:gd name="T6" fmla="*/ 2147483647 w 126"/>
                <a:gd name="T7" fmla="*/ 2147483647 h 125"/>
                <a:gd name="T8" fmla="*/ 2147483647 w 126"/>
                <a:gd name="T9" fmla="*/ 2147483647 h 125"/>
                <a:gd name="T10" fmla="*/ 0 60000 65536"/>
                <a:gd name="T11" fmla="*/ 0 60000 65536"/>
                <a:gd name="T12" fmla="*/ 0 60000 65536"/>
                <a:gd name="T13" fmla="*/ 0 60000 65536"/>
                <a:gd name="T14" fmla="*/ 0 60000 65536"/>
                <a:gd name="T15" fmla="*/ 0 w 126"/>
                <a:gd name="T16" fmla="*/ 0 h 125"/>
                <a:gd name="T17" fmla="*/ 126 w 126"/>
                <a:gd name="T18" fmla="*/ 125 h 125"/>
              </a:gdLst>
              <a:ahLst/>
              <a:cxnLst>
                <a:cxn ang="T10">
                  <a:pos x="T0" y="T1"/>
                </a:cxn>
                <a:cxn ang="T11">
                  <a:pos x="T2" y="T3"/>
                </a:cxn>
                <a:cxn ang="T12">
                  <a:pos x="T4" y="T5"/>
                </a:cxn>
                <a:cxn ang="T13">
                  <a:pos x="T6" y="T7"/>
                </a:cxn>
                <a:cxn ang="T14">
                  <a:pos x="T8" y="T9"/>
                </a:cxn>
              </a:cxnLst>
              <a:rect l="T15" t="T16" r="T17" b="T18"/>
              <a:pathLst>
                <a:path w="126" h="125">
                  <a:moveTo>
                    <a:pt x="113" y="39"/>
                  </a:moveTo>
                  <a:cubicBezTo>
                    <a:pt x="100" y="12"/>
                    <a:pt x="68" y="0"/>
                    <a:pt x="40" y="12"/>
                  </a:cubicBezTo>
                  <a:cubicBezTo>
                    <a:pt x="12" y="25"/>
                    <a:pt x="0" y="58"/>
                    <a:pt x="13" y="86"/>
                  </a:cubicBezTo>
                  <a:cubicBezTo>
                    <a:pt x="26" y="113"/>
                    <a:pt x="58" y="125"/>
                    <a:pt x="86" y="113"/>
                  </a:cubicBezTo>
                  <a:cubicBezTo>
                    <a:pt x="114" y="100"/>
                    <a:pt x="126" y="67"/>
                    <a:pt x="113" y="39"/>
                  </a:cubicBezTo>
                </a:path>
              </a:pathLst>
            </a:custGeom>
            <a:solidFill>
              <a:srgbClr val="FFC828"/>
            </a:solidFill>
            <a:ln w="9525">
              <a:noFill/>
              <a:round/>
              <a:headEnd/>
              <a:tailEnd/>
            </a:ln>
          </p:spPr>
          <p:txBody>
            <a:bodyPr/>
            <a:lstStyle/>
            <a:p>
              <a:endParaRPr lang="pl-PL"/>
            </a:p>
          </p:txBody>
        </p:sp>
        <p:sp>
          <p:nvSpPr>
            <p:cNvPr id="57374" name="Freeform 24"/>
            <p:cNvSpPr>
              <a:spLocks/>
            </p:cNvSpPr>
            <p:nvPr/>
          </p:nvSpPr>
          <p:spPr bwMode="auto">
            <a:xfrm>
              <a:off x="7894113" y="3829024"/>
              <a:ext cx="130175" cy="144462"/>
            </a:xfrm>
            <a:custGeom>
              <a:avLst/>
              <a:gdLst>
                <a:gd name="T0" fmla="*/ 2147483647 w 56"/>
                <a:gd name="T1" fmla="*/ 2147483647 h 56"/>
                <a:gd name="T2" fmla="*/ 2147483647 w 56"/>
                <a:gd name="T3" fmla="*/ 2147483647 h 56"/>
                <a:gd name="T4" fmla="*/ 2147483647 w 56"/>
                <a:gd name="T5" fmla="*/ 2147483647 h 56"/>
                <a:gd name="T6" fmla="*/ 2147483647 w 56"/>
                <a:gd name="T7" fmla="*/ 2147483647 h 56"/>
                <a:gd name="T8" fmla="*/ 2147483647 w 56"/>
                <a:gd name="T9" fmla="*/ 2147483647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51" y="18"/>
                  </a:moveTo>
                  <a:cubicBezTo>
                    <a:pt x="45" y="6"/>
                    <a:pt x="30" y="0"/>
                    <a:pt x="18" y="6"/>
                  </a:cubicBezTo>
                  <a:cubicBezTo>
                    <a:pt x="6" y="12"/>
                    <a:pt x="0" y="26"/>
                    <a:pt x="6" y="39"/>
                  </a:cubicBezTo>
                  <a:cubicBezTo>
                    <a:pt x="12" y="51"/>
                    <a:pt x="26" y="56"/>
                    <a:pt x="39" y="51"/>
                  </a:cubicBezTo>
                  <a:cubicBezTo>
                    <a:pt x="51" y="45"/>
                    <a:pt x="56" y="30"/>
                    <a:pt x="51" y="18"/>
                  </a:cubicBezTo>
                </a:path>
              </a:pathLst>
            </a:custGeom>
            <a:solidFill>
              <a:srgbClr val="FCDF64"/>
            </a:solidFill>
            <a:ln w="9525">
              <a:noFill/>
              <a:round/>
              <a:headEnd/>
              <a:tailEnd/>
            </a:ln>
          </p:spPr>
          <p:txBody>
            <a:bodyPr/>
            <a:lstStyle/>
            <a:p>
              <a:endParaRPr lang="pl-PL"/>
            </a:p>
          </p:txBody>
        </p:sp>
        <p:sp>
          <p:nvSpPr>
            <p:cNvPr id="57375" name="Freeform 26"/>
            <p:cNvSpPr>
              <a:spLocks/>
            </p:cNvSpPr>
            <p:nvPr/>
          </p:nvSpPr>
          <p:spPr bwMode="auto">
            <a:xfrm>
              <a:off x="8967263" y="4059211"/>
              <a:ext cx="217488" cy="696912"/>
            </a:xfrm>
            <a:custGeom>
              <a:avLst/>
              <a:gdLst>
                <a:gd name="T0" fmla="*/ 2147483647 w 94"/>
                <a:gd name="T1" fmla="*/ 2147483647 h 270"/>
                <a:gd name="T2" fmla="*/ 2147483647 w 94"/>
                <a:gd name="T3" fmla="*/ 0 h 270"/>
                <a:gd name="T4" fmla="*/ 0 w 94"/>
                <a:gd name="T5" fmla="*/ 2147483647 h 270"/>
                <a:gd name="T6" fmla="*/ 2147483647 w 94"/>
                <a:gd name="T7" fmla="*/ 2147483647 h 270"/>
                <a:gd name="T8" fmla="*/ 2147483647 w 94"/>
                <a:gd name="T9" fmla="*/ 2147483647 h 270"/>
                <a:gd name="T10" fmla="*/ 0 60000 65536"/>
                <a:gd name="T11" fmla="*/ 0 60000 65536"/>
                <a:gd name="T12" fmla="*/ 0 60000 65536"/>
                <a:gd name="T13" fmla="*/ 0 60000 65536"/>
                <a:gd name="T14" fmla="*/ 0 60000 65536"/>
                <a:gd name="T15" fmla="*/ 0 w 94"/>
                <a:gd name="T16" fmla="*/ 0 h 270"/>
                <a:gd name="T17" fmla="*/ 94 w 94"/>
                <a:gd name="T18" fmla="*/ 270 h 270"/>
              </a:gdLst>
              <a:ahLst/>
              <a:cxnLst>
                <a:cxn ang="T10">
                  <a:pos x="T0" y="T1"/>
                </a:cxn>
                <a:cxn ang="T11">
                  <a:pos x="T2" y="T3"/>
                </a:cxn>
                <a:cxn ang="T12">
                  <a:pos x="T4" y="T5"/>
                </a:cxn>
                <a:cxn ang="T13">
                  <a:pos x="T6" y="T7"/>
                </a:cxn>
                <a:cxn ang="T14">
                  <a:pos x="T8" y="T9"/>
                </a:cxn>
              </a:cxnLst>
              <a:rect l="T15" t="T16" r="T17" b="T18"/>
              <a:pathLst>
                <a:path w="94" h="270">
                  <a:moveTo>
                    <a:pt x="94" y="9"/>
                  </a:moveTo>
                  <a:cubicBezTo>
                    <a:pt x="69" y="5"/>
                    <a:pt x="43" y="2"/>
                    <a:pt x="18" y="0"/>
                  </a:cubicBezTo>
                  <a:cubicBezTo>
                    <a:pt x="12" y="88"/>
                    <a:pt x="6" y="176"/>
                    <a:pt x="0" y="264"/>
                  </a:cubicBezTo>
                  <a:cubicBezTo>
                    <a:pt x="18" y="265"/>
                    <a:pt x="35" y="267"/>
                    <a:pt x="53" y="270"/>
                  </a:cubicBezTo>
                  <a:cubicBezTo>
                    <a:pt x="66" y="183"/>
                    <a:pt x="80" y="96"/>
                    <a:pt x="94" y="9"/>
                  </a:cubicBezTo>
                </a:path>
              </a:pathLst>
            </a:custGeom>
            <a:solidFill>
              <a:srgbClr val="F15F4B"/>
            </a:solidFill>
            <a:ln w="9525">
              <a:noFill/>
              <a:round/>
              <a:headEnd/>
              <a:tailEnd/>
            </a:ln>
          </p:spPr>
          <p:txBody>
            <a:bodyPr/>
            <a:lstStyle/>
            <a:p>
              <a:endParaRPr lang="pl-PL"/>
            </a:p>
          </p:txBody>
        </p:sp>
        <p:sp>
          <p:nvSpPr>
            <p:cNvPr id="57376" name="Freeform 27"/>
            <p:cNvSpPr>
              <a:spLocks/>
            </p:cNvSpPr>
            <p:nvPr/>
          </p:nvSpPr>
          <p:spPr bwMode="auto">
            <a:xfrm>
              <a:off x="8024288" y="3930624"/>
              <a:ext cx="1109663" cy="903287"/>
            </a:xfrm>
            <a:custGeom>
              <a:avLst/>
              <a:gdLst>
                <a:gd name="T0" fmla="*/ 2147483647 w 480"/>
                <a:gd name="T1" fmla="*/ 2147483647 h 350"/>
                <a:gd name="T2" fmla="*/ 2147483647 w 480"/>
                <a:gd name="T3" fmla="*/ 2147483647 h 350"/>
                <a:gd name="T4" fmla="*/ 0 w 480"/>
                <a:gd name="T5" fmla="*/ 2147483647 h 350"/>
                <a:gd name="T6" fmla="*/ 2147483647 w 480"/>
                <a:gd name="T7" fmla="*/ 2147483647 h 350"/>
                <a:gd name="T8" fmla="*/ 2147483647 w 480"/>
                <a:gd name="T9" fmla="*/ 2147483647 h 350"/>
                <a:gd name="T10" fmla="*/ 0 60000 65536"/>
                <a:gd name="T11" fmla="*/ 0 60000 65536"/>
                <a:gd name="T12" fmla="*/ 0 60000 65536"/>
                <a:gd name="T13" fmla="*/ 0 60000 65536"/>
                <a:gd name="T14" fmla="*/ 0 60000 65536"/>
                <a:gd name="T15" fmla="*/ 0 w 480"/>
                <a:gd name="T16" fmla="*/ 0 h 350"/>
                <a:gd name="T17" fmla="*/ 480 w 480"/>
                <a:gd name="T18" fmla="*/ 350 h 350"/>
              </a:gdLst>
              <a:ahLst/>
              <a:cxnLst>
                <a:cxn ang="T10">
                  <a:pos x="T0" y="T1"/>
                </a:cxn>
                <a:cxn ang="T11">
                  <a:pos x="T2" y="T3"/>
                </a:cxn>
                <a:cxn ang="T12">
                  <a:pos x="T4" y="T5"/>
                </a:cxn>
                <a:cxn ang="T13">
                  <a:pos x="T6" y="T7"/>
                </a:cxn>
                <a:cxn ang="T14">
                  <a:pos x="T8" y="T9"/>
                </a:cxn>
              </a:cxnLst>
              <a:rect l="T15" t="T16" r="T17" b="T18"/>
              <a:pathLst>
                <a:path w="480" h="350">
                  <a:moveTo>
                    <a:pt x="444" y="301"/>
                  </a:moveTo>
                  <a:cubicBezTo>
                    <a:pt x="334" y="287"/>
                    <a:pt x="220" y="303"/>
                    <a:pt x="117" y="350"/>
                  </a:cubicBezTo>
                  <a:cubicBezTo>
                    <a:pt x="78" y="265"/>
                    <a:pt x="39" y="179"/>
                    <a:pt x="0" y="93"/>
                  </a:cubicBezTo>
                  <a:cubicBezTo>
                    <a:pt x="152" y="24"/>
                    <a:pt x="318" y="0"/>
                    <a:pt x="480" y="21"/>
                  </a:cubicBezTo>
                  <a:cubicBezTo>
                    <a:pt x="468" y="114"/>
                    <a:pt x="456" y="207"/>
                    <a:pt x="444" y="301"/>
                  </a:cubicBezTo>
                </a:path>
              </a:pathLst>
            </a:custGeom>
            <a:solidFill>
              <a:srgbClr val="F57F31"/>
            </a:solidFill>
            <a:ln w="9525">
              <a:noFill/>
              <a:round/>
              <a:headEnd/>
              <a:tailEnd/>
            </a:ln>
          </p:spPr>
          <p:txBody>
            <a:bodyPr/>
            <a:lstStyle/>
            <a:p>
              <a:endParaRPr lang="pl-PL"/>
            </a:p>
          </p:txBody>
        </p:sp>
        <p:sp>
          <p:nvSpPr>
            <p:cNvPr id="57377" name="Freeform 28"/>
            <p:cNvSpPr>
              <a:spLocks/>
            </p:cNvSpPr>
            <p:nvPr/>
          </p:nvSpPr>
          <p:spPr bwMode="auto">
            <a:xfrm>
              <a:off x="8198913" y="4129061"/>
              <a:ext cx="236538" cy="615950"/>
            </a:xfrm>
            <a:custGeom>
              <a:avLst/>
              <a:gdLst>
                <a:gd name="T0" fmla="*/ 2147483647 w 102"/>
                <a:gd name="T1" fmla="*/ 2147483647 h 239"/>
                <a:gd name="T2" fmla="*/ 2147483647 w 102"/>
                <a:gd name="T3" fmla="*/ 2147483647 h 239"/>
                <a:gd name="T4" fmla="*/ 2147483647 w 102"/>
                <a:gd name="T5" fmla="*/ 2147483647 h 239"/>
                <a:gd name="T6" fmla="*/ 2147483647 w 102"/>
                <a:gd name="T7" fmla="*/ 2147483647 h 239"/>
                <a:gd name="T8" fmla="*/ 2147483647 w 102"/>
                <a:gd name="T9" fmla="*/ 2147483647 h 239"/>
                <a:gd name="T10" fmla="*/ 2147483647 w 102"/>
                <a:gd name="T11" fmla="*/ 2147483647 h 239"/>
                <a:gd name="T12" fmla="*/ 2147483647 w 102"/>
                <a:gd name="T13" fmla="*/ 2147483647 h 239"/>
                <a:gd name="T14" fmla="*/ 0 60000 65536"/>
                <a:gd name="T15" fmla="*/ 0 60000 65536"/>
                <a:gd name="T16" fmla="*/ 0 60000 65536"/>
                <a:gd name="T17" fmla="*/ 0 60000 65536"/>
                <a:gd name="T18" fmla="*/ 0 60000 65536"/>
                <a:gd name="T19" fmla="*/ 0 60000 65536"/>
                <a:gd name="T20" fmla="*/ 0 60000 65536"/>
                <a:gd name="T21" fmla="*/ 0 w 102"/>
                <a:gd name="T22" fmla="*/ 0 h 239"/>
                <a:gd name="T23" fmla="*/ 102 w 102"/>
                <a:gd name="T24" fmla="*/ 239 h 2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2" h="239">
                  <a:moveTo>
                    <a:pt x="98" y="238"/>
                  </a:moveTo>
                  <a:cubicBezTo>
                    <a:pt x="96" y="239"/>
                    <a:pt x="93" y="238"/>
                    <a:pt x="92" y="235"/>
                  </a:cubicBezTo>
                  <a:cubicBezTo>
                    <a:pt x="62" y="160"/>
                    <a:pt x="31" y="84"/>
                    <a:pt x="1" y="9"/>
                  </a:cubicBezTo>
                  <a:cubicBezTo>
                    <a:pt x="0" y="7"/>
                    <a:pt x="3" y="3"/>
                    <a:pt x="6" y="2"/>
                  </a:cubicBezTo>
                  <a:cubicBezTo>
                    <a:pt x="10" y="0"/>
                    <a:pt x="14" y="1"/>
                    <a:pt x="15" y="4"/>
                  </a:cubicBezTo>
                  <a:cubicBezTo>
                    <a:pt x="44" y="80"/>
                    <a:pt x="73" y="156"/>
                    <a:pt x="101" y="232"/>
                  </a:cubicBezTo>
                  <a:cubicBezTo>
                    <a:pt x="102" y="234"/>
                    <a:pt x="101" y="237"/>
                    <a:pt x="98" y="238"/>
                  </a:cubicBezTo>
                </a:path>
              </a:pathLst>
            </a:custGeom>
            <a:solidFill>
              <a:srgbClr val="F15F4B"/>
            </a:solidFill>
            <a:ln w="9525">
              <a:noFill/>
              <a:round/>
              <a:headEnd/>
              <a:tailEnd/>
            </a:ln>
          </p:spPr>
          <p:txBody>
            <a:bodyPr/>
            <a:lstStyle/>
            <a:p>
              <a:endParaRPr lang="pl-PL"/>
            </a:p>
          </p:txBody>
        </p:sp>
        <p:sp>
          <p:nvSpPr>
            <p:cNvPr id="57378" name="Freeform 29"/>
            <p:cNvSpPr>
              <a:spLocks/>
            </p:cNvSpPr>
            <p:nvPr/>
          </p:nvSpPr>
          <p:spPr bwMode="auto">
            <a:xfrm>
              <a:off x="7843313" y="3836961"/>
              <a:ext cx="131763" cy="147637"/>
            </a:xfrm>
            <a:custGeom>
              <a:avLst/>
              <a:gdLst>
                <a:gd name="T0" fmla="*/ 2147483647 w 83"/>
                <a:gd name="T1" fmla="*/ 2147483647 h 93"/>
                <a:gd name="T2" fmla="*/ 0 w 83"/>
                <a:gd name="T3" fmla="*/ 2147483647 h 93"/>
                <a:gd name="T4" fmla="*/ 2147483647 w 83"/>
                <a:gd name="T5" fmla="*/ 2147483647 h 93"/>
                <a:gd name="T6" fmla="*/ 2147483647 w 83"/>
                <a:gd name="T7" fmla="*/ 2147483647 h 93"/>
                <a:gd name="T8" fmla="*/ 2147483647 w 83"/>
                <a:gd name="T9" fmla="*/ 2147483647 h 93"/>
                <a:gd name="T10" fmla="*/ 2147483647 w 83"/>
                <a:gd name="T11" fmla="*/ 2147483647 h 93"/>
                <a:gd name="T12" fmla="*/ 2147483647 w 83"/>
                <a:gd name="T13" fmla="*/ 2147483647 h 93"/>
                <a:gd name="T14" fmla="*/ 2147483647 w 83"/>
                <a:gd name="T15" fmla="*/ 2147483647 h 93"/>
                <a:gd name="T16" fmla="*/ 2147483647 w 83"/>
                <a:gd name="T17" fmla="*/ 2147483647 h 93"/>
                <a:gd name="T18" fmla="*/ 2147483647 w 83"/>
                <a:gd name="T19" fmla="*/ 0 h 93"/>
                <a:gd name="T20" fmla="*/ 2147483647 w 83"/>
                <a:gd name="T21" fmla="*/ 2147483647 h 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3"/>
                <a:gd name="T34" fmla="*/ 0 h 93"/>
                <a:gd name="T35" fmla="*/ 83 w 83"/>
                <a:gd name="T36" fmla="*/ 93 h 9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3" h="93">
                  <a:moveTo>
                    <a:pt x="39" y="43"/>
                  </a:moveTo>
                  <a:lnTo>
                    <a:pt x="0" y="52"/>
                  </a:lnTo>
                  <a:lnTo>
                    <a:pt x="41" y="47"/>
                  </a:lnTo>
                  <a:lnTo>
                    <a:pt x="38" y="93"/>
                  </a:lnTo>
                  <a:lnTo>
                    <a:pt x="47" y="49"/>
                  </a:lnTo>
                  <a:lnTo>
                    <a:pt x="83" y="65"/>
                  </a:lnTo>
                  <a:lnTo>
                    <a:pt x="48" y="43"/>
                  </a:lnTo>
                  <a:lnTo>
                    <a:pt x="74" y="8"/>
                  </a:lnTo>
                  <a:lnTo>
                    <a:pt x="45" y="39"/>
                  </a:lnTo>
                  <a:lnTo>
                    <a:pt x="23" y="0"/>
                  </a:lnTo>
                  <a:lnTo>
                    <a:pt x="39" y="43"/>
                  </a:lnTo>
                  <a:close/>
                </a:path>
              </a:pathLst>
            </a:custGeom>
            <a:solidFill>
              <a:srgbClr val="FFFFFF"/>
            </a:solidFill>
            <a:ln w="9525">
              <a:noFill/>
              <a:round/>
              <a:headEnd/>
              <a:tailEnd/>
            </a:ln>
          </p:spPr>
          <p:txBody>
            <a:bodyPr/>
            <a:lstStyle/>
            <a:p>
              <a:endParaRPr lang="pl-PL"/>
            </a:p>
          </p:txBody>
        </p:sp>
        <p:sp>
          <p:nvSpPr>
            <p:cNvPr id="57379" name="Freeform 31"/>
            <p:cNvSpPr>
              <a:spLocks/>
            </p:cNvSpPr>
            <p:nvPr/>
          </p:nvSpPr>
          <p:spPr bwMode="auto">
            <a:xfrm>
              <a:off x="8974125" y="4071911"/>
              <a:ext cx="217488" cy="684212"/>
            </a:xfrm>
            <a:custGeom>
              <a:avLst/>
              <a:gdLst>
                <a:gd name="T0" fmla="*/ 2147483647 w 94"/>
                <a:gd name="T1" fmla="*/ 0 h 265"/>
                <a:gd name="T2" fmla="*/ 2147483647 w 94"/>
                <a:gd name="T3" fmla="*/ 2147483647 h 265"/>
                <a:gd name="T4" fmla="*/ 2147483647 w 94"/>
                <a:gd name="T5" fmla="*/ 2147483647 h 265"/>
                <a:gd name="T6" fmla="*/ 0 w 94"/>
                <a:gd name="T7" fmla="*/ 2147483647 h 265"/>
                <a:gd name="T8" fmla="*/ 2147483647 w 94"/>
                <a:gd name="T9" fmla="*/ 2147483647 h 265"/>
                <a:gd name="T10" fmla="*/ 2147483647 w 94"/>
                <a:gd name="T11" fmla="*/ 2147483647 h 265"/>
                <a:gd name="T12" fmla="*/ 2147483647 w 94"/>
                <a:gd name="T13" fmla="*/ 0 h 265"/>
                <a:gd name="T14" fmla="*/ 0 60000 65536"/>
                <a:gd name="T15" fmla="*/ 0 60000 65536"/>
                <a:gd name="T16" fmla="*/ 0 60000 65536"/>
                <a:gd name="T17" fmla="*/ 0 60000 65536"/>
                <a:gd name="T18" fmla="*/ 0 60000 65536"/>
                <a:gd name="T19" fmla="*/ 0 60000 65536"/>
                <a:gd name="T20" fmla="*/ 0 60000 65536"/>
                <a:gd name="T21" fmla="*/ 0 w 94"/>
                <a:gd name="T22" fmla="*/ 0 h 265"/>
                <a:gd name="T23" fmla="*/ 94 w 94"/>
                <a:gd name="T24" fmla="*/ 265 h 2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 h="265">
                  <a:moveTo>
                    <a:pt x="68" y="0"/>
                  </a:moveTo>
                  <a:cubicBezTo>
                    <a:pt x="57" y="82"/>
                    <a:pt x="47" y="164"/>
                    <a:pt x="36" y="246"/>
                  </a:cubicBezTo>
                  <a:cubicBezTo>
                    <a:pt x="25" y="244"/>
                    <a:pt x="13" y="243"/>
                    <a:pt x="1" y="242"/>
                  </a:cubicBezTo>
                  <a:cubicBezTo>
                    <a:pt x="1" y="248"/>
                    <a:pt x="0" y="253"/>
                    <a:pt x="0" y="259"/>
                  </a:cubicBezTo>
                  <a:cubicBezTo>
                    <a:pt x="18" y="260"/>
                    <a:pt x="35" y="262"/>
                    <a:pt x="53" y="265"/>
                  </a:cubicBezTo>
                  <a:cubicBezTo>
                    <a:pt x="66" y="178"/>
                    <a:pt x="80" y="91"/>
                    <a:pt x="94" y="4"/>
                  </a:cubicBezTo>
                  <a:cubicBezTo>
                    <a:pt x="85" y="2"/>
                    <a:pt x="77" y="1"/>
                    <a:pt x="68" y="0"/>
                  </a:cubicBezTo>
                </a:path>
              </a:pathLst>
            </a:custGeom>
            <a:solidFill>
              <a:srgbClr val="F05335"/>
            </a:solidFill>
            <a:ln w="9525">
              <a:noFill/>
              <a:round/>
              <a:headEnd/>
              <a:tailEnd/>
            </a:ln>
          </p:spPr>
          <p:txBody>
            <a:bodyPr/>
            <a:lstStyle/>
            <a:p>
              <a:endParaRPr lang="pl-PL"/>
            </a:p>
          </p:txBody>
        </p:sp>
        <p:sp>
          <p:nvSpPr>
            <p:cNvPr id="57380" name="Freeform 32"/>
            <p:cNvSpPr>
              <a:spLocks/>
            </p:cNvSpPr>
            <p:nvPr/>
          </p:nvSpPr>
          <p:spPr bwMode="auto">
            <a:xfrm>
              <a:off x="8795813" y="3967136"/>
              <a:ext cx="338138" cy="739775"/>
            </a:xfrm>
            <a:custGeom>
              <a:avLst/>
              <a:gdLst>
                <a:gd name="T0" fmla="*/ 2147483647 w 146"/>
                <a:gd name="T1" fmla="*/ 0 h 287"/>
                <a:gd name="T2" fmla="*/ 0 w 146"/>
                <a:gd name="T3" fmla="*/ 0 h 287"/>
                <a:gd name="T4" fmla="*/ 0 w 146"/>
                <a:gd name="T5" fmla="*/ 2147483647 h 287"/>
                <a:gd name="T6" fmla="*/ 2147483647 w 146"/>
                <a:gd name="T7" fmla="*/ 2147483647 h 287"/>
                <a:gd name="T8" fmla="*/ 2147483647 w 146"/>
                <a:gd name="T9" fmla="*/ 2147483647 h 287"/>
                <a:gd name="T10" fmla="*/ 2147483647 w 146"/>
                <a:gd name="T11" fmla="*/ 2147483647 h 287"/>
                <a:gd name="T12" fmla="*/ 2147483647 w 146"/>
                <a:gd name="T13" fmla="*/ 2147483647 h 287"/>
                <a:gd name="T14" fmla="*/ 2147483647 w 146"/>
                <a:gd name="T15" fmla="*/ 2147483647 h 287"/>
                <a:gd name="T16" fmla="*/ 2147483647 w 146"/>
                <a:gd name="T17" fmla="*/ 0 h 2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6"/>
                <a:gd name="T28" fmla="*/ 0 h 287"/>
                <a:gd name="T29" fmla="*/ 146 w 146"/>
                <a:gd name="T30" fmla="*/ 287 h 2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6" h="287">
                  <a:moveTo>
                    <a:pt x="34" y="0"/>
                  </a:moveTo>
                  <a:cubicBezTo>
                    <a:pt x="23" y="0"/>
                    <a:pt x="11" y="0"/>
                    <a:pt x="0" y="0"/>
                  </a:cubicBezTo>
                  <a:cubicBezTo>
                    <a:pt x="0" y="283"/>
                    <a:pt x="0" y="283"/>
                    <a:pt x="0" y="283"/>
                  </a:cubicBezTo>
                  <a:cubicBezTo>
                    <a:pt x="11" y="282"/>
                    <a:pt x="23" y="282"/>
                    <a:pt x="34" y="282"/>
                  </a:cubicBezTo>
                  <a:cubicBezTo>
                    <a:pt x="48" y="282"/>
                    <a:pt x="61" y="282"/>
                    <a:pt x="75" y="283"/>
                  </a:cubicBezTo>
                  <a:cubicBezTo>
                    <a:pt x="87" y="284"/>
                    <a:pt x="99" y="285"/>
                    <a:pt x="110" y="287"/>
                  </a:cubicBezTo>
                  <a:cubicBezTo>
                    <a:pt x="121" y="205"/>
                    <a:pt x="131" y="123"/>
                    <a:pt x="142" y="41"/>
                  </a:cubicBezTo>
                  <a:cubicBezTo>
                    <a:pt x="143" y="29"/>
                    <a:pt x="145" y="18"/>
                    <a:pt x="146" y="7"/>
                  </a:cubicBezTo>
                  <a:cubicBezTo>
                    <a:pt x="109" y="2"/>
                    <a:pt x="71" y="0"/>
                    <a:pt x="34" y="0"/>
                  </a:cubicBezTo>
                </a:path>
              </a:pathLst>
            </a:custGeom>
            <a:solidFill>
              <a:srgbClr val="F37027"/>
            </a:solidFill>
            <a:ln w="9525">
              <a:noFill/>
              <a:round/>
              <a:headEnd/>
              <a:tailEnd/>
            </a:ln>
          </p:spPr>
          <p:txBody>
            <a:bodyPr/>
            <a:lstStyle/>
            <a:p>
              <a:endParaRPr lang="pl-PL"/>
            </a:p>
          </p:txBody>
        </p:sp>
      </p:grpSp>
      <p:grpSp>
        <p:nvGrpSpPr>
          <p:cNvPr id="4" name="Group 108"/>
          <p:cNvGrpSpPr>
            <a:grpSpLocks/>
          </p:cNvGrpSpPr>
          <p:nvPr/>
        </p:nvGrpSpPr>
        <p:grpSpPr bwMode="auto">
          <a:xfrm rot="18364406" flipH="1">
            <a:off x="10258425" y="6743700"/>
            <a:ext cx="1673225" cy="1781175"/>
            <a:chOff x="7843313" y="3770287"/>
            <a:chExt cx="1949450" cy="2076449"/>
          </a:xfrm>
        </p:grpSpPr>
        <p:sp>
          <p:nvSpPr>
            <p:cNvPr id="57357" name="Freeform 30"/>
            <p:cNvSpPr>
              <a:spLocks/>
            </p:cNvSpPr>
            <p:nvPr/>
          </p:nvSpPr>
          <p:spPr bwMode="auto">
            <a:xfrm>
              <a:off x="8967263" y="4083024"/>
              <a:ext cx="825500" cy="827087"/>
            </a:xfrm>
            <a:custGeom>
              <a:avLst/>
              <a:gdLst>
                <a:gd name="T0" fmla="*/ 2147483647 w 357"/>
                <a:gd name="T1" fmla="*/ 0 h 321"/>
                <a:gd name="T2" fmla="*/ 2147483647 w 357"/>
                <a:gd name="T3" fmla="*/ 2147483647 h 321"/>
                <a:gd name="T4" fmla="*/ 0 w 357"/>
                <a:gd name="T5" fmla="*/ 2147483647 h 321"/>
                <a:gd name="T6" fmla="*/ 2147483647 w 357"/>
                <a:gd name="T7" fmla="*/ 2147483647 h 321"/>
                <a:gd name="T8" fmla="*/ 2147483647 w 357"/>
                <a:gd name="T9" fmla="*/ 2147483647 h 321"/>
                <a:gd name="T10" fmla="*/ 2147483647 w 357"/>
                <a:gd name="T11" fmla="*/ 2147483647 h 321"/>
                <a:gd name="T12" fmla="*/ 2147483647 w 357"/>
                <a:gd name="T13" fmla="*/ 0 h 321"/>
                <a:gd name="T14" fmla="*/ 0 60000 65536"/>
                <a:gd name="T15" fmla="*/ 0 60000 65536"/>
                <a:gd name="T16" fmla="*/ 0 60000 65536"/>
                <a:gd name="T17" fmla="*/ 0 60000 65536"/>
                <a:gd name="T18" fmla="*/ 0 60000 65536"/>
                <a:gd name="T19" fmla="*/ 0 60000 65536"/>
                <a:gd name="T20" fmla="*/ 0 60000 65536"/>
                <a:gd name="T21" fmla="*/ 0 w 357"/>
                <a:gd name="T22" fmla="*/ 0 h 321"/>
                <a:gd name="T23" fmla="*/ 357 w 357"/>
                <a:gd name="T24" fmla="*/ 321 h 3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7" h="321">
                  <a:moveTo>
                    <a:pt x="94" y="0"/>
                  </a:moveTo>
                  <a:cubicBezTo>
                    <a:pt x="80" y="87"/>
                    <a:pt x="66" y="174"/>
                    <a:pt x="53" y="261"/>
                  </a:cubicBezTo>
                  <a:cubicBezTo>
                    <a:pt x="35" y="258"/>
                    <a:pt x="18" y="256"/>
                    <a:pt x="0" y="255"/>
                  </a:cubicBezTo>
                  <a:cubicBezTo>
                    <a:pt x="81" y="260"/>
                    <a:pt x="160" y="282"/>
                    <a:pt x="234" y="321"/>
                  </a:cubicBezTo>
                  <a:cubicBezTo>
                    <a:pt x="227" y="267"/>
                    <a:pt x="212" y="213"/>
                    <a:pt x="191" y="159"/>
                  </a:cubicBezTo>
                  <a:cubicBezTo>
                    <a:pt x="241" y="129"/>
                    <a:pt x="296" y="105"/>
                    <a:pt x="357" y="87"/>
                  </a:cubicBezTo>
                  <a:cubicBezTo>
                    <a:pt x="273" y="43"/>
                    <a:pt x="185" y="14"/>
                    <a:pt x="94" y="0"/>
                  </a:cubicBezTo>
                </a:path>
              </a:pathLst>
            </a:custGeom>
            <a:solidFill>
              <a:srgbClr val="F37027"/>
            </a:solidFill>
            <a:ln w="9525">
              <a:noFill/>
              <a:round/>
              <a:headEnd/>
              <a:tailEnd/>
            </a:ln>
          </p:spPr>
          <p:txBody>
            <a:bodyPr/>
            <a:lstStyle/>
            <a:p>
              <a:endParaRPr lang="pl-PL"/>
            </a:p>
          </p:txBody>
        </p:sp>
        <p:sp>
          <p:nvSpPr>
            <p:cNvPr id="57358" name="Freeform 20"/>
            <p:cNvSpPr>
              <a:spLocks/>
            </p:cNvSpPr>
            <p:nvPr/>
          </p:nvSpPr>
          <p:spPr bwMode="auto">
            <a:xfrm>
              <a:off x="7965551" y="3906811"/>
              <a:ext cx="885825" cy="1939925"/>
            </a:xfrm>
            <a:custGeom>
              <a:avLst/>
              <a:gdLst>
                <a:gd name="T0" fmla="*/ 2147483647 w 558"/>
                <a:gd name="T1" fmla="*/ 2147483647 h 1222"/>
                <a:gd name="T2" fmla="*/ 0 w 558"/>
                <a:gd name="T3" fmla="*/ 2147483647 h 1222"/>
                <a:gd name="T4" fmla="*/ 2147483647 w 558"/>
                <a:gd name="T5" fmla="*/ 0 h 1222"/>
                <a:gd name="T6" fmla="*/ 2147483647 w 558"/>
                <a:gd name="T7" fmla="*/ 2147483647 h 1222"/>
                <a:gd name="T8" fmla="*/ 2147483647 w 558"/>
                <a:gd name="T9" fmla="*/ 2147483647 h 1222"/>
                <a:gd name="T10" fmla="*/ 0 60000 65536"/>
                <a:gd name="T11" fmla="*/ 0 60000 65536"/>
                <a:gd name="T12" fmla="*/ 0 60000 65536"/>
                <a:gd name="T13" fmla="*/ 0 60000 65536"/>
                <a:gd name="T14" fmla="*/ 0 60000 65536"/>
                <a:gd name="T15" fmla="*/ 0 w 558"/>
                <a:gd name="T16" fmla="*/ 0 h 1222"/>
                <a:gd name="T17" fmla="*/ 558 w 558"/>
                <a:gd name="T18" fmla="*/ 1222 h 1222"/>
              </a:gdLst>
              <a:ahLst/>
              <a:cxnLst>
                <a:cxn ang="T10">
                  <a:pos x="T0" y="T1"/>
                </a:cxn>
                <a:cxn ang="T11">
                  <a:pos x="T2" y="T3"/>
                </a:cxn>
                <a:cxn ang="T12">
                  <a:pos x="T4" y="T5"/>
                </a:cxn>
                <a:cxn ang="T13">
                  <a:pos x="T6" y="T7"/>
                </a:cxn>
                <a:cxn ang="T14">
                  <a:pos x="T8" y="T9"/>
                </a:cxn>
              </a:cxnLst>
              <a:rect l="T15" t="T16" r="T17" b="T18"/>
              <a:pathLst>
                <a:path w="558" h="1222">
                  <a:moveTo>
                    <a:pt x="490" y="1222"/>
                  </a:moveTo>
                  <a:lnTo>
                    <a:pt x="0" y="34"/>
                  </a:lnTo>
                  <a:lnTo>
                    <a:pt x="69" y="0"/>
                  </a:lnTo>
                  <a:lnTo>
                    <a:pt x="558" y="1187"/>
                  </a:lnTo>
                  <a:lnTo>
                    <a:pt x="490" y="1222"/>
                  </a:lnTo>
                  <a:close/>
                </a:path>
              </a:pathLst>
            </a:custGeom>
            <a:solidFill>
              <a:srgbClr val="FCDF64"/>
            </a:solidFill>
            <a:ln w="9525">
              <a:noFill/>
              <a:round/>
              <a:headEnd/>
              <a:tailEnd/>
            </a:ln>
          </p:spPr>
          <p:txBody>
            <a:bodyPr/>
            <a:lstStyle/>
            <a:p>
              <a:endParaRPr lang="pl-PL"/>
            </a:p>
          </p:txBody>
        </p:sp>
        <p:sp>
          <p:nvSpPr>
            <p:cNvPr id="57359" name="Freeform 21"/>
            <p:cNvSpPr>
              <a:spLocks/>
            </p:cNvSpPr>
            <p:nvPr/>
          </p:nvSpPr>
          <p:spPr bwMode="auto">
            <a:xfrm>
              <a:off x="7965551" y="3906811"/>
              <a:ext cx="885825" cy="1939925"/>
            </a:xfrm>
            <a:custGeom>
              <a:avLst/>
              <a:gdLst>
                <a:gd name="T0" fmla="*/ 2147483647 w 558"/>
                <a:gd name="T1" fmla="*/ 2147483647 h 1222"/>
                <a:gd name="T2" fmla="*/ 0 w 558"/>
                <a:gd name="T3" fmla="*/ 2147483647 h 1222"/>
                <a:gd name="T4" fmla="*/ 2147483647 w 558"/>
                <a:gd name="T5" fmla="*/ 0 h 1222"/>
                <a:gd name="T6" fmla="*/ 2147483647 w 558"/>
                <a:gd name="T7" fmla="*/ 2147483647 h 1222"/>
                <a:gd name="T8" fmla="*/ 2147483647 w 558"/>
                <a:gd name="T9" fmla="*/ 2147483647 h 1222"/>
                <a:gd name="T10" fmla="*/ 0 60000 65536"/>
                <a:gd name="T11" fmla="*/ 0 60000 65536"/>
                <a:gd name="T12" fmla="*/ 0 60000 65536"/>
                <a:gd name="T13" fmla="*/ 0 60000 65536"/>
                <a:gd name="T14" fmla="*/ 0 60000 65536"/>
                <a:gd name="T15" fmla="*/ 0 w 558"/>
                <a:gd name="T16" fmla="*/ 0 h 1222"/>
                <a:gd name="T17" fmla="*/ 558 w 558"/>
                <a:gd name="T18" fmla="*/ 1222 h 1222"/>
              </a:gdLst>
              <a:ahLst/>
              <a:cxnLst>
                <a:cxn ang="T10">
                  <a:pos x="T0" y="T1"/>
                </a:cxn>
                <a:cxn ang="T11">
                  <a:pos x="T2" y="T3"/>
                </a:cxn>
                <a:cxn ang="T12">
                  <a:pos x="T4" y="T5"/>
                </a:cxn>
                <a:cxn ang="T13">
                  <a:pos x="T6" y="T7"/>
                </a:cxn>
                <a:cxn ang="T14">
                  <a:pos x="T8" y="T9"/>
                </a:cxn>
              </a:cxnLst>
              <a:rect l="T15" t="T16" r="T17" b="T18"/>
              <a:pathLst>
                <a:path w="558" h="1222">
                  <a:moveTo>
                    <a:pt x="490" y="1222"/>
                  </a:moveTo>
                  <a:lnTo>
                    <a:pt x="0" y="34"/>
                  </a:lnTo>
                  <a:lnTo>
                    <a:pt x="69" y="0"/>
                  </a:lnTo>
                  <a:lnTo>
                    <a:pt x="558" y="1187"/>
                  </a:lnTo>
                  <a:lnTo>
                    <a:pt x="490" y="1222"/>
                  </a:lnTo>
                </a:path>
              </a:pathLst>
            </a:custGeom>
            <a:noFill/>
            <a:ln w="9525">
              <a:noFill/>
              <a:round/>
              <a:headEnd/>
              <a:tailEnd/>
            </a:ln>
          </p:spPr>
          <p:txBody>
            <a:bodyPr/>
            <a:lstStyle/>
            <a:p>
              <a:endParaRPr lang="pl-PL"/>
            </a:p>
          </p:txBody>
        </p:sp>
        <p:sp>
          <p:nvSpPr>
            <p:cNvPr id="57360" name="Freeform 22"/>
            <p:cNvSpPr>
              <a:spLocks/>
            </p:cNvSpPr>
            <p:nvPr/>
          </p:nvSpPr>
          <p:spPr bwMode="auto">
            <a:xfrm>
              <a:off x="8019526" y="3906811"/>
              <a:ext cx="831850" cy="1911350"/>
            </a:xfrm>
            <a:custGeom>
              <a:avLst/>
              <a:gdLst>
                <a:gd name="T0" fmla="*/ 2147483647 w 524"/>
                <a:gd name="T1" fmla="*/ 2147483647 h 1204"/>
                <a:gd name="T2" fmla="*/ 2147483647 w 524"/>
                <a:gd name="T3" fmla="*/ 2147483647 h 1204"/>
                <a:gd name="T4" fmla="*/ 0 w 524"/>
                <a:gd name="T5" fmla="*/ 2147483647 h 1204"/>
                <a:gd name="T6" fmla="*/ 2147483647 w 524"/>
                <a:gd name="T7" fmla="*/ 0 h 1204"/>
                <a:gd name="T8" fmla="*/ 2147483647 w 524"/>
                <a:gd name="T9" fmla="*/ 2147483647 h 1204"/>
                <a:gd name="T10" fmla="*/ 0 60000 65536"/>
                <a:gd name="T11" fmla="*/ 0 60000 65536"/>
                <a:gd name="T12" fmla="*/ 0 60000 65536"/>
                <a:gd name="T13" fmla="*/ 0 60000 65536"/>
                <a:gd name="T14" fmla="*/ 0 60000 65536"/>
                <a:gd name="T15" fmla="*/ 0 w 524"/>
                <a:gd name="T16" fmla="*/ 0 h 1204"/>
                <a:gd name="T17" fmla="*/ 524 w 524"/>
                <a:gd name="T18" fmla="*/ 1204 h 1204"/>
              </a:gdLst>
              <a:ahLst/>
              <a:cxnLst>
                <a:cxn ang="T10">
                  <a:pos x="T0" y="T1"/>
                </a:cxn>
                <a:cxn ang="T11">
                  <a:pos x="T2" y="T3"/>
                </a:cxn>
                <a:cxn ang="T12">
                  <a:pos x="T4" y="T5"/>
                </a:cxn>
                <a:cxn ang="T13">
                  <a:pos x="T6" y="T7"/>
                </a:cxn>
                <a:cxn ang="T14">
                  <a:pos x="T8" y="T9"/>
                </a:cxn>
              </a:cxnLst>
              <a:rect l="T15" t="T16" r="T17" b="T18"/>
              <a:pathLst>
                <a:path w="524" h="1204">
                  <a:moveTo>
                    <a:pt x="524" y="1187"/>
                  </a:moveTo>
                  <a:lnTo>
                    <a:pt x="489" y="1204"/>
                  </a:lnTo>
                  <a:lnTo>
                    <a:pt x="0" y="18"/>
                  </a:lnTo>
                  <a:lnTo>
                    <a:pt x="35" y="0"/>
                  </a:lnTo>
                  <a:lnTo>
                    <a:pt x="524" y="1187"/>
                  </a:lnTo>
                  <a:close/>
                </a:path>
              </a:pathLst>
            </a:custGeom>
            <a:solidFill>
              <a:srgbClr val="FFC828"/>
            </a:solidFill>
            <a:ln w="9525">
              <a:noFill/>
              <a:round/>
              <a:headEnd/>
              <a:tailEnd/>
            </a:ln>
          </p:spPr>
          <p:txBody>
            <a:bodyPr/>
            <a:lstStyle/>
            <a:p>
              <a:endParaRPr lang="pl-PL"/>
            </a:p>
          </p:txBody>
        </p:sp>
        <p:sp>
          <p:nvSpPr>
            <p:cNvPr id="57361" name="Freeform 23"/>
            <p:cNvSpPr>
              <a:spLocks/>
            </p:cNvSpPr>
            <p:nvPr/>
          </p:nvSpPr>
          <p:spPr bwMode="auto">
            <a:xfrm>
              <a:off x="7868713" y="3770287"/>
              <a:ext cx="290513" cy="322262"/>
            </a:xfrm>
            <a:custGeom>
              <a:avLst/>
              <a:gdLst>
                <a:gd name="T0" fmla="*/ 2147483647 w 126"/>
                <a:gd name="T1" fmla="*/ 2147483647 h 125"/>
                <a:gd name="T2" fmla="*/ 2147483647 w 126"/>
                <a:gd name="T3" fmla="*/ 2147483647 h 125"/>
                <a:gd name="T4" fmla="*/ 2147483647 w 126"/>
                <a:gd name="T5" fmla="*/ 2147483647 h 125"/>
                <a:gd name="T6" fmla="*/ 2147483647 w 126"/>
                <a:gd name="T7" fmla="*/ 2147483647 h 125"/>
                <a:gd name="T8" fmla="*/ 2147483647 w 126"/>
                <a:gd name="T9" fmla="*/ 2147483647 h 125"/>
                <a:gd name="T10" fmla="*/ 0 60000 65536"/>
                <a:gd name="T11" fmla="*/ 0 60000 65536"/>
                <a:gd name="T12" fmla="*/ 0 60000 65536"/>
                <a:gd name="T13" fmla="*/ 0 60000 65536"/>
                <a:gd name="T14" fmla="*/ 0 60000 65536"/>
                <a:gd name="T15" fmla="*/ 0 w 126"/>
                <a:gd name="T16" fmla="*/ 0 h 125"/>
                <a:gd name="T17" fmla="*/ 126 w 126"/>
                <a:gd name="T18" fmla="*/ 125 h 125"/>
              </a:gdLst>
              <a:ahLst/>
              <a:cxnLst>
                <a:cxn ang="T10">
                  <a:pos x="T0" y="T1"/>
                </a:cxn>
                <a:cxn ang="T11">
                  <a:pos x="T2" y="T3"/>
                </a:cxn>
                <a:cxn ang="T12">
                  <a:pos x="T4" y="T5"/>
                </a:cxn>
                <a:cxn ang="T13">
                  <a:pos x="T6" y="T7"/>
                </a:cxn>
                <a:cxn ang="T14">
                  <a:pos x="T8" y="T9"/>
                </a:cxn>
              </a:cxnLst>
              <a:rect l="T15" t="T16" r="T17" b="T18"/>
              <a:pathLst>
                <a:path w="126" h="125">
                  <a:moveTo>
                    <a:pt x="113" y="39"/>
                  </a:moveTo>
                  <a:cubicBezTo>
                    <a:pt x="100" y="12"/>
                    <a:pt x="68" y="0"/>
                    <a:pt x="40" y="12"/>
                  </a:cubicBezTo>
                  <a:cubicBezTo>
                    <a:pt x="12" y="25"/>
                    <a:pt x="0" y="58"/>
                    <a:pt x="13" y="86"/>
                  </a:cubicBezTo>
                  <a:cubicBezTo>
                    <a:pt x="26" y="113"/>
                    <a:pt x="58" y="125"/>
                    <a:pt x="86" y="113"/>
                  </a:cubicBezTo>
                  <a:cubicBezTo>
                    <a:pt x="114" y="100"/>
                    <a:pt x="126" y="67"/>
                    <a:pt x="113" y="39"/>
                  </a:cubicBezTo>
                </a:path>
              </a:pathLst>
            </a:custGeom>
            <a:solidFill>
              <a:srgbClr val="FFC828"/>
            </a:solidFill>
            <a:ln w="9525">
              <a:noFill/>
              <a:round/>
              <a:headEnd/>
              <a:tailEnd/>
            </a:ln>
          </p:spPr>
          <p:txBody>
            <a:bodyPr/>
            <a:lstStyle/>
            <a:p>
              <a:endParaRPr lang="pl-PL"/>
            </a:p>
          </p:txBody>
        </p:sp>
        <p:sp>
          <p:nvSpPr>
            <p:cNvPr id="57362" name="Freeform 24"/>
            <p:cNvSpPr>
              <a:spLocks/>
            </p:cNvSpPr>
            <p:nvPr/>
          </p:nvSpPr>
          <p:spPr bwMode="auto">
            <a:xfrm>
              <a:off x="7894113" y="3829024"/>
              <a:ext cx="130175" cy="144462"/>
            </a:xfrm>
            <a:custGeom>
              <a:avLst/>
              <a:gdLst>
                <a:gd name="T0" fmla="*/ 2147483647 w 56"/>
                <a:gd name="T1" fmla="*/ 2147483647 h 56"/>
                <a:gd name="T2" fmla="*/ 2147483647 w 56"/>
                <a:gd name="T3" fmla="*/ 2147483647 h 56"/>
                <a:gd name="T4" fmla="*/ 2147483647 w 56"/>
                <a:gd name="T5" fmla="*/ 2147483647 h 56"/>
                <a:gd name="T6" fmla="*/ 2147483647 w 56"/>
                <a:gd name="T7" fmla="*/ 2147483647 h 56"/>
                <a:gd name="T8" fmla="*/ 2147483647 w 56"/>
                <a:gd name="T9" fmla="*/ 2147483647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51" y="18"/>
                  </a:moveTo>
                  <a:cubicBezTo>
                    <a:pt x="45" y="6"/>
                    <a:pt x="30" y="0"/>
                    <a:pt x="18" y="6"/>
                  </a:cubicBezTo>
                  <a:cubicBezTo>
                    <a:pt x="6" y="12"/>
                    <a:pt x="0" y="26"/>
                    <a:pt x="6" y="39"/>
                  </a:cubicBezTo>
                  <a:cubicBezTo>
                    <a:pt x="12" y="51"/>
                    <a:pt x="26" y="56"/>
                    <a:pt x="39" y="51"/>
                  </a:cubicBezTo>
                  <a:cubicBezTo>
                    <a:pt x="51" y="45"/>
                    <a:pt x="56" y="30"/>
                    <a:pt x="51" y="18"/>
                  </a:cubicBezTo>
                </a:path>
              </a:pathLst>
            </a:custGeom>
            <a:solidFill>
              <a:srgbClr val="FCDF64"/>
            </a:solidFill>
            <a:ln w="9525">
              <a:noFill/>
              <a:round/>
              <a:headEnd/>
              <a:tailEnd/>
            </a:ln>
          </p:spPr>
          <p:txBody>
            <a:bodyPr/>
            <a:lstStyle/>
            <a:p>
              <a:endParaRPr lang="pl-PL"/>
            </a:p>
          </p:txBody>
        </p:sp>
        <p:sp>
          <p:nvSpPr>
            <p:cNvPr id="57363" name="Freeform 26"/>
            <p:cNvSpPr>
              <a:spLocks/>
            </p:cNvSpPr>
            <p:nvPr/>
          </p:nvSpPr>
          <p:spPr bwMode="auto">
            <a:xfrm>
              <a:off x="8967263" y="4059211"/>
              <a:ext cx="217488" cy="696912"/>
            </a:xfrm>
            <a:custGeom>
              <a:avLst/>
              <a:gdLst>
                <a:gd name="T0" fmla="*/ 2147483647 w 94"/>
                <a:gd name="T1" fmla="*/ 2147483647 h 270"/>
                <a:gd name="T2" fmla="*/ 2147483647 w 94"/>
                <a:gd name="T3" fmla="*/ 0 h 270"/>
                <a:gd name="T4" fmla="*/ 0 w 94"/>
                <a:gd name="T5" fmla="*/ 2147483647 h 270"/>
                <a:gd name="T6" fmla="*/ 2147483647 w 94"/>
                <a:gd name="T7" fmla="*/ 2147483647 h 270"/>
                <a:gd name="T8" fmla="*/ 2147483647 w 94"/>
                <a:gd name="T9" fmla="*/ 2147483647 h 270"/>
                <a:gd name="T10" fmla="*/ 0 60000 65536"/>
                <a:gd name="T11" fmla="*/ 0 60000 65536"/>
                <a:gd name="T12" fmla="*/ 0 60000 65536"/>
                <a:gd name="T13" fmla="*/ 0 60000 65536"/>
                <a:gd name="T14" fmla="*/ 0 60000 65536"/>
                <a:gd name="T15" fmla="*/ 0 w 94"/>
                <a:gd name="T16" fmla="*/ 0 h 270"/>
                <a:gd name="T17" fmla="*/ 94 w 94"/>
                <a:gd name="T18" fmla="*/ 270 h 270"/>
              </a:gdLst>
              <a:ahLst/>
              <a:cxnLst>
                <a:cxn ang="T10">
                  <a:pos x="T0" y="T1"/>
                </a:cxn>
                <a:cxn ang="T11">
                  <a:pos x="T2" y="T3"/>
                </a:cxn>
                <a:cxn ang="T12">
                  <a:pos x="T4" y="T5"/>
                </a:cxn>
                <a:cxn ang="T13">
                  <a:pos x="T6" y="T7"/>
                </a:cxn>
                <a:cxn ang="T14">
                  <a:pos x="T8" y="T9"/>
                </a:cxn>
              </a:cxnLst>
              <a:rect l="T15" t="T16" r="T17" b="T18"/>
              <a:pathLst>
                <a:path w="94" h="270">
                  <a:moveTo>
                    <a:pt x="94" y="9"/>
                  </a:moveTo>
                  <a:cubicBezTo>
                    <a:pt x="69" y="5"/>
                    <a:pt x="43" y="2"/>
                    <a:pt x="18" y="0"/>
                  </a:cubicBezTo>
                  <a:cubicBezTo>
                    <a:pt x="12" y="88"/>
                    <a:pt x="6" y="176"/>
                    <a:pt x="0" y="264"/>
                  </a:cubicBezTo>
                  <a:cubicBezTo>
                    <a:pt x="18" y="265"/>
                    <a:pt x="35" y="267"/>
                    <a:pt x="53" y="270"/>
                  </a:cubicBezTo>
                  <a:cubicBezTo>
                    <a:pt x="66" y="183"/>
                    <a:pt x="80" y="96"/>
                    <a:pt x="94" y="9"/>
                  </a:cubicBezTo>
                </a:path>
              </a:pathLst>
            </a:custGeom>
            <a:solidFill>
              <a:srgbClr val="F15F4B"/>
            </a:solidFill>
            <a:ln w="9525">
              <a:noFill/>
              <a:round/>
              <a:headEnd/>
              <a:tailEnd/>
            </a:ln>
          </p:spPr>
          <p:txBody>
            <a:bodyPr/>
            <a:lstStyle/>
            <a:p>
              <a:endParaRPr lang="pl-PL"/>
            </a:p>
          </p:txBody>
        </p:sp>
        <p:sp>
          <p:nvSpPr>
            <p:cNvPr id="57364" name="Freeform 27"/>
            <p:cNvSpPr>
              <a:spLocks/>
            </p:cNvSpPr>
            <p:nvPr/>
          </p:nvSpPr>
          <p:spPr bwMode="auto">
            <a:xfrm>
              <a:off x="8024288" y="3930624"/>
              <a:ext cx="1109663" cy="903287"/>
            </a:xfrm>
            <a:custGeom>
              <a:avLst/>
              <a:gdLst>
                <a:gd name="T0" fmla="*/ 2147483647 w 480"/>
                <a:gd name="T1" fmla="*/ 2147483647 h 350"/>
                <a:gd name="T2" fmla="*/ 2147483647 w 480"/>
                <a:gd name="T3" fmla="*/ 2147483647 h 350"/>
                <a:gd name="T4" fmla="*/ 0 w 480"/>
                <a:gd name="T5" fmla="*/ 2147483647 h 350"/>
                <a:gd name="T6" fmla="*/ 2147483647 w 480"/>
                <a:gd name="T7" fmla="*/ 2147483647 h 350"/>
                <a:gd name="T8" fmla="*/ 2147483647 w 480"/>
                <a:gd name="T9" fmla="*/ 2147483647 h 350"/>
                <a:gd name="T10" fmla="*/ 0 60000 65536"/>
                <a:gd name="T11" fmla="*/ 0 60000 65536"/>
                <a:gd name="T12" fmla="*/ 0 60000 65536"/>
                <a:gd name="T13" fmla="*/ 0 60000 65536"/>
                <a:gd name="T14" fmla="*/ 0 60000 65536"/>
                <a:gd name="T15" fmla="*/ 0 w 480"/>
                <a:gd name="T16" fmla="*/ 0 h 350"/>
                <a:gd name="T17" fmla="*/ 480 w 480"/>
                <a:gd name="T18" fmla="*/ 350 h 350"/>
              </a:gdLst>
              <a:ahLst/>
              <a:cxnLst>
                <a:cxn ang="T10">
                  <a:pos x="T0" y="T1"/>
                </a:cxn>
                <a:cxn ang="T11">
                  <a:pos x="T2" y="T3"/>
                </a:cxn>
                <a:cxn ang="T12">
                  <a:pos x="T4" y="T5"/>
                </a:cxn>
                <a:cxn ang="T13">
                  <a:pos x="T6" y="T7"/>
                </a:cxn>
                <a:cxn ang="T14">
                  <a:pos x="T8" y="T9"/>
                </a:cxn>
              </a:cxnLst>
              <a:rect l="T15" t="T16" r="T17" b="T18"/>
              <a:pathLst>
                <a:path w="480" h="350">
                  <a:moveTo>
                    <a:pt x="444" y="301"/>
                  </a:moveTo>
                  <a:cubicBezTo>
                    <a:pt x="334" y="287"/>
                    <a:pt x="220" y="303"/>
                    <a:pt x="117" y="350"/>
                  </a:cubicBezTo>
                  <a:cubicBezTo>
                    <a:pt x="78" y="265"/>
                    <a:pt x="39" y="179"/>
                    <a:pt x="0" y="93"/>
                  </a:cubicBezTo>
                  <a:cubicBezTo>
                    <a:pt x="152" y="24"/>
                    <a:pt x="318" y="0"/>
                    <a:pt x="480" y="21"/>
                  </a:cubicBezTo>
                  <a:cubicBezTo>
                    <a:pt x="468" y="114"/>
                    <a:pt x="456" y="207"/>
                    <a:pt x="444" y="301"/>
                  </a:cubicBezTo>
                </a:path>
              </a:pathLst>
            </a:custGeom>
            <a:solidFill>
              <a:srgbClr val="F57F31"/>
            </a:solidFill>
            <a:ln w="9525">
              <a:noFill/>
              <a:round/>
              <a:headEnd/>
              <a:tailEnd/>
            </a:ln>
          </p:spPr>
          <p:txBody>
            <a:bodyPr/>
            <a:lstStyle/>
            <a:p>
              <a:endParaRPr lang="pl-PL"/>
            </a:p>
          </p:txBody>
        </p:sp>
        <p:sp>
          <p:nvSpPr>
            <p:cNvPr id="57365" name="Freeform 28"/>
            <p:cNvSpPr>
              <a:spLocks/>
            </p:cNvSpPr>
            <p:nvPr/>
          </p:nvSpPr>
          <p:spPr bwMode="auto">
            <a:xfrm>
              <a:off x="8198913" y="4129061"/>
              <a:ext cx="236538" cy="615950"/>
            </a:xfrm>
            <a:custGeom>
              <a:avLst/>
              <a:gdLst>
                <a:gd name="T0" fmla="*/ 2147483647 w 102"/>
                <a:gd name="T1" fmla="*/ 2147483647 h 239"/>
                <a:gd name="T2" fmla="*/ 2147483647 w 102"/>
                <a:gd name="T3" fmla="*/ 2147483647 h 239"/>
                <a:gd name="T4" fmla="*/ 2147483647 w 102"/>
                <a:gd name="T5" fmla="*/ 2147483647 h 239"/>
                <a:gd name="T6" fmla="*/ 2147483647 w 102"/>
                <a:gd name="T7" fmla="*/ 2147483647 h 239"/>
                <a:gd name="T8" fmla="*/ 2147483647 w 102"/>
                <a:gd name="T9" fmla="*/ 2147483647 h 239"/>
                <a:gd name="T10" fmla="*/ 2147483647 w 102"/>
                <a:gd name="T11" fmla="*/ 2147483647 h 239"/>
                <a:gd name="T12" fmla="*/ 2147483647 w 102"/>
                <a:gd name="T13" fmla="*/ 2147483647 h 239"/>
                <a:gd name="T14" fmla="*/ 0 60000 65536"/>
                <a:gd name="T15" fmla="*/ 0 60000 65536"/>
                <a:gd name="T16" fmla="*/ 0 60000 65536"/>
                <a:gd name="T17" fmla="*/ 0 60000 65536"/>
                <a:gd name="T18" fmla="*/ 0 60000 65536"/>
                <a:gd name="T19" fmla="*/ 0 60000 65536"/>
                <a:gd name="T20" fmla="*/ 0 60000 65536"/>
                <a:gd name="T21" fmla="*/ 0 w 102"/>
                <a:gd name="T22" fmla="*/ 0 h 239"/>
                <a:gd name="T23" fmla="*/ 102 w 102"/>
                <a:gd name="T24" fmla="*/ 239 h 2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2" h="239">
                  <a:moveTo>
                    <a:pt x="98" y="238"/>
                  </a:moveTo>
                  <a:cubicBezTo>
                    <a:pt x="96" y="239"/>
                    <a:pt x="93" y="238"/>
                    <a:pt x="92" y="235"/>
                  </a:cubicBezTo>
                  <a:cubicBezTo>
                    <a:pt x="62" y="160"/>
                    <a:pt x="31" y="84"/>
                    <a:pt x="1" y="9"/>
                  </a:cubicBezTo>
                  <a:cubicBezTo>
                    <a:pt x="0" y="7"/>
                    <a:pt x="3" y="3"/>
                    <a:pt x="6" y="2"/>
                  </a:cubicBezTo>
                  <a:cubicBezTo>
                    <a:pt x="10" y="0"/>
                    <a:pt x="14" y="1"/>
                    <a:pt x="15" y="4"/>
                  </a:cubicBezTo>
                  <a:cubicBezTo>
                    <a:pt x="44" y="80"/>
                    <a:pt x="73" y="156"/>
                    <a:pt x="101" y="232"/>
                  </a:cubicBezTo>
                  <a:cubicBezTo>
                    <a:pt x="102" y="234"/>
                    <a:pt x="101" y="237"/>
                    <a:pt x="98" y="238"/>
                  </a:cubicBezTo>
                </a:path>
              </a:pathLst>
            </a:custGeom>
            <a:solidFill>
              <a:srgbClr val="F15F4B"/>
            </a:solidFill>
            <a:ln w="9525">
              <a:noFill/>
              <a:round/>
              <a:headEnd/>
              <a:tailEnd/>
            </a:ln>
          </p:spPr>
          <p:txBody>
            <a:bodyPr/>
            <a:lstStyle/>
            <a:p>
              <a:endParaRPr lang="pl-PL"/>
            </a:p>
          </p:txBody>
        </p:sp>
        <p:sp>
          <p:nvSpPr>
            <p:cNvPr id="57366" name="Freeform 29"/>
            <p:cNvSpPr>
              <a:spLocks/>
            </p:cNvSpPr>
            <p:nvPr/>
          </p:nvSpPr>
          <p:spPr bwMode="auto">
            <a:xfrm>
              <a:off x="7843313" y="3836961"/>
              <a:ext cx="131763" cy="147637"/>
            </a:xfrm>
            <a:custGeom>
              <a:avLst/>
              <a:gdLst>
                <a:gd name="T0" fmla="*/ 2147483647 w 83"/>
                <a:gd name="T1" fmla="*/ 2147483647 h 93"/>
                <a:gd name="T2" fmla="*/ 0 w 83"/>
                <a:gd name="T3" fmla="*/ 2147483647 h 93"/>
                <a:gd name="T4" fmla="*/ 2147483647 w 83"/>
                <a:gd name="T5" fmla="*/ 2147483647 h 93"/>
                <a:gd name="T6" fmla="*/ 2147483647 w 83"/>
                <a:gd name="T7" fmla="*/ 2147483647 h 93"/>
                <a:gd name="T8" fmla="*/ 2147483647 w 83"/>
                <a:gd name="T9" fmla="*/ 2147483647 h 93"/>
                <a:gd name="T10" fmla="*/ 2147483647 w 83"/>
                <a:gd name="T11" fmla="*/ 2147483647 h 93"/>
                <a:gd name="T12" fmla="*/ 2147483647 w 83"/>
                <a:gd name="T13" fmla="*/ 2147483647 h 93"/>
                <a:gd name="T14" fmla="*/ 2147483647 w 83"/>
                <a:gd name="T15" fmla="*/ 2147483647 h 93"/>
                <a:gd name="T16" fmla="*/ 2147483647 w 83"/>
                <a:gd name="T17" fmla="*/ 2147483647 h 93"/>
                <a:gd name="T18" fmla="*/ 2147483647 w 83"/>
                <a:gd name="T19" fmla="*/ 0 h 93"/>
                <a:gd name="T20" fmla="*/ 2147483647 w 83"/>
                <a:gd name="T21" fmla="*/ 2147483647 h 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3"/>
                <a:gd name="T34" fmla="*/ 0 h 93"/>
                <a:gd name="T35" fmla="*/ 83 w 83"/>
                <a:gd name="T36" fmla="*/ 93 h 9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3" h="93">
                  <a:moveTo>
                    <a:pt x="39" y="43"/>
                  </a:moveTo>
                  <a:lnTo>
                    <a:pt x="0" y="52"/>
                  </a:lnTo>
                  <a:lnTo>
                    <a:pt x="41" y="47"/>
                  </a:lnTo>
                  <a:lnTo>
                    <a:pt x="38" y="93"/>
                  </a:lnTo>
                  <a:lnTo>
                    <a:pt x="47" y="49"/>
                  </a:lnTo>
                  <a:lnTo>
                    <a:pt x="83" y="65"/>
                  </a:lnTo>
                  <a:lnTo>
                    <a:pt x="48" y="43"/>
                  </a:lnTo>
                  <a:lnTo>
                    <a:pt x="74" y="8"/>
                  </a:lnTo>
                  <a:lnTo>
                    <a:pt x="45" y="39"/>
                  </a:lnTo>
                  <a:lnTo>
                    <a:pt x="23" y="0"/>
                  </a:lnTo>
                  <a:lnTo>
                    <a:pt x="39" y="43"/>
                  </a:lnTo>
                  <a:close/>
                </a:path>
              </a:pathLst>
            </a:custGeom>
            <a:solidFill>
              <a:srgbClr val="FFFFFF"/>
            </a:solidFill>
            <a:ln w="9525">
              <a:noFill/>
              <a:round/>
              <a:headEnd/>
              <a:tailEnd/>
            </a:ln>
          </p:spPr>
          <p:txBody>
            <a:bodyPr/>
            <a:lstStyle/>
            <a:p>
              <a:endParaRPr lang="pl-PL"/>
            </a:p>
          </p:txBody>
        </p:sp>
        <p:sp>
          <p:nvSpPr>
            <p:cNvPr id="57367" name="Freeform 31"/>
            <p:cNvSpPr>
              <a:spLocks/>
            </p:cNvSpPr>
            <p:nvPr/>
          </p:nvSpPr>
          <p:spPr bwMode="auto">
            <a:xfrm>
              <a:off x="8974125" y="4071911"/>
              <a:ext cx="217488" cy="684212"/>
            </a:xfrm>
            <a:custGeom>
              <a:avLst/>
              <a:gdLst>
                <a:gd name="T0" fmla="*/ 2147483647 w 94"/>
                <a:gd name="T1" fmla="*/ 0 h 265"/>
                <a:gd name="T2" fmla="*/ 2147483647 w 94"/>
                <a:gd name="T3" fmla="*/ 2147483647 h 265"/>
                <a:gd name="T4" fmla="*/ 2147483647 w 94"/>
                <a:gd name="T5" fmla="*/ 2147483647 h 265"/>
                <a:gd name="T6" fmla="*/ 0 w 94"/>
                <a:gd name="T7" fmla="*/ 2147483647 h 265"/>
                <a:gd name="T8" fmla="*/ 2147483647 w 94"/>
                <a:gd name="T9" fmla="*/ 2147483647 h 265"/>
                <a:gd name="T10" fmla="*/ 2147483647 w 94"/>
                <a:gd name="T11" fmla="*/ 2147483647 h 265"/>
                <a:gd name="T12" fmla="*/ 2147483647 w 94"/>
                <a:gd name="T13" fmla="*/ 0 h 265"/>
                <a:gd name="T14" fmla="*/ 0 60000 65536"/>
                <a:gd name="T15" fmla="*/ 0 60000 65536"/>
                <a:gd name="T16" fmla="*/ 0 60000 65536"/>
                <a:gd name="T17" fmla="*/ 0 60000 65536"/>
                <a:gd name="T18" fmla="*/ 0 60000 65536"/>
                <a:gd name="T19" fmla="*/ 0 60000 65536"/>
                <a:gd name="T20" fmla="*/ 0 60000 65536"/>
                <a:gd name="T21" fmla="*/ 0 w 94"/>
                <a:gd name="T22" fmla="*/ 0 h 265"/>
                <a:gd name="T23" fmla="*/ 94 w 94"/>
                <a:gd name="T24" fmla="*/ 265 h 2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 h="265">
                  <a:moveTo>
                    <a:pt x="68" y="0"/>
                  </a:moveTo>
                  <a:cubicBezTo>
                    <a:pt x="57" y="82"/>
                    <a:pt x="47" y="164"/>
                    <a:pt x="36" y="246"/>
                  </a:cubicBezTo>
                  <a:cubicBezTo>
                    <a:pt x="25" y="244"/>
                    <a:pt x="13" y="243"/>
                    <a:pt x="1" y="242"/>
                  </a:cubicBezTo>
                  <a:cubicBezTo>
                    <a:pt x="1" y="248"/>
                    <a:pt x="0" y="253"/>
                    <a:pt x="0" y="259"/>
                  </a:cubicBezTo>
                  <a:cubicBezTo>
                    <a:pt x="18" y="260"/>
                    <a:pt x="35" y="262"/>
                    <a:pt x="53" y="265"/>
                  </a:cubicBezTo>
                  <a:cubicBezTo>
                    <a:pt x="66" y="178"/>
                    <a:pt x="80" y="91"/>
                    <a:pt x="94" y="4"/>
                  </a:cubicBezTo>
                  <a:cubicBezTo>
                    <a:pt x="85" y="2"/>
                    <a:pt x="77" y="1"/>
                    <a:pt x="68" y="0"/>
                  </a:cubicBezTo>
                </a:path>
              </a:pathLst>
            </a:custGeom>
            <a:solidFill>
              <a:srgbClr val="F05335"/>
            </a:solidFill>
            <a:ln w="9525">
              <a:noFill/>
              <a:round/>
              <a:headEnd/>
              <a:tailEnd/>
            </a:ln>
          </p:spPr>
          <p:txBody>
            <a:bodyPr/>
            <a:lstStyle/>
            <a:p>
              <a:endParaRPr lang="pl-PL"/>
            </a:p>
          </p:txBody>
        </p:sp>
        <p:sp>
          <p:nvSpPr>
            <p:cNvPr id="57368" name="Freeform 32"/>
            <p:cNvSpPr>
              <a:spLocks/>
            </p:cNvSpPr>
            <p:nvPr/>
          </p:nvSpPr>
          <p:spPr bwMode="auto">
            <a:xfrm>
              <a:off x="8795813" y="3967136"/>
              <a:ext cx="338138" cy="739775"/>
            </a:xfrm>
            <a:custGeom>
              <a:avLst/>
              <a:gdLst>
                <a:gd name="T0" fmla="*/ 2147483647 w 146"/>
                <a:gd name="T1" fmla="*/ 0 h 287"/>
                <a:gd name="T2" fmla="*/ 0 w 146"/>
                <a:gd name="T3" fmla="*/ 0 h 287"/>
                <a:gd name="T4" fmla="*/ 0 w 146"/>
                <a:gd name="T5" fmla="*/ 2147483647 h 287"/>
                <a:gd name="T6" fmla="*/ 2147483647 w 146"/>
                <a:gd name="T7" fmla="*/ 2147483647 h 287"/>
                <a:gd name="T8" fmla="*/ 2147483647 w 146"/>
                <a:gd name="T9" fmla="*/ 2147483647 h 287"/>
                <a:gd name="T10" fmla="*/ 2147483647 w 146"/>
                <a:gd name="T11" fmla="*/ 2147483647 h 287"/>
                <a:gd name="T12" fmla="*/ 2147483647 w 146"/>
                <a:gd name="T13" fmla="*/ 2147483647 h 287"/>
                <a:gd name="T14" fmla="*/ 2147483647 w 146"/>
                <a:gd name="T15" fmla="*/ 2147483647 h 287"/>
                <a:gd name="T16" fmla="*/ 2147483647 w 146"/>
                <a:gd name="T17" fmla="*/ 0 h 2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6"/>
                <a:gd name="T28" fmla="*/ 0 h 287"/>
                <a:gd name="T29" fmla="*/ 146 w 146"/>
                <a:gd name="T30" fmla="*/ 287 h 2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6" h="287">
                  <a:moveTo>
                    <a:pt x="34" y="0"/>
                  </a:moveTo>
                  <a:cubicBezTo>
                    <a:pt x="23" y="0"/>
                    <a:pt x="11" y="0"/>
                    <a:pt x="0" y="0"/>
                  </a:cubicBezTo>
                  <a:cubicBezTo>
                    <a:pt x="0" y="283"/>
                    <a:pt x="0" y="283"/>
                    <a:pt x="0" y="283"/>
                  </a:cubicBezTo>
                  <a:cubicBezTo>
                    <a:pt x="11" y="282"/>
                    <a:pt x="23" y="282"/>
                    <a:pt x="34" y="282"/>
                  </a:cubicBezTo>
                  <a:cubicBezTo>
                    <a:pt x="48" y="282"/>
                    <a:pt x="61" y="282"/>
                    <a:pt x="75" y="283"/>
                  </a:cubicBezTo>
                  <a:cubicBezTo>
                    <a:pt x="87" y="284"/>
                    <a:pt x="99" y="285"/>
                    <a:pt x="110" y="287"/>
                  </a:cubicBezTo>
                  <a:cubicBezTo>
                    <a:pt x="121" y="205"/>
                    <a:pt x="131" y="123"/>
                    <a:pt x="142" y="41"/>
                  </a:cubicBezTo>
                  <a:cubicBezTo>
                    <a:pt x="143" y="29"/>
                    <a:pt x="145" y="18"/>
                    <a:pt x="146" y="7"/>
                  </a:cubicBezTo>
                  <a:cubicBezTo>
                    <a:pt x="109" y="2"/>
                    <a:pt x="71" y="0"/>
                    <a:pt x="34" y="0"/>
                  </a:cubicBezTo>
                </a:path>
              </a:pathLst>
            </a:custGeom>
            <a:solidFill>
              <a:srgbClr val="F37027"/>
            </a:solidFill>
            <a:ln w="9525">
              <a:noFill/>
              <a:round/>
              <a:headEnd/>
              <a:tailEnd/>
            </a:ln>
          </p:spPr>
          <p:txBody>
            <a:bodyPr/>
            <a:lstStyle/>
            <a:p>
              <a:endParaRPr lang="pl-PL"/>
            </a:p>
          </p:txBody>
        </p:sp>
      </p:grpSp>
      <p:pic>
        <p:nvPicPr>
          <p:cNvPr id="57353" name="Picture 2"/>
          <p:cNvPicPr>
            <a:picLocks noChangeAspect="1" noChangeArrowheads="1"/>
          </p:cNvPicPr>
          <p:nvPr/>
        </p:nvPicPr>
        <p:blipFill>
          <a:blip r:embed="rId2"/>
          <a:srcRect/>
          <a:stretch>
            <a:fillRect/>
          </a:stretch>
        </p:blipFill>
        <p:spPr bwMode="auto">
          <a:xfrm>
            <a:off x="11990388" y="5019675"/>
            <a:ext cx="1165225" cy="1165225"/>
          </a:xfrm>
          <a:prstGeom prst="rect">
            <a:avLst/>
          </a:prstGeom>
          <a:noFill/>
          <a:ln w="9525">
            <a:noFill/>
            <a:miter lim="800000"/>
            <a:headEnd/>
            <a:tailEnd/>
          </a:ln>
        </p:spPr>
      </p:pic>
      <p:cxnSp>
        <p:nvCxnSpPr>
          <p:cNvPr id="50" name="Straight Connector 17"/>
          <p:cNvCxnSpPr/>
          <p:nvPr/>
        </p:nvCxnSpPr>
        <p:spPr>
          <a:xfrm flipV="1">
            <a:off x="12190413" y="12771438"/>
            <a:ext cx="22225" cy="504825"/>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1" name="TextBox 22"/>
          <p:cNvSpPr txBox="1"/>
          <p:nvPr/>
        </p:nvSpPr>
        <p:spPr>
          <a:xfrm>
            <a:off x="12330113" y="12793663"/>
            <a:ext cx="1500187" cy="584200"/>
          </a:xfrm>
          <a:prstGeom prst="rect">
            <a:avLst/>
          </a:prstGeom>
          <a:noFill/>
        </p:spPr>
        <p:txBody>
          <a:bodyPr>
            <a:spAutoFit/>
          </a:bodyPr>
          <a:lstStyle/>
          <a:p>
            <a:pPr algn="ctr" fontAlgn="auto">
              <a:spcBef>
                <a:spcPts val="0"/>
              </a:spcBef>
              <a:spcAft>
                <a:spcPts val="0"/>
              </a:spcAft>
              <a:defRPr/>
            </a:pPr>
            <a:r>
              <a:rPr lang="pl-PL" sz="3200" spc="300" dirty="0">
                <a:solidFill>
                  <a:schemeClr val="tx2">
                    <a:lumMod val="50000"/>
                  </a:schemeClr>
                </a:solidFill>
                <a:latin typeface="Arial Black" pitchFamily="34" charset="0"/>
                <a:ea typeface="Open Sans" panose="020B0606030504020204" pitchFamily="34" charset="0"/>
                <a:cs typeface="Aharoni" pitchFamily="2" charset="-79"/>
              </a:rPr>
              <a:t>2019</a:t>
            </a:r>
            <a:endParaRPr lang="en-US" sz="3200" spc="300" dirty="0">
              <a:solidFill>
                <a:schemeClr val="tx2">
                  <a:lumMod val="50000"/>
                </a:schemeClr>
              </a:solidFill>
              <a:latin typeface="Arial Black" pitchFamily="34" charset="0"/>
              <a:ea typeface="Open Sans" panose="020B0606030504020204" pitchFamily="34" charset="0"/>
              <a:cs typeface="Aharoni" pitchFamily="2" charset="-79"/>
            </a:endParaRPr>
          </a:p>
        </p:txBody>
      </p:sp>
      <p:pic>
        <p:nvPicPr>
          <p:cNvPr id="57356" name="Picture 10" descr="C:\Users\lstacherczak\Desktop\czestochowa_logo_A1_podstawowe_kolor.PNG"/>
          <p:cNvPicPr>
            <a:picLocks noChangeAspect="1" noChangeArrowheads="1"/>
          </p:cNvPicPr>
          <p:nvPr/>
        </p:nvPicPr>
        <p:blipFill>
          <a:blip r:embed="rId3"/>
          <a:srcRect/>
          <a:stretch>
            <a:fillRect/>
          </a:stretch>
        </p:blipFill>
        <p:spPr bwMode="auto">
          <a:xfrm>
            <a:off x="9794875" y="12687300"/>
            <a:ext cx="2124075" cy="7016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par>
                                <p:cTn id="11" presetID="53" presetClass="entr" presetSubtype="16" fill="hold" nodeType="withEffect">
                                  <p:stCondLst>
                                    <p:cond delay="20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nodeType="withEffect">
                                  <p:stCondLst>
                                    <p:cond delay="20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par>
                                <p:cTn id="21" presetID="32" presetClass="emph" presetSubtype="0" fill="hold" nodeType="withEffect">
                                  <p:stCondLst>
                                    <p:cond delay="300"/>
                                  </p:stCondLst>
                                  <p:childTnLst>
                                    <p:animRot by="120000">
                                      <p:cBhvr>
                                        <p:cTn id="22" dur="100" fill="hold">
                                          <p:stCondLst>
                                            <p:cond delay="0"/>
                                          </p:stCondLst>
                                        </p:cTn>
                                        <p:tgtEl>
                                          <p:spTgt spid="4"/>
                                        </p:tgtEl>
                                        <p:attrNameLst>
                                          <p:attrName>r</p:attrName>
                                        </p:attrNameLst>
                                      </p:cBhvr>
                                    </p:animRot>
                                    <p:animRot by="-240000">
                                      <p:cBhvr>
                                        <p:cTn id="23" dur="200" fill="hold">
                                          <p:stCondLst>
                                            <p:cond delay="200"/>
                                          </p:stCondLst>
                                        </p:cTn>
                                        <p:tgtEl>
                                          <p:spTgt spid="4"/>
                                        </p:tgtEl>
                                        <p:attrNameLst>
                                          <p:attrName>r</p:attrName>
                                        </p:attrNameLst>
                                      </p:cBhvr>
                                    </p:animRot>
                                    <p:animRot by="240000">
                                      <p:cBhvr>
                                        <p:cTn id="24" dur="200" fill="hold">
                                          <p:stCondLst>
                                            <p:cond delay="400"/>
                                          </p:stCondLst>
                                        </p:cTn>
                                        <p:tgtEl>
                                          <p:spTgt spid="4"/>
                                        </p:tgtEl>
                                        <p:attrNameLst>
                                          <p:attrName>r</p:attrName>
                                        </p:attrNameLst>
                                      </p:cBhvr>
                                    </p:animRot>
                                    <p:animRot by="-240000">
                                      <p:cBhvr>
                                        <p:cTn id="25" dur="200" fill="hold">
                                          <p:stCondLst>
                                            <p:cond delay="600"/>
                                          </p:stCondLst>
                                        </p:cTn>
                                        <p:tgtEl>
                                          <p:spTgt spid="4"/>
                                        </p:tgtEl>
                                        <p:attrNameLst>
                                          <p:attrName>r</p:attrName>
                                        </p:attrNameLst>
                                      </p:cBhvr>
                                    </p:animRot>
                                    <p:animRot by="120000">
                                      <p:cBhvr>
                                        <p:cTn id="26" dur="200" fill="hold">
                                          <p:stCondLst>
                                            <p:cond delay="800"/>
                                          </p:stCondLst>
                                        </p:cTn>
                                        <p:tgtEl>
                                          <p:spTgt spid="4"/>
                                        </p:tgtEl>
                                        <p:attrNameLst>
                                          <p:attrName>r</p:attrName>
                                        </p:attrNameLst>
                                      </p:cBhvr>
                                    </p:animRot>
                                  </p:childTnLst>
                                </p:cTn>
                              </p:par>
                              <p:par>
                                <p:cTn id="27" presetID="32" presetClass="emph" presetSubtype="0" fill="hold" nodeType="withEffect">
                                  <p:stCondLst>
                                    <p:cond delay="300"/>
                                  </p:stCondLst>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3259138" y="2232025"/>
            <a:ext cx="17706975" cy="15875"/>
          </a:xfrm>
          <a:prstGeom prst="line">
            <a:avLst/>
          </a:prstGeom>
          <a:ln w="508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59138" y="2247900"/>
            <a:ext cx="8126412" cy="0"/>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168650" y="1203325"/>
            <a:ext cx="8547100" cy="923925"/>
          </a:xfrm>
          <a:prstGeom prst="rect">
            <a:avLst/>
          </a:prstGeom>
          <a:noFill/>
        </p:spPr>
        <p:txBody>
          <a:bodyPr>
            <a:spAutoFit/>
          </a:bodyPr>
          <a:lstStyle/>
          <a:p>
            <a:pPr fontAlgn="auto">
              <a:spcBef>
                <a:spcPts val="0"/>
              </a:spcBef>
              <a:spcAft>
                <a:spcPts val="0"/>
              </a:spcAft>
              <a:defRPr/>
            </a:pPr>
            <a:r>
              <a:rPr lang="pl-PL" sz="5400" spc="100" dirty="0">
                <a:solidFill>
                  <a:schemeClr val="tx1">
                    <a:lumMod val="85000"/>
                    <a:lumOff val="15000"/>
                  </a:schemeClr>
                </a:solidFill>
                <a:latin typeface="+mn-lt"/>
                <a:ea typeface="Open Sans" panose="020B0606030504020204" pitchFamily="34" charset="0"/>
                <a:cs typeface="Open Sans" panose="020B0606030504020204" pitchFamily="34" charset="0"/>
              </a:rPr>
              <a:t>BUDŻET OBYWATELSKI</a:t>
            </a:r>
            <a:endParaRPr lang="en-US" sz="4800" spc="100" dirty="0">
              <a:solidFill>
                <a:schemeClr val="tx1">
                  <a:lumMod val="85000"/>
                  <a:lumOff val="15000"/>
                </a:schemeClr>
              </a:solidFill>
              <a:latin typeface="+mn-lt"/>
              <a:ea typeface="Open Sans" panose="020B0606030504020204" pitchFamily="34" charset="0"/>
              <a:cs typeface="Open Sans" panose="020B0606030504020204" pitchFamily="34" charset="0"/>
            </a:endParaRPr>
          </a:p>
        </p:txBody>
      </p:sp>
      <p:sp>
        <p:nvSpPr>
          <p:cNvPr id="12" name="Rectangle 11"/>
          <p:cNvSpPr/>
          <p:nvPr/>
        </p:nvSpPr>
        <p:spPr>
          <a:xfrm flipH="1">
            <a:off x="0" y="1419225"/>
            <a:ext cx="192088" cy="152876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ED7D31">
                  <a:lumMod val="50000"/>
                </a:srgbClr>
              </a:solidFill>
            </a:endParaRPr>
          </a:p>
        </p:txBody>
      </p:sp>
      <p:sp>
        <p:nvSpPr>
          <p:cNvPr id="58373" name="Prostokąt 10"/>
          <p:cNvSpPr>
            <a:spLocks noChangeArrowheads="1"/>
          </p:cNvSpPr>
          <p:nvPr/>
        </p:nvSpPr>
        <p:spPr bwMode="auto">
          <a:xfrm>
            <a:off x="1241425" y="2406650"/>
            <a:ext cx="19921538" cy="701675"/>
          </a:xfrm>
          <a:prstGeom prst="rect">
            <a:avLst/>
          </a:prstGeom>
          <a:noFill/>
          <a:ln w="9525">
            <a:noFill/>
            <a:miter lim="800000"/>
            <a:headEnd/>
            <a:tailEnd/>
          </a:ln>
        </p:spPr>
        <p:txBody>
          <a:bodyPr>
            <a:spAutoFit/>
          </a:bodyPr>
          <a:lstStyle/>
          <a:p>
            <a:pPr algn="ctr"/>
            <a:r>
              <a:rPr lang="pl-PL" sz="4000">
                <a:solidFill>
                  <a:srgbClr val="FF0000"/>
                </a:solidFill>
                <a:latin typeface="Arial Black" pitchFamily="34" charset="0"/>
              </a:rPr>
              <a:t>BO W CZ</a:t>
            </a:r>
            <a:r>
              <a:rPr lang="pl-PL" sz="4000" b="1">
                <a:solidFill>
                  <a:srgbClr val="FF0000"/>
                </a:solidFill>
                <a:latin typeface="Arial Black" pitchFamily="34" charset="0"/>
              </a:rPr>
              <a:t>Ę</a:t>
            </a:r>
            <a:r>
              <a:rPr lang="pl-PL" sz="4000">
                <a:solidFill>
                  <a:srgbClr val="FF0000"/>
                </a:solidFill>
                <a:latin typeface="Arial Black" pitchFamily="34" charset="0"/>
              </a:rPr>
              <a:t>STOCHOWIE W LATACH 2015-2018</a:t>
            </a:r>
          </a:p>
        </p:txBody>
      </p:sp>
      <p:sp>
        <p:nvSpPr>
          <p:cNvPr id="58374" name="Rectangle 1"/>
          <p:cNvSpPr>
            <a:spLocks noChangeArrowheads="1"/>
          </p:cNvSpPr>
          <p:nvPr/>
        </p:nvSpPr>
        <p:spPr bwMode="auto">
          <a:xfrm>
            <a:off x="0" y="0"/>
            <a:ext cx="24384000" cy="457200"/>
          </a:xfrm>
          <a:prstGeom prst="rect">
            <a:avLst/>
          </a:prstGeom>
          <a:noFill/>
          <a:ln w="9525">
            <a:noFill/>
            <a:miter lim="800000"/>
            <a:headEnd/>
            <a:tailEnd/>
          </a:ln>
        </p:spPr>
        <p:txBody>
          <a:bodyPr wrap="none" anchor="ctr">
            <a:spAutoFit/>
          </a:bodyPr>
          <a:lstStyle/>
          <a:p>
            <a:pPr defTabSz="914400"/>
            <a:r>
              <a:rPr lang="pl-PL" sz="1800"/>
              <a:t/>
            </a:r>
            <a:br>
              <a:rPr lang="pl-PL" sz="1800"/>
            </a:br>
            <a:endParaRPr lang="pl-PL" sz="1800"/>
          </a:p>
          <a:p>
            <a:pPr defTabSz="914400" eaLnBrk="0" hangingPunct="0"/>
            <a:r>
              <a:rPr lang="pl-PL" sz="1800"/>
              <a:t/>
            </a:r>
            <a:br>
              <a:rPr lang="pl-PL" sz="1800"/>
            </a:br>
            <a:endParaRPr lang="pl-PL" sz="1800"/>
          </a:p>
        </p:txBody>
      </p:sp>
      <p:sp>
        <p:nvSpPr>
          <p:cNvPr id="52" name="Rectangle 50"/>
          <p:cNvSpPr/>
          <p:nvPr/>
        </p:nvSpPr>
        <p:spPr>
          <a:xfrm>
            <a:off x="10667311" y="4773104"/>
            <a:ext cx="3605348" cy="3125652"/>
          </a:xfrm>
          <a:prstGeom prst="rect">
            <a:avLst/>
          </a:prstGeom>
          <a:solidFill>
            <a:schemeClr val="accent3"/>
          </a:solidFill>
          <a:ln>
            <a:noFill/>
          </a:ln>
          <a:effectLst>
            <a:reflection blurRad="114300" stA="22000" endPos="65000" dir="5400000" sy="-100000" algn="bl" rotWithShape="0"/>
          </a:effectLst>
          <a:scene3d>
            <a:camera prst="isometricTopUp"/>
            <a:lightRig rig="threePt" dir="t">
              <a:rot lat="0" lon="0" rev="0"/>
            </a:lightRig>
          </a:scene3d>
          <a:sp3d extrusionH="3810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l-PL" sz="6600" dirty="0">
                <a:latin typeface="+mj-lt"/>
              </a:rPr>
              <a:t>8,7 mln zł</a:t>
            </a:r>
            <a:endParaRPr lang="en-IN" sz="6600" dirty="0">
              <a:latin typeface="+mj-lt"/>
            </a:endParaRPr>
          </a:p>
        </p:txBody>
      </p:sp>
      <p:sp>
        <p:nvSpPr>
          <p:cNvPr id="53" name="Rectangle 49"/>
          <p:cNvSpPr/>
          <p:nvPr/>
        </p:nvSpPr>
        <p:spPr>
          <a:xfrm>
            <a:off x="8110402" y="6548304"/>
            <a:ext cx="3605348" cy="3125652"/>
          </a:xfrm>
          <a:prstGeom prst="rect">
            <a:avLst/>
          </a:prstGeom>
          <a:solidFill>
            <a:schemeClr val="accent6"/>
          </a:solidFill>
          <a:ln>
            <a:noFill/>
          </a:ln>
          <a:effectLst>
            <a:reflection blurRad="114300" stA="22000" endPos="65000" dir="5400000" sy="-100000" algn="bl" rotWithShape="0"/>
          </a:effectLst>
          <a:scene3d>
            <a:camera prst="isometricTopUp"/>
            <a:lightRig rig="threePt" dir="t">
              <a:rot lat="0" lon="0" rev="0"/>
            </a:lightRig>
          </a:scene3d>
          <a:sp3d extrusionH="3810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l-PL" sz="6600" dirty="0">
                <a:latin typeface="+mj-lt"/>
              </a:rPr>
              <a:t>6,6 mln zł</a:t>
            </a:r>
            <a:endParaRPr lang="en-IN" sz="6600" dirty="0">
              <a:latin typeface="+mj-lt"/>
            </a:endParaRPr>
          </a:p>
        </p:txBody>
      </p:sp>
      <p:sp>
        <p:nvSpPr>
          <p:cNvPr id="54" name="Rectangle 48"/>
          <p:cNvSpPr/>
          <p:nvPr/>
        </p:nvSpPr>
        <p:spPr>
          <a:xfrm>
            <a:off x="5575341" y="8340918"/>
            <a:ext cx="3605348" cy="3125652"/>
          </a:xfrm>
          <a:prstGeom prst="rect">
            <a:avLst/>
          </a:prstGeom>
          <a:solidFill>
            <a:schemeClr val="accent2"/>
          </a:solidFill>
          <a:ln>
            <a:noFill/>
          </a:ln>
          <a:effectLst>
            <a:reflection blurRad="114300" stA="22000" endPos="65000" dir="5400000" sy="-100000" algn="bl" rotWithShape="0"/>
          </a:effectLst>
          <a:scene3d>
            <a:camera prst="isometricTopUp"/>
            <a:lightRig rig="threePt" dir="t">
              <a:rot lat="0" lon="0" rev="0"/>
            </a:lightRig>
          </a:scene3d>
          <a:sp3d extrusionH="387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l-PL" sz="6600" dirty="0">
                <a:latin typeface="+mj-lt"/>
              </a:rPr>
              <a:t>6,6 mln zł</a:t>
            </a:r>
            <a:endParaRPr lang="en-IN" sz="6600" dirty="0">
              <a:latin typeface="+mj-lt"/>
            </a:endParaRPr>
          </a:p>
        </p:txBody>
      </p:sp>
      <p:sp>
        <p:nvSpPr>
          <p:cNvPr id="55" name="Rectangle 1"/>
          <p:cNvSpPr/>
          <p:nvPr/>
        </p:nvSpPr>
        <p:spPr>
          <a:xfrm>
            <a:off x="3008590" y="10120847"/>
            <a:ext cx="3605348" cy="3125652"/>
          </a:xfrm>
          <a:prstGeom prst="rect">
            <a:avLst/>
          </a:prstGeom>
          <a:ln>
            <a:noFill/>
          </a:ln>
          <a:effectLst>
            <a:reflection blurRad="114300" stA="22000" endPos="65000" dir="5400000" sy="-100000" algn="bl" rotWithShape="0"/>
          </a:effectLst>
          <a:scene3d>
            <a:camera prst="isometricTopUp"/>
            <a:lightRig rig="threePt" dir="t">
              <a:rot lat="0" lon="0" rev="0"/>
            </a:lightRig>
          </a:scene3d>
          <a:sp3d extrusionH="3810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l-PL" sz="6600" dirty="0">
                <a:latin typeface="+mj-lt"/>
              </a:rPr>
              <a:t>5,7 mln zł</a:t>
            </a:r>
            <a:endParaRPr lang="en-IN" sz="6600" dirty="0">
              <a:latin typeface="+mj-lt"/>
            </a:endParaRPr>
          </a:p>
        </p:txBody>
      </p:sp>
      <p:sp>
        <p:nvSpPr>
          <p:cNvPr id="57" name="Oval 13"/>
          <p:cNvSpPr/>
          <p:nvPr/>
        </p:nvSpPr>
        <p:spPr>
          <a:xfrm>
            <a:off x="8380413" y="5065713"/>
            <a:ext cx="1550987" cy="154781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60" name="Oval 91"/>
          <p:cNvSpPr/>
          <p:nvPr/>
        </p:nvSpPr>
        <p:spPr>
          <a:xfrm>
            <a:off x="746125" y="10306050"/>
            <a:ext cx="1550988" cy="15478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solidFill>
                <a:schemeClr val="tx1">
                  <a:lumMod val="65000"/>
                  <a:lumOff val="35000"/>
                </a:schemeClr>
              </a:solidFill>
            </a:endParaRPr>
          </a:p>
        </p:txBody>
      </p:sp>
      <p:sp>
        <p:nvSpPr>
          <p:cNvPr id="63" name="Oval 85"/>
          <p:cNvSpPr/>
          <p:nvPr/>
        </p:nvSpPr>
        <p:spPr>
          <a:xfrm>
            <a:off x="6073775" y="6623050"/>
            <a:ext cx="1550988" cy="15478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solidFill>
                <a:schemeClr val="tx1">
                  <a:lumMod val="65000"/>
                  <a:lumOff val="35000"/>
                </a:schemeClr>
              </a:solidFill>
            </a:endParaRPr>
          </a:p>
        </p:txBody>
      </p:sp>
      <p:sp>
        <p:nvSpPr>
          <p:cNvPr id="68" name="Oval 88"/>
          <p:cNvSpPr/>
          <p:nvPr/>
        </p:nvSpPr>
        <p:spPr>
          <a:xfrm>
            <a:off x="3660775" y="8329613"/>
            <a:ext cx="1549400" cy="154781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solidFill>
                <a:schemeClr val="tx1">
                  <a:lumMod val="65000"/>
                  <a:lumOff val="35000"/>
                </a:schemeClr>
              </a:solidFill>
            </a:endParaRPr>
          </a:p>
        </p:txBody>
      </p:sp>
      <p:grpSp>
        <p:nvGrpSpPr>
          <p:cNvPr id="70" name="Group 99"/>
          <p:cNvGrpSpPr>
            <a:grpSpLocks/>
          </p:cNvGrpSpPr>
          <p:nvPr/>
        </p:nvGrpSpPr>
        <p:grpSpPr bwMode="auto">
          <a:xfrm rot="16200000" flipV="1">
            <a:off x="10611644" y="5007769"/>
            <a:ext cx="173037" cy="1597025"/>
            <a:chOff x="1379311" y="3937681"/>
            <a:chExt cx="87540" cy="810686"/>
          </a:xfrm>
        </p:grpSpPr>
        <p:cxnSp>
          <p:nvCxnSpPr>
            <p:cNvPr id="71" name="Straight Connector 100"/>
            <p:cNvCxnSpPr>
              <a:endCxn id="72" idx="4"/>
            </p:cNvCxnSpPr>
            <p:nvPr/>
          </p:nvCxnSpPr>
          <p:spPr>
            <a:xfrm rot="16200000" flipV="1">
              <a:off x="1048405" y="4386943"/>
              <a:ext cx="722849"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2" name="Oval 101"/>
            <p:cNvSpPr/>
            <p:nvPr/>
          </p:nvSpPr>
          <p:spPr>
            <a:xfrm>
              <a:off x="1379311" y="3937681"/>
              <a:ext cx="87540" cy="87837"/>
            </a:xfrm>
            <a:prstGeom prst="ellipse">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grpSp>
      <p:grpSp>
        <p:nvGrpSpPr>
          <p:cNvPr id="73" name="Group 102"/>
          <p:cNvGrpSpPr>
            <a:grpSpLocks/>
          </p:cNvGrpSpPr>
          <p:nvPr/>
        </p:nvGrpSpPr>
        <p:grpSpPr bwMode="auto">
          <a:xfrm rot="16200000" flipV="1">
            <a:off x="8348663" y="6581775"/>
            <a:ext cx="171450" cy="1597025"/>
            <a:chOff x="1379311" y="3937681"/>
            <a:chExt cx="87540" cy="810686"/>
          </a:xfrm>
        </p:grpSpPr>
        <p:cxnSp>
          <p:nvCxnSpPr>
            <p:cNvPr id="74" name="Straight Connector 103"/>
            <p:cNvCxnSpPr>
              <a:endCxn id="75" idx="4"/>
            </p:cNvCxnSpPr>
            <p:nvPr/>
          </p:nvCxnSpPr>
          <p:spPr>
            <a:xfrm rot="16200000" flipV="1">
              <a:off x="1061656" y="4386943"/>
              <a:ext cx="722849"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5" name="Oval 104"/>
            <p:cNvSpPr/>
            <p:nvPr/>
          </p:nvSpPr>
          <p:spPr>
            <a:xfrm>
              <a:off x="1379311" y="3937681"/>
              <a:ext cx="87540" cy="87837"/>
            </a:xfrm>
            <a:prstGeom prst="ellipse">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grpSp>
      <p:grpSp>
        <p:nvGrpSpPr>
          <p:cNvPr id="76" name="Group 105"/>
          <p:cNvGrpSpPr>
            <a:grpSpLocks/>
          </p:cNvGrpSpPr>
          <p:nvPr/>
        </p:nvGrpSpPr>
        <p:grpSpPr bwMode="auto">
          <a:xfrm rot="16200000" flipV="1">
            <a:off x="5886451" y="8340725"/>
            <a:ext cx="171450" cy="1597025"/>
            <a:chOff x="1379311" y="3937681"/>
            <a:chExt cx="87540" cy="810686"/>
          </a:xfrm>
        </p:grpSpPr>
        <p:cxnSp>
          <p:nvCxnSpPr>
            <p:cNvPr id="77" name="Straight Connector 106"/>
            <p:cNvCxnSpPr>
              <a:endCxn id="78" idx="4"/>
            </p:cNvCxnSpPr>
            <p:nvPr/>
          </p:nvCxnSpPr>
          <p:spPr>
            <a:xfrm rot="16200000" flipV="1">
              <a:off x="1061657" y="4386943"/>
              <a:ext cx="722848"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8" name="Oval 107"/>
            <p:cNvSpPr/>
            <p:nvPr/>
          </p:nvSpPr>
          <p:spPr>
            <a:xfrm>
              <a:off x="1379311" y="3937681"/>
              <a:ext cx="87540" cy="87838"/>
            </a:xfrm>
            <a:prstGeom prst="ellipse">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solidFill>
                  <a:schemeClr val="tx1">
                    <a:lumMod val="65000"/>
                    <a:lumOff val="35000"/>
                  </a:schemeClr>
                </a:solidFill>
              </a:endParaRPr>
            </a:p>
          </p:txBody>
        </p:sp>
      </p:grpSp>
      <p:grpSp>
        <p:nvGrpSpPr>
          <p:cNvPr id="79" name="Group 111"/>
          <p:cNvGrpSpPr>
            <a:grpSpLocks/>
          </p:cNvGrpSpPr>
          <p:nvPr/>
        </p:nvGrpSpPr>
        <p:grpSpPr bwMode="auto">
          <a:xfrm rot="16200000" flipV="1">
            <a:off x="2989263" y="10277475"/>
            <a:ext cx="171450" cy="1597025"/>
            <a:chOff x="1379311" y="3937681"/>
            <a:chExt cx="87540" cy="810686"/>
          </a:xfrm>
        </p:grpSpPr>
        <p:cxnSp>
          <p:nvCxnSpPr>
            <p:cNvPr id="80" name="Straight Connector 112"/>
            <p:cNvCxnSpPr>
              <a:endCxn id="81" idx="4"/>
            </p:cNvCxnSpPr>
            <p:nvPr/>
          </p:nvCxnSpPr>
          <p:spPr>
            <a:xfrm rot="16200000" flipV="1">
              <a:off x="1061656" y="4386943"/>
              <a:ext cx="722849"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1" name="Oval 113"/>
            <p:cNvSpPr/>
            <p:nvPr/>
          </p:nvSpPr>
          <p:spPr>
            <a:xfrm>
              <a:off x="1379311" y="3937681"/>
              <a:ext cx="87540" cy="87837"/>
            </a:xfrm>
            <a:prstGeom prst="ellipse">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solidFill>
                  <a:schemeClr val="tx1">
                    <a:lumMod val="65000"/>
                    <a:lumOff val="35000"/>
                  </a:schemeClr>
                </a:solidFill>
              </a:endParaRPr>
            </a:p>
          </p:txBody>
        </p:sp>
      </p:grpSp>
      <p:sp>
        <p:nvSpPr>
          <p:cNvPr id="82" name="Prostokąt 81"/>
          <p:cNvSpPr/>
          <p:nvPr/>
        </p:nvSpPr>
        <p:spPr>
          <a:xfrm rot="19821859">
            <a:off x="5541963" y="12433300"/>
            <a:ext cx="1414462" cy="647700"/>
          </a:xfrm>
          <a:prstGeom prst="rect">
            <a:avLst/>
          </a:prstGeom>
        </p:spPr>
        <p:txBody>
          <a:bodyPr wrap="none">
            <a:spAutoFit/>
          </a:bodyPr>
          <a:lstStyle/>
          <a:p>
            <a:pPr>
              <a:defRPr/>
            </a:pPr>
            <a:r>
              <a:rPr lang="pl-PL" dirty="0">
                <a:solidFill>
                  <a:schemeClr val="tx1">
                    <a:lumMod val="75000"/>
                    <a:lumOff val="25000"/>
                  </a:schemeClr>
                </a:solidFill>
                <a:latin typeface="Arial Black" pitchFamily="34" charset="0"/>
                <a:cs typeface="Arial" pitchFamily="34" charset="0"/>
              </a:rPr>
              <a:t>2015</a:t>
            </a:r>
            <a:endParaRPr lang="pl-PL" dirty="0">
              <a:solidFill>
                <a:schemeClr val="tx1">
                  <a:lumMod val="75000"/>
                  <a:lumOff val="25000"/>
                </a:schemeClr>
              </a:solidFill>
            </a:endParaRPr>
          </a:p>
        </p:txBody>
      </p:sp>
      <p:sp>
        <p:nvSpPr>
          <p:cNvPr id="83" name="Prostokąt 82"/>
          <p:cNvSpPr/>
          <p:nvPr/>
        </p:nvSpPr>
        <p:spPr>
          <a:xfrm rot="19821859">
            <a:off x="7974013" y="10768013"/>
            <a:ext cx="1416050" cy="646112"/>
          </a:xfrm>
          <a:prstGeom prst="rect">
            <a:avLst/>
          </a:prstGeom>
        </p:spPr>
        <p:txBody>
          <a:bodyPr wrap="none">
            <a:spAutoFit/>
          </a:bodyPr>
          <a:lstStyle/>
          <a:p>
            <a:pPr>
              <a:defRPr/>
            </a:pPr>
            <a:r>
              <a:rPr lang="pl-PL" dirty="0">
                <a:solidFill>
                  <a:schemeClr val="tx1">
                    <a:lumMod val="75000"/>
                    <a:lumOff val="25000"/>
                  </a:schemeClr>
                </a:solidFill>
                <a:latin typeface="Arial Black" pitchFamily="34" charset="0"/>
                <a:cs typeface="Arial" pitchFamily="34" charset="0"/>
              </a:rPr>
              <a:t>2016</a:t>
            </a:r>
            <a:endParaRPr lang="pl-PL" dirty="0">
              <a:solidFill>
                <a:schemeClr val="tx1">
                  <a:lumMod val="75000"/>
                  <a:lumOff val="25000"/>
                </a:schemeClr>
              </a:solidFill>
            </a:endParaRPr>
          </a:p>
        </p:txBody>
      </p:sp>
      <p:sp>
        <p:nvSpPr>
          <p:cNvPr id="84" name="Prostokąt 83"/>
          <p:cNvSpPr/>
          <p:nvPr/>
        </p:nvSpPr>
        <p:spPr>
          <a:xfrm rot="19821859">
            <a:off x="10506075" y="8972550"/>
            <a:ext cx="1414463" cy="646113"/>
          </a:xfrm>
          <a:prstGeom prst="rect">
            <a:avLst/>
          </a:prstGeom>
        </p:spPr>
        <p:txBody>
          <a:bodyPr wrap="none">
            <a:spAutoFit/>
          </a:bodyPr>
          <a:lstStyle/>
          <a:p>
            <a:pPr>
              <a:defRPr/>
            </a:pPr>
            <a:r>
              <a:rPr lang="pl-PL" dirty="0">
                <a:solidFill>
                  <a:schemeClr val="tx1">
                    <a:lumMod val="75000"/>
                    <a:lumOff val="25000"/>
                  </a:schemeClr>
                </a:solidFill>
                <a:latin typeface="Arial Black" pitchFamily="34" charset="0"/>
                <a:cs typeface="Arial" pitchFamily="34" charset="0"/>
              </a:rPr>
              <a:t>2017</a:t>
            </a:r>
            <a:endParaRPr lang="pl-PL" dirty="0">
              <a:solidFill>
                <a:schemeClr val="tx1">
                  <a:lumMod val="75000"/>
                  <a:lumOff val="25000"/>
                </a:schemeClr>
              </a:solidFill>
            </a:endParaRPr>
          </a:p>
        </p:txBody>
      </p:sp>
      <p:sp>
        <p:nvSpPr>
          <p:cNvPr id="85" name="Prostokąt 84"/>
          <p:cNvSpPr/>
          <p:nvPr/>
        </p:nvSpPr>
        <p:spPr>
          <a:xfrm rot="19821859">
            <a:off x="13036550" y="7224713"/>
            <a:ext cx="1416050" cy="646112"/>
          </a:xfrm>
          <a:prstGeom prst="rect">
            <a:avLst/>
          </a:prstGeom>
        </p:spPr>
        <p:txBody>
          <a:bodyPr wrap="none">
            <a:spAutoFit/>
          </a:bodyPr>
          <a:lstStyle/>
          <a:p>
            <a:pPr>
              <a:defRPr/>
            </a:pPr>
            <a:r>
              <a:rPr lang="pl-PL" dirty="0">
                <a:solidFill>
                  <a:schemeClr val="tx1">
                    <a:lumMod val="75000"/>
                    <a:lumOff val="25000"/>
                  </a:schemeClr>
                </a:solidFill>
                <a:latin typeface="Arial Black" pitchFamily="34" charset="0"/>
                <a:cs typeface="Arial" pitchFamily="34" charset="0"/>
              </a:rPr>
              <a:t>2018</a:t>
            </a:r>
            <a:endParaRPr lang="pl-PL" dirty="0">
              <a:solidFill>
                <a:schemeClr val="tx1">
                  <a:lumMod val="75000"/>
                  <a:lumOff val="25000"/>
                </a:schemeClr>
              </a:solidFill>
            </a:endParaRPr>
          </a:p>
        </p:txBody>
      </p:sp>
      <p:sp>
        <p:nvSpPr>
          <p:cNvPr id="58391" name="Prostokąt 86"/>
          <p:cNvSpPr>
            <a:spLocks noChangeArrowheads="1"/>
          </p:cNvSpPr>
          <p:nvPr/>
        </p:nvSpPr>
        <p:spPr bwMode="auto">
          <a:xfrm>
            <a:off x="1004888" y="10556875"/>
            <a:ext cx="1084262" cy="954088"/>
          </a:xfrm>
          <a:prstGeom prst="rect">
            <a:avLst/>
          </a:prstGeom>
          <a:noFill/>
          <a:ln w="9525">
            <a:noFill/>
            <a:miter lim="800000"/>
            <a:headEnd/>
            <a:tailEnd/>
          </a:ln>
        </p:spPr>
        <p:txBody>
          <a:bodyPr wrap="none">
            <a:spAutoFit/>
          </a:bodyPr>
          <a:lstStyle/>
          <a:p>
            <a:pPr algn="ctr"/>
            <a:r>
              <a:rPr lang="pl-PL"/>
              <a:t>71</a:t>
            </a:r>
          </a:p>
          <a:p>
            <a:pPr algn="ctr"/>
            <a:r>
              <a:rPr lang="pl-PL" sz="2000"/>
              <a:t>zadania</a:t>
            </a:r>
            <a:endParaRPr lang="en-IN" sz="2000"/>
          </a:p>
        </p:txBody>
      </p:sp>
      <p:sp>
        <p:nvSpPr>
          <p:cNvPr id="58392" name="Prostokąt 87"/>
          <p:cNvSpPr>
            <a:spLocks noChangeArrowheads="1"/>
          </p:cNvSpPr>
          <p:nvPr/>
        </p:nvSpPr>
        <p:spPr bwMode="auto">
          <a:xfrm>
            <a:off x="3943350" y="8613775"/>
            <a:ext cx="954088" cy="954088"/>
          </a:xfrm>
          <a:prstGeom prst="rect">
            <a:avLst/>
          </a:prstGeom>
          <a:noFill/>
          <a:ln w="9525">
            <a:noFill/>
            <a:miter lim="800000"/>
            <a:headEnd/>
            <a:tailEnd/>
          </a:ln>
        </p:spPr>
        <p:txBody>
          <a:bodyPr wrap="none">
            <a:spAutoFit/>
          </a:bodyPr>
          <a:lstStyle/>
          <a:p>
            <a:pPr algn="ctr"/>
            <a:r>
              <a:rPr lang="pl-PL"/>
              <a:t>120</a:t>
            </a:r>
          </a:p>
          <a:p>
            <a:pPr algn="ctr"/>
            <a:r>
              <a:rPr lang="pl-PL" sz="2000"/>
              <a:t>zadań</a:t>
            </a:r>
            <a:endParaRPr lang="en-IN" sz="2000"/>
          </a:p>
        </p:txBody>
      </p:sp>
      <p:sp>
        <p:nvSpPr>
          <p:cNvPr id="58393" name="Prostokąt 88"/>
          <p:cNvSpPr>
            <a:spLocks noChangeArrowheads="1"/>
          </p:cNvSpPr>
          <p:nvPr/>
        </p:nvSpPr>
        <p:spPr bwMode="auto">
          <a:xfrm>
            <a:off x="6383338" y="6899275"/>
            <a:ext cx="941387" cy="954088"/>
          </a:xfrm>
          <a:prstGeom prst="rect">
            <a:avLst/>
          </a:prstGeom>
          <a:noFill/>
          <a:ln w="9525">
            <a:noFill/>
            <a:miter lim="800000"/>
            <a:headEnd/>
            <a:tailEnd/>
          </a:ln>
        </p:spPr>
        <p:txBody>
          <a:bodyPr wrap="none">
            <a:spAutoFit/>
          </a:bodyPr>
          <a:lstStyle/>
          <a:p>
            <a:pPr algn="ctr"/>
            <a:r>
              <a:rPr lang="pl-PL"/>
              <a:t>114</a:t>
            </a:r>
          </a:p>
          <a:p>
            <a:pPr algn="ctr"/>
            <a:r>
              <a:rPr lang="pl-PL" sz="2000"/>
              <a:t>zadań</a:t>
            </a:r>
            <a:endParaRPr lang="en-IN" sz="2000"/>
          </a:p>
        </p:txBody>
      </p:sp>
      <p:sp>
        <p:nvSpPr>
          <p:cNvPr id="58394" name="Prostokąt 89"/>
          <p:cNvSpPr>
            <a:spLocks noChangeArrowheads="1"/>
          </p:cNvSpPr>
          <p:nvPr/>
        </p:nvSpPr>
        <p:spPr bwMode="auto">
          <a:xfrm>
            <a:off x="8647113" y="5167313"/>
            <a:ext cx="954087" cy="954087"/>
          </a:xfrm>
          <a:prstGeom prst="rect">
            <a:avLst/>
          </a:prstGeom>
          <a:noFill/>
          <a:ln w="9525">
            <a:noFill/>
            <a:miter lim="800000"/>
            <a:headEnd/>
            <a:tailEnd/>
          </a:ln>
        </p:spPr>
        <p:txBody>
          <a:bodyPr wrap="none">
            <a:spAutoFit/>
          </a:bodyPr>
          <a:lstStyle/>
          <a:p>
            <a:pPr algn="ctr"/>
            <a:r>
              <a:rPr lang="pl-PL"/>
              <a:t>131</a:t>
            </a:r>
          </a:p>
          <a:p>
            <a:pPr algn="ctr"/>
            <a:r>
              <a:rPr lang="pl-PL" sz="2000"/>
              <a:t>zadań</a:t>
            </a:r>
          </a:p>
        </p:txBody>
      </p:sp>
      <p:sp>
        <p:nvSpPr>
          <p:cNvPr id="92" name="Rounded Rectangle 167"/>
          <p:cNvSpPr/>
          <p:nvPr/>
        </p:nvSpPr>
        <p:spPr>
          <a:xfrm>
            <a:off x="17116425" y="8591550"/>
            <a:ext cx="5248275" cy="2136775"/>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2160000" anchor="ctr"/>
          <a:lstStyle/>
          <a:p>
            <a:pPr algn="ctr">
              <a:defRPr/>
            </a:pPr>
            <a:r>
              <a:rPr lang="pl-PL" sz="3200" dirty="0">
                <a:solidFill>
                  <a:schemeClr val="bg1">
                    <a:lumMod val="85000"/>
                  </a:schemeClr>
                </a:solidFill>
              </a:rPr>
              <a:t>OGÓŁEM</a:t>
            </a:r>
          </a:p>
          <a:p>
            <a:pPr algn="ctr">
              <a:defRPr/>
            </a:pPr>
            <a:r>
              <a:rPr lang="pl-PL" sz="4800" dirty="0">
                <a:solidFill>
                  <a:schemeClr val="bg1">
                    <a:lumMod val="85000"/>
                  </a:schemeClr>
                </a:solidFill>
                <a:latin typeface="Arial Black" pitchFamily="34" charset="0"/>
              </a:rPr>
              <a:t>559</a:t>
            </a:r>
          </a:p>
          <a:p>
            <a:pPr algn="ctr">
              <a:defRPr/>
            </a:pPr>
            <a:r>
              <a:rPr lang="pl-PL" sz="3200" dirty="0">
                <a:solidFill>
                  <a:schemeClr val="bg1">
                    <a:lumMod val="85000"/>
                  </a:schemeClr>
                </a:solidFill>
              </a:rPr>
              <a:t>zadań</a:t>
            </a:r>
            <a:endParaRPr lang="en-IN" sz="3200" dirty="0">
              <a:solidFill>
                <a:schemeClr val="bg1">
                  <a:lumMod val="85000"/>
                </a:schemeClr>
              </a:solidFill>
            </a:endParaRPr>
          </a:p>
        </p:txBody>
      </p:sp>
      <p:sp>
        <p:nvSpPr>
          <p:cNvPr id="93" name="Oval 168"/>
          <p:cNvSpPr/>
          <p:nvPr/>
        </p:nvSpPr>
        <p:spPr>
          <a:xfrm>
            <a:off x="20226338" y="8591550"/>
            <a:ext cx="2138362" cy="2136775"/>
          </a:xfrm>
          <a:prstGeom prst="ellipse">
            <a:avLst/>
          </a:prstGeom>
          <a:solidFill>
            <a:srgbClr val="FBAA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94" name="Parallelogram 169"/>
          <p:cNvSpPr/>
          <p:nvPr/>
        </p:nvSpPr>
        <p:spPr>
          <a:xfrm>
            <a:off x="20158075" y="10126663"/>
            <a:ext cx="2276475" cy="461962"/>
          </a:xfrm>
          <a:prstGeom prst="parallelogram">
            <a:avLst/>
          </a:prstGeom>
          <a:solidFill>
            <a:schemeClr val="accent2">
              <a:alpha val="7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r>
              <a:rPr lang="pl-PL" sz="3200" dirty="0">
                <a:solidFill>
                  <a:srgbClr val="FF0000"/>
                </a:solidFill>
                <a:latin typeface="Arial Black" pitchFamily="34" charset="0"/>
              </a:rPr>
              <a:t>mln zł</a:t>
            </a:r>
            <a:endParaRPr lang="en-IN" sz="3200" dirty="0">
              <a:solidFill>
                <a:srgbClr val="FF0000"/>
              </a:solidFill>
              <a:latin typeface="Arial Black" pitchFamily="34" charset="0"/>
            </a:endParaRPr>
          </a:p>
        </p:txBody>
      </p:sp>
      <p:sp>
        <p:nvSpPr>
          <p:cNvPr id="58398" name="Prostokąt 96"/>
          <p:cNvSpPr>
            <a:spLocks noChangeArrowheads="1"/>
          </p:cNvSpPr>
          <p:nvPr/>
        </p:nvSpPr>
        <p:spPr bwMode="auto">
          <a:xfrm>
            <a:off x="20386675" y="9066213"/>
            <a:ext cx="1800225" cy="923925"/>
          </a:xfrm>
          <a:prstGeom prst="rect">
            <a:avLst/>
          </a:prstGeom>
          <a:noFill/>
          <a:ln w="9525">
            <a:noFill/>
            <a:miter lim="800000"/>
            <a:headEnd/>
            <a:tailEnd/>
          </a:ln>
        </p:spPr>
        <p:txBody>
          <a:bodyPr wrap="none">
            <a:spAutoFit/>
          </a:bodyPr>
          <a:lstStyle/>
          <a:p>
            <a:r>
              <a:rPr lang="pl-PL" sz="5400" b="1">
                <a:solidFill>
                  <a:srgbClr val="FF0000"/>
                </a:solidFill>
                <a:latin typeface="Arial Black" pitchFamily="34" charset="0"/>
              </a:rPr>
              <a:t>37,2</a:t>
            </a:r>
            <a:endParaRPr lang="pl-PL" sz="5400">
              <a:solidFill>
                <a:srgbClr val="FF0000"/>
              </a:solidFill>
              <a:latin typeface="Arial Black" pitchFamily="34" charset="0"/>
            </a:endParaRPr>
          </a:p>
        </p:txBody>
      </p:sp>
      <p:cxnSp>
        <p:nvCxnSpPr>
          <p:cNvPr id="44" name="Straight Connector 17"/>
          <p:cNvCxnSpPr/>
          <p:nvPr/>
        </p:nvCxnSpPr>
        <p:spPr>
          <a:xfrm flipV="1">
            <a:off x="12190413" y="12771438"/>
            <a:ext cx="22225" cy="504825"/>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5" name="TextBox 22"/>
          <p:cNvSpPr txBox="1"/>
          <p:nvPr/>
        </p:nvSpPr>
        <p:spPr>
          <a:xfrm>
            <a:off x="12330113" y="12793663"/>
            <a:ext cx="1500187" cy="584200"/>
          </a:xfrm>
          <a:prstGeom prst="rect">
            <a:avLst/>
          </a:prstGeom>
          <a:noFill/>
        </p:spPr>
        <p:txBody>
          <a:bodyPr>
            <a:spAutoFit/>
          </a:bodyPr>
          <a:lstStyle/>
          <a:p>
            <a:pPr algn="ctr" fontAlgn="auto">
              <a:spcBef>
                <a:spcPts val="0"/>
              </a:spcBef>
              <a:spcAft>
                <a:spcPts val="0"/>
              </a:spcAft>
              <a:defRPr/>
            </a:pPr>
            <a:r>
              <a:rPr lang="pl-PL" sz="3200" spc="300" dirty="0">
                <a:solidFill>
                  <a:schemeClr val="tx2">
                    <a:lumMod val="50000"/>
                  </a:schemeClr>
                </a:solidFill>
                <a:latin typeface="Arial Black" pitchFamily="34" charset="0"/>
                <a:ea typeface="Open Sans" panose="020B0606030504020204" pitchFamily="34" charset="0"/>
                <a:cs typeface="Aharoni" pitchFamily="2" charset="-79"/>
              </a:rPr>
              <a:t>2019</a:t>
            </a:r>
            <a:endParaRPr lang="en-US" sz="3200" spc="300" dirty="0">
              <a:solidFill>
                <a:schemeClr val="tx2">
                  <a:lumMod val="50000"/>
                </a:schemeClr>
              </a:solidFill>
              <a:latin typeface="Arial Black" pitchFamily="34" charset="0"/>
              <a:ea typeface="Open Sans" panose="020B0606030504020204" pitchFamily="34" charset="0"/>
              <a:cs typeface="Aharoni" pitchFamily="2" charset="-79"/>
            </a:endParaRPr>
          </a:p>
        </p:txBody>
      </p:sp>
      <p:pic>
        <p:nvPicPr>
          <p:cNvPr id="58401" name="Picture 10" descr="C:\Users\lstacherczak\Desktop\czestochowa_logo_A1_podstawowe_kolor.PNG"/>
          <p:cNvPicPr>
            <a:picLocks noChangeAspect="1" noChangeArrowheads="1"/>
          </p:cNvPicPr>
          <p:nvPr/>
        </p:nvPicPr>
        <p:blipFill>
          <a:blip r:embed="rId2"/>
          <a:srcRect/>
          <a:stretch>
            <a:fillRect/>
          </a:stretch>
        </p:blipFill>
        <p:spPr bwMode="auto">
          <a:xfrm>
            <a:off x="9794875" y="12687300"/>
            <a:ext cx="2124075" cy="701675"/>
          </a:xfrm>
          <a:prstGeom prst="rect">
            <a:avLst/>
          </a:prstGeom>
          <a:noFill/>
          <a:ln w="9525">
            <a:noFill/>
            <a:miter lim="800000"/>
            <a:headEnd/>
            <a:tailEnd/>
          </a:ln>
        </p:spPr>
      </p:pic>
      <p:sp>
        <p:nvSpPr>
          <p:cNvPr id="47" name="Rectangle 50"/>
          <p:cNvSpPr/>
          <p:nvPr/>
        </p:nvSpPr>
        <p:spPr>
          <a:xfrm>
            <a:off x="13224220" y="3014864"/>
            <a:ext cx="3605348" cy="3125652"/>
          </a:xfrm>
          <a:prstGeom prst="rect">
            <a:avLst/>
          </a:prstGeom>
          <a:solidFill>
            <a:srgbClr val="00B0F0"/>
          </a:solidFill>
          <a:ln>
            <a:noFill/>
          </a:ln>
          <a:effectLst>
            <a:reflection blurRad="114300" stA="22000" endPos="65000" dir="5400000" sy="-100000" algn="bl" rotWithShape="0"/>
          </a:effectLst>
          <a:scene3d>
            <a:camera prst="isometricTopUp"/>
            <a:lightRig rig="threePt" dir="t">
              <a:rot lat="0" lon="0" rev="0"/>
            </a:lightRig>
          </a:scene3d>
          <a:sp3d extrusionH="3810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l-PL" sz="6600" dirty="0">
                <a:latin typeface="+mj-lt"/>
              </a:rPr>
              <a:t>9,5 mln zł</a:t>
            </a:r>
            <a:endParaRPr lang="en-IN" sz="6600" dirty="0">
              <a:latin typeface="+mj-lt"/>
            </a:endParaRPr>
          </a:p>
        </p:txBody>
      </p:sp>
      <p:sp>
        <p:nvSpPr>
          <p:cNvPr id="48" name="Oval 13"/>
          <p:cNvSpPr/>
          <p:nvPr/>
        </p:nvSpPr>
        <p:spPr>
          <a:xfrm>
            <a:off x="10937875" y="3308350"/>
            <a:ext cx="1550988" cy="15478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grpSp>
        <p:nvGrpSpPr>
          <p:cNvPr id="49" name="Group 99"/>
          <p:cNvGrpSpPr>
            <a:grpSpLocks/>
          </p:cNvGrpSpPr>
          <p:nvPr/>
        </p:nvGrpSpPr>
        <p:grpSpPr bwMode="auto">
          <a:xfrm rot="16200000" flipV="1">
            <a:off x="13169107" y="3250406"/>
            <a:ext cx="173038" cy="1597025"/>
            <a:chOff x="1379311" y="3937681"/>
            <a:chExt cx="87540" cy="810686"/>
          </a:xfrm>
        </p:grpSpPr>
        <p:cxnSp>
          <p:nvCxnSpPr>
            <p:cNvPr id="50" name="Straight Connector 100"/>
            <p:cNvCxnSpPr>
              <a:endCxn id="51" idx="4"/>
            </p:cNvCxnSpPr>
            <p:nvPr/>
          </p:nvCxnSpPr>
          <p:spPr>
            <a:xfrm rot="16200000" flipV="1">
              <a:off x="1048405" y="4386943"/>
              <a:ext cx="722848"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1" name="Oval 101"/>
            <p:cNvSpPr/>
            <p:nvPr/>
          </p:nvSpPr>
          <p:spPr>
            <a:xfrm>
              <a:off x="1379311" y="3937681"/>
              <a:ext cx="87540" cy="87838"/>
            </a:xfrm>
            <a:prstGeom prst="ellipse">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grpSp>
      <p:sp>
        <p:nvSpPr>
          <p:cNvPr id="56" name="Prostokąt 55"/>
          <p:cNvSpPr/>
          <p:nvPr/>
        </p:nvSpPr>
        <p:spPr>
          <a:xfrm rot="19821859">
            <a:off x="15594013" y="5467350"/>
            <a:ext cx="1416050" cy="646113"/>
          </a:xfrm>
          <a:prstGeom prst="rect">
            <a:avLst/>
          </a:prstGeom>
        </p:spPr>
        <p:txBody>
          <a:bodyPr wrap="none">
            <a:spAutoFit/>
          </a:bodyPr>
          <a:lstStyle/>
          <a:p>
            <a:pPr>
              <a:defRPr/>
            </a:pPr>
            <a:r>
              <a:rPr lang="pl-PL" dirty="0">
                <a:solidFill>
                  <a:schemeClr val="tx1">
                    <a:lumMod val="75000"/>
                    <a:lumOff val="25000"/>
                  </a:schemeClr>
                </a:solidFill>
                <a:latin typeface="Arial Black" pitchFamily="34" charset="0"/>
                <a:cs typeface="Arial" pitchFamily="34" charset="0"/>
              </a:rPr>
              <a:t>2019</a:t>
            </a:r>
            <a:endParaRPr lang="pl-PL" dirty="0">
              <a:solidFill>
                <a:schemeClr val="tx1">
                  <a:lumMod val="75000"/>
                  <a:lumOff val="25000"/>
                </a:schemeClr>
              </a:solidFill>
            </a:endParaRPr>
          </a:p>
        </p:txBody>
      </p:sp>
      <p:sp>
        <p:nvSpPr>
          <p:cNvPr id="58406" name="Prostokąt 89"/>
          <p:cNvSpPr>
            <a:spLocks noChangeArrowheads="1"/>
          </p:cNvSpPr>
          <p:nvPr/>
        </p:nvSpPr>
        <p:spPr bwMode="auto">
          <a:xfrm>
            <a:off x="11204575" y="3409950"/>
            <a:ext cx="954088" cy="1262063"/>
          </a:xfrm>
          <a:prstGeom prst="rect">
            <a:avLst/>
          </a:prstGeom>
          <a:noFill/>
          <a:ln w="9525">
            <a:noFill/>
            <a:miter lim="800000"/>
            <a:headEnd/>
            <a:tailEnd/>
          </a:ln>
        </p:spPr>
        <p:txBody>
          <a:bodyPr wrap="none">
            <a:spAutoFit/>
          </a:bodyPr>
          <a:lstStyle/>
          <a:p>
            <a:pPr algn="ctr"/>
            <a:r>
              <a:rPr lang="pl-PL"/>
              <a:t>123</a:t>
            </a:r>
          </a:p>
          <a:p>
            <a:pPr algn="ctr"/>
            <a:r>
              <a:rPr lang="pl-PL" sz="2000"/>
              <a:t>zadań</a:t>
            </a:r>
          </a:p>
          <a:p>
            <a:pPr algn="ctr"/>
            <a:r>
              <a:rPr lang="pl-PL" sz="2000"/>
              <a:t>(plan)</a:t>
            </a:r>
            <a:endParaRPr lang="en-IN" sz="2000"/>
          </a:p>
        </p:txBody>
      </p:sp>
      <p:pic>
        <p:nvPicPr>
          <p:cNvPr id="58407" name="Obraz 58"/>
          <p:cNvPicPr>
            <a:picLocks noChangeAspect="1"/>
          </p:cNvPicPr>
          <p:nvPr/>
        </p:nvPicPr>
        <p:blipFill>
          <a:blip r:embed="rId3"/>
          <a:srcRect/>
          <a:stretch>
            <a:fillRect/>
          </a:stretch>
        </p:blipFill>
        <p:spPr bwMode="auto">
          <a:xfrm>
            <a:off x="19048413" y="1630363"/>
            <a:ext cx="3921125" cy="3182937"/>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anim calcmode="lin" valueType="num">
                                      <p:cBhvr>
                                        <p:cTn id="8" dur="500" fill="hold"/>
                                        <p:tgtEl>
                                          <p:spTgt spid="55"/>
                                        </p:tgtEl>
                                        <p:attrNameLst>
                                          <p:attrName>ppt_x</p:attrName>
                                        </p:attrNameLst>
                                      </p:cBhvr>
                                      <p:tavLst>
                                        <p:tav tm="0">
                                          <p:val>
                                            <p:strVal val="#ppt_x"/>
                                          </p:val>
                                        </p:tav>
                                        <p:tav tm="100000">
                                          <p:val>
                                            <p:strVal val="#ppt_x"/>
                                          </p:val>
                                        </p:tav>
                                      </p:tavLst>
                                    </p:anim>
                                    <p:anim calcmode="lin" valueType="num">
                                      <p:cBhvr>
                                        <p:cTn id="9" dur="500" fill="hold"/>
                                        <p:tgtEl>
                                          <p:spTgt spid="5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wipe(right)">
                                      <p:cBhvr>
                                        <p:cTn id="13" dur="500"/>
                                        <p:tgtEl>
                                          <p:spTgt spid="79"/>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anim calcmode="lin" valueType="num">
                                      <p:cBhvr>
                                        <p:cTn id="18" dur="500" fill="hold"/>
                                        <p:tgtEl>
                                          <p:spTgt spid="54"/>
                                        </p:tgtEl>
                                        <p:attrNameLst>
                                          <p:attrName>ppt_x</p:attrName>
                                        </p:attrNameLst>
                                      </p:cBhvr>
                                      <p:tavLst>
                                        <p:tav tm="0">
                                          <p:val>
                                            <p:strVal val="#ppt_x"/>
                                          </p:val>
                                        </p:tav>
                                        <p:tav tm="100000">
                                          <p:val>
                                            <p:strVal val="#ppt_x"/>
                                          </p:val>
                                        </p:tav>
                                      </p:tavLst>
                                    </p:anim>
                                    <p:anim calcmode="lin" valueType="num">
                                      <p:cBhvr>
                                        <p:cTn id="19" dur="500" fill="hold"/>
                                        <p:tgtEl>
                                          <p:spTgt spid="54"/>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22" presetClass="entr" presetSubtype="2" fill="hold" nodeType="afterEffect">
                                  <p:stCondLst>
                                    <p:cond delay="0"/>
                                  </p:stCondLst>
                                  <p:childTnLst>
                                    <p:set>
                                      <p:cBhvr>
                                        <p:cTn id="22" dur="1" fill="hold">
                                          <p:stCondLst>
                                            <p:cond delay="0"/>
                                          </p:stCondLst>
                                        </p:cTn>
                                        <p:tgtEl>
                                          <p:spTgt spid="76"/>
                                        </p:tgtEl>
                                        <p:attrNameLst>
                                          <p:attrName>style.visibility</p:attrName>
                                        </p:attrNameLst>
                                      </p:cBhvr>
                                      <p:to>
                                        <p:strVal val="visible"/>
                                      </p:to>
                                    </p:set>
                                    <p:animEffect transition="in" filter="wipe(right)">
                                      <p:cBhvr>
                                        <p:cTn id="23" dur="500"/>
                                        <p:tgtEl>
                                          <p:spTgt spid="76"/>
                                        </p:tgtEl>
                                      </p:cBhvr>
                                    </p:animEffect>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anim calcmode="lin" valueType="num">
                                      <p:cBhvr>
                                        <p:cTn id="28" dur="500" fill="hold"/>
                                        <p:tgtEl>
                                          <p:spTgt spid="53"/>
                                        </p:tgtEl>
                                        <p:attrNameLst>
                                          <p:attrName>ppt_x</p:attrName>
                                        </p:attrNameLst>
                                      </p:cBhvr>
                                      <p:tavLst>
                                        <p:tav tm="0">
                                          <p:val>
                                            <p:strVal val="#ppt_x"/>
                                          </p:val>
                                        </p:tav>
                                        <p:tav tm="100000">
                                          <p:val>
                                            <p:strVal val="#ppt_x"/>
                                          </p:val>
                                        </p:tav>
                                      </p:tavLst>
                                    </p:anim>
                                    <p:anim calcmode="lin" valueType="num">
                                      <p:cBhvr>
                                        <p:cTn id="29" dur="500" fill="hold"/>
                                        <p:tgtEl>
                                          <p:spTgt spid="53"/>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22" presetClass="entr" presetSubtype="2" fill="hold" nodeType="afterEffect">
                                  <p:stCondLst>
                                    <p:cond delay="0"/>
                                  </p:stCondLst>
                                  <p:childTnLst>
                                    <p:set>
                                      <p:cBhvr>
                                        <p:cTn id="32" dur="1" fill="hold">
                                          <p:stCondLst>
                                            <p:cond delay="0"/>
                                          </p:stCondLst>
                                        </p:cTn>
                                        <p:tgtEl>
                                          <p:spTgt spid="73"/>
                                        </p:tgtEl>
                                        <p:attrNameLst>
                                          <p:attrName>style.visibility</p:attrName>
                                        </p:attrNameLst>
                                      </p:cBhvr>
                                      <p:to>
                                        <p:strVal val="visible"/>
                                      </p:to>
                                    </p:set>
                                    <p:animEffect transition="in" filter="wipe(right)">
                                      <p:cBhvr>
                                        <p:cTn id="33" dur="500"/>
                                        <p:tgtEl>
                                          <p:spTgt spid="73"/>
                                        </p:tgtEl>
                                      </p:cBhvr>
                                    </p:animEffect>
                                  </p:childTnLst>
                                </p:cTn>
                              </p:par>
                            </p:childTnLst>
                          </p:cTn>
                        </p:par>
                        <p:par>
                          <p:cTn id="34" fill="hold">
                            <p:stCondLst>
                              <p:cond delay="3000"/>
                            </p:stCondLst>
                            <p:childTnLst>
                              <p:par>
                                <p:cTn id="35" presetID="42" presetClass="entr" presetSubtype="0" fill="hold" nodeType="after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500"/>
                                        <p:tgtEl>
                                          <p:spTgt spid="52"/>
                                        </p:tgtEl>
                                      </p:cBhvr>
                                    </p:animEffect>
                                    <p:anim calcmode="lin" valueType="num">
                                      <p:cBhvr>
                                        <p:cTn id="38" dur="500" fill="hold"/>
                                        <p:tgtEl>
                                          <p:spTgt spid="52"/>
                                        </p:tgtEl>
                                        <p:attrNameLst>
                                          <p:attrName>ppt_x</p:attrName>
                                        </p:attrNameLst>
                                      </p:cBhvr>
                                      <p:tavLst>
                                        <p:tav tm="0">
                                          <p:val>
                                            <p:strVal val="#ppt_x"/>
                                          </p:val>
                                        </p:tav>
                                        <p:tav tm="100000">
                                          <p:val>
                                            <p:strVal val="#ppt_x"/>
                                          </p:val>
                                        </p:tav>
                                      </p:tavLst>
                                    </p:anim>
                                    <p:anim calcmode="lin" valueType="num">
                                      <p:cBhvr>
                                        <p:cTn id="39" dur="500" fill="hold"/>
                                        <p:tgtEl>
                                          <p:spTgt spid="52"/>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22" presetClass="entr" presetSubtype="2" fill="hold" nodeType="after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wipe(right)">
                                      <p:cBhvr>
                                        <p:cTn id="43" dur="500"/>
                                        <p:tgtEl>
                                          <p:spTgt spid="70"/>
                                        </p:tgtEl>
                                      </p:cBhvr>
                                    </p:animEffect>
                                  </p:childTnLst>
                                </p:cTn>
                              </p:par>
                              <p:par>
                                <p:cTn id="44" presetID="23" presetClass="entr" presetSubtype="16" fill="hold" grpId="0" nodeType="withEffect">
                                  <p:stCondLst>
                                    <p:cond delay="0"/>
                                  </p:stCondLst>
                                  <p:childTnLst>
                                    <p:set>
                                      <p:cBhvr>
                                        <p:cTn id="45" dur="1" fill="hold">
                                          <p:stCondLst>
                                            <p:cond delay="0"/>
                                          </p:stCondLst>
                                        </p:cTn>
                                        <p:tgtEl>
                                          <p:spTgt spid="93"/>
                                        </p:tgtEl>
                                        <p:attrNameLst>
                                          <p:attrName>style.visibility</p:attrName>
                                        </p:attrNameLst>
                                      </p:cBhvr>
                                      <p:to>
                                        <p:strVal val="visible"/>
                                      </p:to>
                                    </p:set>
                                    <p:anim calcmode="lin" valueType="num">
                                      <p:cBhvr>
                                        <p:cTn id="46" dur="500" fill="hold"/>
                                        <p:tgtEl>
                                          <p:spTgt spid="93"/>
                                        </p:tgtEl>
                                        <p:attrNameLst>
                                          <p:attrName>ppt_w</p:attrName>
                                        </p:attrNameLst>
                                      </p:cBhvr>
                                      <p:tavLst>
                                        <p:tav tm="0">
                                          <p:val>
                                            <p:fltVal val="0"/>
                                          </p:val>
                                        </p:tav>
                                        <p:tav tm="100000">
                                          <p:val>
                                            <p:strVal val="#ppt_w"/>
                                          </p:val>
                                        </p:tav>
                                      </p:tavLst>
                                    </p:anim>
                                    <p:anim calcmode="lin" valueType="num">
                                      <p:cBhvr>
                                        <p:cTn id="47" dur="500" fill="hold"/>
                                        <p:tgtEl>
                                          <p:spTgt spid="93"/>
                                        </p:tgtEl>
                                        <p:attrNameLst>
                                          <p:attrName>ppt_h</p:attrName>
                                        </p:attrNameLst>
                                      </p:cBhvr>
                                      <p:tavLst>
                                        <p:tav tm="0">
                                          <p:val>
                                            <p:fltVal val="0"/>
                                          </p:val>
                                        </p:tav>
                                        <p:tav tm="100000">
                                          <p:val>
                                            <p:strVal val="#ppt_h"/>
                                          </p:val>
                                        </p:tav>
                                      </p:tavLst>
                                    </p:anim>
                                  </p:childTnLst>
                                </p:cTn>
                              </p:par>
                              <p:par>
                                <p:cTn id="48" presetID="22" presetClass="entr" presetSubtype="2" fill="hold" grpId="0" nodeType="withEffect">
                                  <p:stCondLst>
                                    <p:cond delay="0"/>
                                  </p:stCondLst>
                                  <p:childTnLst>
                                    <p:set>
                                      <p:cBhvr>
                                        <p:cTn id="49" dur="1" fill="hold">
                                          <p:stCondLst>
                                            <p:cond delay="0"/>
                                          </p:stCondLst>
                                        </p:cTn>
                                        <p:tgtEl>
                                          <p:spTgt spid="92"/>
                                        </p:tgtEl>
                                        <p:attrNameLst>
                                          <p:attrName>style.visibility</p:attrName>
                                        </p:attrNameLst>
                                      </p:cBhvr>
                                      <p:to>
                                        <p:strVal val="visible"/>
                                      </p:to>
                                    </p:set>
                                    <p:animEffect transition="in" filter="wipe(right)">
                                      <p:cBhvr>
                                        <p:cTn id="50" dur="500"/>
                                        <p:tgtEl>
                                          <p:spTgt spid="92"/>
                                        </p:tgtEl>
                                      </p:cBhvr>
                                    </p:animEffect>
                                  </p:childTnLst>
                                </p:cTn>
                              </p:par>
                            </p:childTnLst>
                          </p:cTn>
                        </p:par>
                        <p:par>
                          <p:cTn id="51" fill="hold">
                            <p:stCondLst>
                              <p:cond delay="4000"/>
                            </p:stCondLst>
                            <p:childTnLst>
                              <p:par>
                                <p:cTn id="52" presetID="10" presetClass="entr" presetSubtype="0" fill="hold" grpId="0" nodeType="afterEffect">
                                  <p:stCondLst>
                                    <p:cond delay="0"/>
                                  </p:stCondLst>
                                  <p:childTnLst>
                                    <p:set>
                                      <p:cBhvr>
                                        <p:cTn id="53" dur="1" fill="hold">
                                          <p:stCondLst>
                                            <p:cond delay="0"/>
                                          </p:stCondLst>
                                        </p:cTn>
                                        <p:tgtEl>
                                          <p:spTgt spid="94"/>
                                        </p:tgtEl>
                                        <p:attrNameLst>
                                          <p:attrName>style.visibility</p:attrName>
                                        </p:attrNameLst>
                                      </p:cBhvr>
                                      <p:to>
                                        <p:strVal val="visible"/>
                                      </p:to>
                                    </p:set>
                                    <p:animEffect transition="in" filter="fade">
                                      <p:cBhvr>
                                        <p:cTn id="54" dur="500"/>
                                        <p:tgtEl>
                                          <p:spTgt spid="94"/>
                                        </p:tgtEl>
                                      </p:cBhvr>
                                    </p:animEffect>
                                  </p:childTnLst>
                                </p:cTn>
                              </p:par>
                            </p:childTnLst>
                          </p:cTn>
                        </p:par>
                        <p:par>
                          <p:cTn id="55" fill="hold">
                            <p:stCondLst>
                              <p:cond delay="4500"/>
                            </p:stCondLst>
                            <p:childTnLst>
                              <p:par>
                                <p:cTn id="56" presetID="42" presetClass="entr" presetSubtype="0" fill="hold" nodeType="after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anim calcmode="lin" valueType="num">
                                      <p:cBhvr>
                                        <p:cTn id="59" dur="500" fill="hold"/>
                                        <p:tgtEl>
                                          <p:spTgt spid="47"/>
                                        </p:tgtEl>
                                        <p:attrNameLst>
                                          <p:attrName>ppt_x</p:attrName>
                                        </p:attrNameLst>
                                      </p:cBhvr>
                                      <p:tavLst>
                                        <p:tav tm="0">
                                          <p:val>
                                            <p:strVal val="#ppt_x"/>
                                          </p:val>
                                        </p:tav>
                                        <p:tav tm="100000">
                                          <p:val>
                                            <p:strVal val="#ppt_x"/>
                                          </p:val>
                                        </p:tav>
                                      </p:tavLst>
                                    </p:anim>
                                    <p:anim calcmode="lin" valueType="num">
                                      <p:cBhvr>
                                        <p:cTn id="60" dur="500" fill="hold"/>
                                        <p:tgtEl>
                                          <p:spTgt spid="47"/>
                                        </p:tgtEl>
                                        <p:attrNameLst>
                                          <p:attrName>ppt_y</p:attrName>
                                        </p:attrNameLst>
                                      </p:cBhvr>
                                      <p:tavLst>
                                        <p:tav tm="0">
                                          <p:val>
                                            <p:strVal val="#ppt_y+.1"/>
                                          </p:val>
                                        </p:tav>
                                        <p:tav tm="100000">
                                          <p:val>
                                            <p:strVal val="#ppt_y"/>
                                          </p:val>
                                        </p:tav>
                                      </p:tavLst>
                                    </p:anim>
                                  </p:childTnLst>
                                </p:cTn>
                              </p:par>
                            </p:childTnLst>
                          </p:cTn>
                        </p:par>
                        <p:par>
                          <p:cTn id="61" fill="hold">
                            <p:stCondLst>
                              <p:cond delay="5000"/>
                            </p:stCondLst>
                            <p:childTnLst>
                              <p:par>
                                <p:cTn id="62" presetID="22" presetClass="entr" presetSubtype="2" fill="hold" nodeType="afterEffect">
                                  <p:stCondLst>
                                    <p:cond delay="0"/>
                                  </p:stCondLst>
                                  <p:childTnLst>
                                    <p:set>
                                      <p:cBhvr>
                                        <p:cTn id="63" dur="1" fill="hold">
                                          <p:stCondLst>
                                            <p:cond delay="0"/>
                                          </p:stCondLst>
                                        </p:cTn>
                                        <p:tgtEl>
                                          <p:spTgt spid="49"/>
                                        </p:tgtEl>
                                        <p:attrNameLst>
                                          <p:attrName>style.visibility</p:attrName>
                                        </p:attrNameLst>
                                      </p:cBhvr>
                                      <p:to>
                                        <p:strVal val="visible"/>
                                      </p:to>
                                    </p:set>
                                    <p:animEffect transition="in" filter="wipe(right)">
                                      <p:cBhvr>
                                        <p:cTn id="6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3" grpId="0" animBg="1"/>
      <p:bldP spid="9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3259138" y="2232025"/>
            <a:ext cx="17706975" cy="15875"/>
          </a:xfrm>
          <a:prstGeom prst="line">
            <a:avLst/>
          </a:prstGeom>
          <a:ln w="508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59138" y="2247900"/>
            <a:ext cx="8126412" cy="0"/>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168650" y="1203325"/>
            <a:ext cx="8547100" cy="923925"/>
          </a:xfrm>
          <a:prstGeom prst="rect">
            <a:avLst/>
          </a:prstGeom>
          <a:noFill/>
        </p:spPr>
        <p:txBody>
          <a:bodyPr>
            <a:spAutoFit/>
          </a:bodyPr>
          <a:lstStyle/>
          <a:p>
            <a:pPr fontAlgn="auto">
              <a:spcBef>
                <a:spcPts val="0"/>
              </a:spcBef>
              <a:spcAft>
                <a:spcPts val="0"/>
              </a:spcAft>
              <a:defRPr/>
            </a:pPr>
            <a:r>
              <a:rPr lang="pl-PL" sz="5400" spc="100" dirty="0">
                <a:solidFill>
                  <a:schemeClr val="tx1">
                    <a:lumMod val="85000"/>
                    <a:lumOff val="15000"/>
                  </a:schemeClr>
                </a:solidFill>
                <a:latin typeface="+mn-lt"/>
                <a:ea typeface="Open Sans" panose="020B0606030504020204" pitchFamily="34" charset="0"/>
                <a:cs typeface="Open Sans" panose="020B0606030504020204" pitchFamily="34" charset="0"/>
              </a:rPr>
              <a:t>BUDŻET OBYWATELSKI</a:t>
            </a:r>
            <a:endParaRPr lang="en-US" sz="4800" spc="100" dirty="0">
              <a:solidFill>
                <a:schemeClr val="tx1">
                  <a:lumMod val="85000"/>
                  <a:lumOff val="15000"/>
                </a:schemeClr>
              </a:solidFill>
              <a:latin typeface="+mn-lt"/>
              <a:ea typeface="Open Sans" panose="020B0606030504020204" pitchFamily="34" charset="0"/>
              <a:cs typeface="Open Sans" panose="020B0606030504020204" pitchFamily="34" charset="0"/>
            </a:endParaRPr>
          </a:p>
        </p:txBody>
      </p:sp>
      <p:sp>
        <p:nvSpPr>
          <p:cNvPr id="12" name="Rectangle 11"/>
          <p:cNvSpPr/>
          <p:nvPr/>
        </p:nvSpPr>
        <p:spPr>
          <a:xfrm flipH="1">
            <a:off x="0" y="1419225"/>
            <a:ext cx="192088" cy="152876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ED7D31">
                  <a:lumMod val="50000"/>
                </a:srgbClr>
              </a:solidFill>
            </a:endParaRPr>
          </a:p>
        </p:txBody>
      </p:sp>
      <p:sp>
        <p:nvSpPr>
          <p:cNvPr id="60421" name="Prostokąt 10"/>
          <p:cNvSpPr>
            <a:spLocks noChangeArrowheads="1"/>
          </p:cNvSpPr>
          <p:nvPr/>
        </p:nvSpPr>
        <p:spPr bwMode="auto">
          <a:xfrm>
            <a:off x="2171700" y="7059613"/>
            <a:ext cx="19921538" cy="3108325"/>
          </a:xfrm>
          <a:prstGeom prst="rect">
            <a:avLst/>
          </a:prstGeom>
          <a:noFill/>
          <a:ln w="9525">
            <a:noFill/>
            <a:miter lim="800000"/>
            <a:headEnd/>
            <a:tailEnd/>
          </a:ln>
        </p:spPr>
        <p:txBody>
          <a:bodyPr>
            <a:spAutoFit/>
          </a:bodyPr>
          <a:lstStyle/>
          <a:p>
            <a:pPr algn="ctr">
              <a:defRPr/>
            </a:pPr>
            <a:r>
              <a:rPr lang="pl-PL" sz="4000" dirty="0">
                <a:latin typeface="+mn-lt"/>
              </a:rPr>
              <a:t>W </a:t>
            </a:r>
            <a:r>
              <a:rPr lang="pl-PL" sz="5400" dirty="0">
                <a:solidFill>
                  <a:srgbClr val="1F4E79"/>
                </a:solidFill>
                <a:latin typeface="Arial Black" panose="020B0A04020102020204" pitchFamily="34" charset="0"/>
              </a:rPr>
              <a:t>2019 roku </a:t>
            </a:r>
            <a:r>
              <a:rPr lang="pl-PL" sz="4000" dirty="0">
                <a:latin typeface="+mn-lt"/>
              </a:rPr>
              <a:t>zrealizowane zostaną </a:t>
            </a:r>
            <a:r>
              <a:rPr lang="pl-PL" sz="5400" dirty="0">
                <a:solidFill>
                  <a:srgbClr val="00B050"/>
                </a:solidFill>
                <a:latin typeface="Arial Black" panose="020B0A04020102020204" pitchFamily="34" charset="0"/>
              </a:rPr>
              <a:t>123 zada</a:t>
            </a:r>
            <a:r>
              <a:rPr lang="pl-PL" sz="5400" b="1" dirty="0">
                <a:solidFill>
                  <a:srgbClr val="00B050"/>
                </a:solidFill>
                <a:latin typeface="Arial Black" panose="020B0A04020102020204" pitchFamily="34" charset="0"/>
              </a:rPr>
              <a:t>nia</a:t>
            </a:r>
            <a:r>
              <a:rPr lang="pl-PL" sz="4000" dirty="0">
                <a:latin typeface="+mn-lt"/>
              </a:rPr>
              <a:t>, wybrane przez częstochowian </a:t>
            </a:r>
            <a:r>
              <a:rPr lang="pl-PL" sz="4000" dirty="0">
                <a:solidFill>
                  <a:srgbClr val="000000"/>
                </a:solidFill>
                <a:latin typeface="+mn-lt"/>
                <a:ea typeface="Microsoft YaHei" pitchFamily="2"/>
                <a:cs typeface="Mangal" pitchFamily="2"/>
              </a:rPr>
              <a:t>na kwotę blisko </a:t>
            </a:r>
            <a:r>
              <a:rPr lang="pl-PL" sz="4800" b="1" dirty="0">
                <a:solidFill>
                  <a:srgbClr val="000000"/>
                </a:solidFill>
                <a:latin typeface="Arial Black" panose="020B0A04020102020204" pitchFamily="34" charset="0"/>
                <a:ea typeface="Microsoft YaHei" pitchFamily="2"/>
                <a:cs typeface="Mangal" pitchFamily="2"/>
              </a:rPr>
              <a:t>9,5 mln zł</a:t>
            </a:r>
            <a:r>
              <a:rPr lang="pl-PL" sz="4000" b="1" dirty="0">
                <a:solidFill>
                  <a:srgbClr val="000000"/>
                </a:solidFill>
                <a:latin typeface="Arial Black" panose="020B0A04020102020204" pitchFamily="34" charset="0"/>
                <a:ea typeface="Microsoft YaHei" pitchFamily="2"/>
                <a:cs typeface="Mangal" pitchFamily="2"/>
              </a:rPr>
              <a:t>.</a:t>
            </a:r>
          </a:p>
          <a:p>
            <a:pPr algn="ctr">
              <a:defRPr/>
            </a:pPr>
            <a:endParaRPr lang="pl-PL" sz="4000" dirty="0"/>
          </a:p>
          <a:p>
            <a:pPr algn="ctr">
              <a:defRPr/>
            </a:pPr>
            <a:r>
              <a:rPr lang="pl-PL" sz="4000" dirty="0">
                <a:solidFill>
                  <a:srgbClr val="000000"/>
                </a:solidFill>
                <a:latin typeface="Calibri" pitchFamily="18"/>
                <a:ea typeface="Microsoft YaHei" pitchFamily="2"/>
                <a:cs typeface="Mangal" pitchFamily="2"/>
              </a:rPr>
              <a:t>W poprzednich czterech zakończonych edycjach BO zrealizowano ponad </a:t>
            </a:r>
            <a:r>
              <a:rPr lang="pl-PL" sz="5400" b="1" dirty="0">
                <a:solidFill>
                  <a:schemeClr val="accent2">
                    <a:lumMod val="75000"/>
                  </a:schemeClr>
                </a:solidFill>
                <a:latin typeface="Arial Black" pitchFamily="34"/>
                <a:ea typeface="Microsoft YaHei" pitchFamily="2"/>
                <a:cs typeface="Mangal" pitchFamily="2"/>
              </a:rPr>
              <a:t>430 zadań</a:t>
            </a:r>
            <a:r>
              <a:rPr lang="pl-PL" sz="4000" dirty="0"/>
              <a:t>.</a:t>
            </a:r>
          </a:p>
        </p:txBody>
      </p:sp>
      <p:grpSp>
        <p:nvGrpSpPr>
          <p:cNvPr id="2" name="Group 62"/>
          <p:cNvGrpSpPr>
            <a:grpSpLocks/>
          </p:cNvGrpSpPr>
          <p:nvPr/>
        </p:nvGrpSpPr>
        <p:grpSpPr bwMode="auto">
          <a:xfrm>
            <a:off x="10512425" y="2701925"/>
            <a:ext cx="3035300" cy="4056063"/>
            <a:chOff x="5053014" y="2036764"/>
            <a:chExt cx="2089150" cy="2790826"/>
          </a:xfrm>
        </p:grpSpPr>
        <p:sp>
          <p:nvSpPr>
            <p:cNvPr id="59430" name="Freeform 5"/>
            <p:cNvSpPr>
              <a:spLocks noEditPoints="1"/>
            </p:cNvSpPr>
            <p:nvPr/>
          </p:nvSpPr>
          <p:spPr bwMode="auto">
            <a:xfrm>
              <a:off x="5053014" y="2036764"/>
              <a:ext cx="2089150" cy="2641601"/>
            </a:xfrm>
            <a:custGeom>
              <a:avLst/>
              <a:gdLst>
                <a:gd name="T0" fmla="*/ 2147483647 w 554"/>
                <a:gd name="T1" fmla="*/ 2147483647 h 701"/>
                <a:gd name="T2" fmla="*/ 2147483647 w 554"/>
                <a:gd name="T3" fmla="*/ 2147483647 h 701"/>
                <a:gd name="T4" fmla="*/ 2147483647 w 554"/>
                <a:gd name="T5" fmla="*/ 2147483647 h 701"/>
                <a:gd name="T6" fmla="*/ 2147483647 w 554"/>
                <a:gd name="T7" fmla="*/ 2147483647 h 701"/>
                <a:gd name="T8" fmla="*/ 2147483647 w 554"/>
                <a:gd name="T9" fmla="*/ 2147483647 h 701"/>
                <a:gd name="T10" fmla="*/ 2147483647 w 554"/>
                <a:gd name="T11" fmla="*/ 2147483647 h 701"/>
                <a:gd name="T12" fmla="*/ 2147483647 w 554"/>
                <a:gd name="T13" fmla="*/ 2147483647 h 701"/>
                <a:gd name="T14" fmla="*/ 2147483647 w 554"/>
                <a:gd name="T15" fmla="*/ 2147483647 h 701"/>
                <a:gd name="T16" fmla="*/ 2147483647 w 554"/>
                <a:gd name="T17" fmla="*/ 2147483647 h 701"/>
                <a:gd name="T18" fmla="*/ 2147483647 w 554"/>
                <a:gd name="T19" fmla="*/ 2147483647 h 701"/>
                <a:gd name="T20" fmla="*/ 2147483647 w 554"/>
                <a:gd name="T21" fmla="*/ 2147483647 h 701"/>
                <a:gd name="T22" fmla="*/ 2147483647 w 554"/>
                <a:gd name="T23" fmla="*/ 2147483647 h 701"/>
                <a:gd name="T24" fmla="*/ 2147483647 w 554"/>
                <a:gd name="T25" fmla="*/ 0 h 701"/>
                <a:gd name="T26" fmla="*/ 2147483647 w 554"/>
                <a:gd name="T27" fmla="*/ 0 h 701"/>
                <a:gd name="T28" fmla="*/ 2147483647 w 554"/>
                <a:gd name="T29" fmla="*/ 2147483647 h 701"/>
                <a:gd name="T30" fmla="*/ 2147483647 w 554"/>
                <a:gd name="T31" fmla="*/ 2147483647 h 701"/>
                <a:gd name="T32" fmla="*/ 0 w 554"/>
                <a:gd name="T33" fmla="*/ 2147483647 h 701"/>
                <a:gd name="T34" fmla="*/ 0 w 554"/>
                <a:gd name="T35" fmla="*/ 2147483647 h 701"/>
                <a:gd name="T36" fmla="*/ 2147483647 w 554"/>
                <a:gd name="T37" fmla="*/ 2147483647 h 701"/>
                <a:gd name="T38" fmla="*/ 2147483647 w 554"/>
                <a:gd name="T39" fmla="*/ 2147483647 h 701"/>
                <a:gd name="T40" fmla="*/ 2147483647 w 554"/>
                <a:gd name="T41" fmla="*/ 2147483647 h 701"/>
                <a:gd name="T42" fmla="*/ 2147483647 w 554"/>
                <a:gd name="T43" fmla="*/ 2147483647 h 701"/>
                <a:gd name="T44" fmla="*/ 2147483647 w 554"/>
                <a:gd name="T45" fmla="*/ 2147483647 h 701"/>
                <a:gd name="T46" fmla="*/ 2147483647 w 554"/>
                <a:gd name="T47" fmla="*/ 2147483647 h 701"/>
                <a:gd name="T48" fmla="*/ 2147483647 w 554"/>
                <a:gd name="T49" fmla="*/ 2147483647 h 701"/>
                <a:gd name="T50" fmla="*/ 2147483647 w 554"/>
                <a:gd name="T51" fmla="*/ 2147483647 h 701"/>
                <a:gd name="T52" fmla="*/ 2147483647 w 554"/>
                <a:gd name="T53" fmla="*/ 2147483647 h 701"/>
                <a:gd name="T54" fmla="*/ 2147483647 w 554"/>
                <a:gd name="T55" fmla="*/ 2147483647 h 701"/>
                <a:gd name="T56" fmla="*/ 2147483647 w 554"/>
                <a:gd name="T57" fmla="*/ 2147483647 h 701"/>
                <a:gd name="T58" fmla="*/ 2147483647 w 554"/>
                <a:gd name="T59" fmla="*/ 2147483647 h 701"/>
                <a:gd name="T60" fmla="*/ 2147483647 w 554"/>
                <a:gd name="T61" fmla="*/ 2147483647 h 70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54"/>
                <a:gd name="T94" fmla="*/ 0 h 701"/>
                <a:gd name="T95" fmla="*/ 554 w 554"/>
                <a:gd name="T96" fmla="*/ 701 h 70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54" h="701">
                  <a:moveTo>
                    <a:pt x="485" y="235"/>
                  </a:moveTo>
                  <a:cubicBezTo>
                    <a:pt x="472" y="256"/>
                    <a:pt x="457" y="271"/>
                    <a:pt x="441" y="281"/>
                  </a:cubicBezTo>
                  <a:cubicBezTo>
                    <a:pt x="461" y="230"/>
                    <a:pt x="476" y="171"/>
                    <a:pt x="484" y="105"/>
                  </a:cubicBezTo>
                  <a:cubicBezTo>
                    <a:pt x="522" y="105"/>
                    <a:pt x="522" y="105"/>
                    <a:pt x="522" y="105"/>
                  </a:cubicBezTo>
                  <a:cubicBezTo>
                    <a:pt x="519" y="155"/>
                    <a:pt x="506" y="200"/>
                    <a:pt x="485" y="235"/>
                  </a:cubicBezTo>
                  <a:moveTo>
                    <a:pt x="69" y="235"/>
                  </a:moveTo>
                  <a:cubicBezTo>
                    <a:pt x="48" y="200"/>
                    <a:pt x="35" y="155"/>
                    <a:pt x="32" y="105"/>
                  </a:cubicBezTo>
                  <a:cubicBezTo>
                    <a:pt x="69" y="105"/>
                    <a:pt x="69" y="105"/>
                    <a:pt x="69" y="105"/>
                  </a:cubicBezTo>
                  <a:cubicBezTo>
                    <a:pt x="77" y="170"/>
                    <a:pt x="92" y="230"/>
                    <a:pt x="111" y="280"/>
                  </a:cubicBezTo>
                  <a:cubicBezTo>
                    <a:pt x="96" y="271"/>
                    <a:pt x="81" y="255"/>
                    <a:pt x="69" y="235"/>
                  </a:cubicBezTo>
                  <a:moveTo>
                    <a:pt x="487" y="73"/>
                  </a:moveTo>
                  <a:cubicBezTo>
                    <a:pt x="488" y="60"/>
                    <a:pt x="489" y="47"/>
                    <a:pt x="489" y="34"/>
                  </a:cubicBezTo>
                  <a:cubicBezTo>
                    <a:pt x="471" y="34"/>
                    <a:pt x="457" y="19"/>
                    <a:pt x="458" y="0"/>
                  </a:cubicBezTo>
                  <a:cubicBezTo>
                    <a:pt x="95" y="0"/>
                    <a:pt x="95" y="0"/>
                    <a:pt x="95" y="0"/>
                  </a:cubicBezTo>
                  <a:cubicBezTo>
                    <a:pt x="96" y="19"/>
                    <a:pt x="82" y="34"/>
                    <a:pt x="64" y="34"/>
                  </a:cubicBezTo>
                  <a:cubicBezTo>
                    <a:pt x="64" y="47"/>
                    <a:pt x="65" y="60"/>
                    <a:pt x="66" y="73"/>
                  </a:cubicBezTo>
                  <a:cubicBezTo>
                    <a:pt x="0" y="73"/>
                    <a:pt x="0" y="73"/>
                    <a:pt x="0" y="73"/>
                  </a:cubicBezTo>
                  <a:cubicBezTo>
                    <a:pt x="0" y="89"/>
                    <a:pt x="0" y="89"/>
                    <a:pt x="0" y="89"/>
                  </a:cubicBezTo>
                  <a:cubicBezTo>
                    <a:pt x="0" y="151"/>
                    <a:pt x="15" y="208"/>
                    <a:pt x="41" y="252"/>
                  </a:cubicBezTo>
                  <a:cubicBezTo>
                    <a:pt x="65" y="291"/>
                    <a:pt x="96" y="315"/>
                    <a:pt x="130" y="322"/>
                  </a:cubicBezTo>
                  <a:cubicBezTo>
                    <a:pt x="164" y="389"/>
                    <a:pt x="209" y="432"/>
                    <a:pt x="259" y="441"/>
                  </a:cubicBezTo>
                  <a:cubicBezTo>
                    <a:pt x="253" y="561"/>
                    <a:pt x="213" y="658"/>
                    <a:pt x="161" y="682"/>
                  </a:cubicBezTo>
                  <a:cubicBezTo>
                    <a:pt x="161" y="701"/>
                    <a:pt x="161" y="701"/>
                    <a:pt x="161" y="701"/>
                  </a:cubicBezTo>
                  <a:cubicBezTo>
                    <a:pt x="389" y="701"/>
                    <a:pt x="389" y="701"/>
                    <a:pt x="389" y="701"/>
                  </a:cubicBezTo>
                  <a:cubicBezTo>
                    <a:pt x="389" y="682"/>
                    <a:pt x="389" y="682"/>
                    <a:pt x="389" y="682"/>
                  </a:cubicBezTo>
                  <a:cubicBezTo>
                    <a:pt x="338" y="658"/>
                    <a:pt x="298" y="561"/>
                    <a:pt x="292" y="441"/>
                  </a:cubicBezTo>
                  <a:cubicBezTo>
                    <a:pt x="342" y="434"/>
                    <a:pt x="388" y="390"/>
                    <a:pt x="423" y="322"/>
                  </a:cubicBezTo>
                  <a:cubicBezTo>
                    <a:pt x="457" y="315"/>
                    <a:pt x="489" y="291"/>
                    <a:pt x="513" y="252"/>
                  </a:cubicBezTo>
                  <a:cubicBezTo>
                    <a:pt x="539" y="208"/>
                    <a:pt x="554" y="151"/>
                    <a:pt x="554" y="89"/>
                  </a:cubicBezTo>
                  <a:cubicBezTo>
                    <a:pt x="554" y="73"/>
                    <a:pt x="554" y="73"/>
                    <a:pt x="554" y="73"/>
                  </a:cubicBezTo>
                  <a:lnTo>
                    <a:pt x="487" y="73"/>
                  </a:lnTo>
                  <a:close/>
                </a:path>
              </a:pathLst>
            </a:custGeom>
            <a:solidFill>
              <a:srgbClr val="FFC828"/>
            </a:solidFill>
            <a:ln w="9525">
              <a:noFill/>
              <a:round/>
              <a:headEnd/>
              <a:tailEnd/>
            </a:ln>
          </p:spPr>
          <p:txBody>
            <a:bodyPr/>
            <a:lstStyle/>
            <a:p>
              <a:endParaRPr lang="pl-PL"/>
            </a:p>
          </p:txBody>
        </p:sp>
        <p:sp>
          <p:nvSpPr>
            <p:cNvPr id="59431" name="Freeform 6"/>
            <p:cNvSpPr>
              <a:spLocks/>
            </p:cNvSpPr>
            <p:nvPr/>
          </p:nvSpPr>
          <p:spPr bwMode="auto">
            <a:xfrm>
              <a:off x="5661027" y="3698878"/>
              <a:ext cx="858838" cy="979488"/>
            </a:xfrm>
            <a:custGeom>
              <a:avLst/>
              <a:gdLst>
                <a:gd name="T0" fmla="*/ 2147483647 w 228"/>
                <a:gd name="T1" fmla="*/ 0 h 260"/>
                <a:gd name="T2" fmla="*/ 0 w 228"/>
                <a:gd name="T3" fmla="*/ 2147483647 h 260"/>
                <a:gd name="T4" fmla="*/ 0 w 228"/>
                <a:gd name="T5" fmla="*/ 2147483647 h 260"/>
                <a:gd name="T6" fmla="*/ 2147483647 w 228"/>
                <a:gd name="T7" fmla="*/ 2147483647 h 260"/>
                <a:gd name="T8" fmla="*/ 2147483647 w 228"/>
                <a:gd name="T9" fmla="*/ 2147483647 h 260"/>
                <a:gd name="T10" fmla="*/ 2147483647 w 228"/>
                <a:gd name="T11" fmla="*/ 0 h 260"/>
                <a:gd name="T12" fmla="*/ 2147483647 w 228"/>
                <a:gd name="T13" fmla="*/ 0 h 260"/>
                <a:gd name="T14" fmla="*/ 0 60000 65536"/>
                <a:gd name="T15" fmla="*/ 0 60000 65536"/>
                <a:gd name="T16" fmla="*/ 0 60000 65536"/>
                <a:gd name="T17" fmla="*/ 0 60000 65536"/>
                <a:gd name="T18" fmla="*/ 0 60000 65536"/>
                <a:gd name="T19" fmla="*/ 0 60000 65536"/>
                <a:gd name="T20" fmla="*/ 0 60000 65536"/>
                <a:gd name="T21" fmla="*/ 0 w 228"/>
                <a:gd name="T22" fmla="*/ 0 h 260"/>
                <a:gd name="T23" fmla="*/ 228 w 228"/>
                <a:gd name="T24" fmla="*/ 260 h 2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8" h="260">
                  <a:moveTo>
                    <a:pt x="98" y="0"/>
                  </a:moveTo>
                  <a:cubicBezTo>
                    <a:pt x="92" y="120"/>
                    <a:pt x="52" y="217"/>
                    <a:pt x="0" y="241"/>
                  </a:cubicBezTo>
                  <a:cubicBezTo>
                    <a:pt x="0" y="260"/>
                    <a:pt x="0" y="260"/>
                    <a:pt x="0" y="260"/>
                  </a:cubicBezTo>
                  <a:cubicBezTo>
                    <a:pt x="228" y="260"/>
                    <a:pt x="228" y="260"/>
                    <a:pt x="228" y="260"/>
                  </a:cubicBezTo>
                  <a:cubicBezTo>
                    <a:pt x="228" y="241"/>
                    <a:pt x="228" y="241"/>
                    <a:pt x="228" y="241"/>
                  </a:cubicBezTo>
                  <a:cubicBezTo>
                    <a:pt x="177" y="217"/>
                    <a:pt x="137" y="120"/>
                    <a:pt x="131" y="0"/>
                  </a:cubicBezTo>
                  <a:lnTo>
                    <a:pt x="98" y="0"/>
                  </a:lnTo>
                  <a:close/>
                </a:path>
              </a:pathLst>
            </a:custGeom>
            <a:solidFill>
              <a:srgbClr val="FCDF64"/>
            </a:solidFill>
            <a:ln w="9525">
              <a:noFill/>
              <a:round/>
              <a:headEnd/>
              <a:tailEnd/>
            </a:ln>
          </p:spPr>
          <p:txBody>
            <a:bodyPr/>
            <a:lstStyle/>
            <a:p>
              <a:endParaRPr lang="pl-PL"/>
            </a:p>
          </p:txBody>
        </p:sp>
        <p:sp>
          <p:nvSpPr>
            <p:cNvPr id="59432" name="Freeform 7"/>
            <p:cNvSpPr>
              <a:spLocks/>
            </p:cNvSpPr>
            <p:nvPr/>
          </p:nvSpPr>
          <p:spPr bwMode="auto">
            <a:xfrm>
              <a:off x="5427663" y="2311402"/>
              <a:ext cx="312738" cy="901701"/>
            </a:xfrm>
            <a:custGeom>
              <a:avLst/>
              <a:gdLst>
                <a:gd name="T0" fmla="*/ 2147483647 w 83"/>
                <a:gd name="T1" fmla="*/ 2147483647 h 239"/>
                <a:gd name="T2" fmla="*/ 2147483647 w 83"/>
                <a:gd name="T3" fmla="*/ 2147483647 h 239"/>
                <a:gd name="T4" fmla="*/ 2147483647 w 83"/>
                <a:gd name="T5" fmla="*/ 2147483647 h 239"/>
                <a:gd name="T6" fmla="*/ 2147483647 w 83"/>
                <a:gd name="T7" fmla="*/ 2147483647 h 239"/>
                <a:gd name="T8" fmla="*/ 2147483647 w 83"/>
                <a:gd name="T9" fmla="*/ 2147483647 h 239"/>
                <a:gd name="T10" fmla="*/ 2147483647 w 83"/>
                <a:gd name="T11" fmla="*/ 2147483647 h 239"/>
                <a:gd name="T12" fmla="*/ 2147483647 w 83"/>
                <a:gd name="T13" fmla="*/ 2147483647 h 239"/>
                <a:gd name="T14" fmla="*/ 2147483647 w 83"/>
                <a:gd name="T15" fmla="*/ 2147483647 h 239"/>
                <a:gd name="T16" fmla="*/ 0 60000 65536"/>
                <a:gd name="T17" fmla="*/ 0 60000 65536"/>
                <a:gd name="T18" fmla="*/ 0 60000 65536"/>
                <a:gd name="T19" fmla="*/ 0 60000 65536"/>
                <a:gd name="T20" fmla="*/ 0 60000 65536"/>
                <a:gd name="T21" fmla="*/ 0 60000 65536"/>
                <a:gd name="T22" fmla="*/ 0 60000 65536"/>
                <a:gd name="T23" fmla="*/ 0 60000 65536"/>
                <a:gd name="T24" fmla="*/ 0 w 83"/>
                <a:gd name="T25" fmla="*/ 0 h 239"/>
                <a:gd name="T26" fmla="*/ 83 w 83"/>
                <a:gd name="T27" fmla="*/ 239 h 2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3" h="239">
                  <a:moveTo>
                    <a:pt x="66" y="239"/>
                  </a:moveTo>
                  <a:cubicBezTo>
                    <a:pt x="60" y="239"/>
                    <a:pt x="55" y="235"/>
                    <a:pt x="52" y="229"/>
                  </a:cubicBezTo>
                  <a:cubicBezTo>
                    <a:pt x="28" y="168"/>
                    <a:pt x="10" y="95"/>
                    <a:pt x="1" y="18"/>
                  </a:cubicBezTo>
                  <a:cubicBezTo>
                    <a:pt x="0" y="10"/>
                    <a:pt x="6" y="2"/>
                    <a:pt x="14" y="1"/>
                  </a:cubicBezTo>
                  <a:cubicBezTo>
                    <a:pt x="23" y="0"/>
                    <a:pt x="30" y="6"/>
                    <a:pt x="31" y="14"/>
                  </a:cubicBezTo>
                  <a:cubicBezTo>
                    <a:pt x="40" y="88"/>
                    <a:pt x="57" y="159"/>
                    <a:pt x="80" y="218"/>
                  </a:cubicBezTo>
                  <a:cubicBezTo>
                    <a:pt x="83" y="226"/>
                    <a:pt x="80" y="235"/>
                    <a:pt x="72" y="238"/>
                  </a:cubicBezTo>
                  <a:cubicBezTo>
                    <a:pt x="70" y="238"/>
                    <a:pt x="68" y="239"/>
                    <a:pt x="66" y="239"/>
                  </a:cubicBezTo>
                </a:path>
              </a:pathLst>
            </a:custGeom>
            <a:solidFill>
              <a:srgbClr val="FCDF64"/>
            </a:solidFill>
            <a:ln w="9525">
              <a:noFill/>
              <a:round/>
              <a:headEnd/>
              <a:tailEnd/>
            </a:ln>
          </p:spPr>
          <p:txBody>
            <a:bodyPr/>
            <a:lstStyle/>
            <a:p>
              <a:endParaRPr lang="pl-PL"/>
            </a:p>
          </p:txBody>
        </p:sp>
        <p:sp>
          <p:nvSpPr>
            <p:cNvPr id="59433" name="Freeform 8"/>
            <p:cNvSpPr>
              <a:spLocks/>
            </p:cNvSpPr>
            <p:nvPr/>
          </p:nvSpPr>
          <p:spPr bwMode="auto">
            <a:xfrm>
              <a:off x="5554662" y="4681540"/>
              <a:ext cx="1074738" cy="146050"/>
            </a:xfrm>
            <a:custGeom>
              <a:avLst/>
              <a:gdLst>
                <a:gd name="T0" fmla="*/ 2147483647 w 285"/>
                <a:gd name="T1" fmla="*/ 2147483647 h 39"/>
                <a:gd name="T2" fmla="*/ 0 w 285"/>
                <a:gd name="T3" fmla="*/ 2147483647 h 39"/>
                <a:gd name="T4" fmla="*/ 0 w 285"/>
                <a:gd name="T5" fmla="*/ 2147483647 h 39"/>
                <a:gd name="T6" fmla="*/ 2147483647 w 285"/>
                <a:gd name="T7" fmla="*/ 0 h 39"/>
                <a:gd name="T8" fmla="*/ 2147483647 w 285"/>
                <a:gd name="T9" fmla="*/ 0 h 39"/>
                <a:gd name="T10" fmla="*/ 2147483647 w 285"/>
                <a:gd name="T11" fmla="*/ 2147483647 h 39"/>
                <a:gd name="T12" fmla="*/ 2147483647 w 285"/>
                <a:gd name="T13" fmla="*/ 2147483647 h 39"/>
                <a:gd name="T14" fmla="*/ 0 60000 65536"/>
                <a:gd name="T15" fmla="*/ 0 60000 65536"/>
                <a:gd name="T16" fmla="*/ 0 60000 65536"/>
                <a:gd name="T17" fmla="*/ 0 60000 65536"/>
                <a:gd name="T18" fmla="*/ 0 60000 65536"/>
                <a:gd name="T19" fmla="*/ 0 60000 65536"/>
                <a:gd name="T20" fmla="*/ 0 60000 65536"/>
                <a:gd name="T21" fmla="*/ 0 w 285"/>
                <a:gd name="T22" fmla="*/ 0 h 39"/>
                <a:gd name="T23" fmla="*/ 285 w 285"/>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5" h="39">
                  <a:moveTo>
                    <a:pt x="285" y="39"/>
                  </a:moveTo>
                  <a:cubicBezTo>
                    <a:pt x="0" y="39"/>
                    <a:pt x="0" y="39"/>
                    <a:pt x="0" y="39"/>
                  </a:cubicBezTo>
                  <a:cubicBezTo>
                    <a:pt x="0" y="16"/>
                    <a:pt x="0" y="16"/>
                    <a:pt x="0" y="16"/>
                  </a:cubicBezTo>
                  <a:cubicBezTo>
                    <a:pt x="0" y="7"/>
                    <a:pt x="7" y="0"/>
                    <a:pt x="16" y="0"/>
                  </a:cubicBezTo>
                  <a:cubicBezTo>
                    <a:pt x="269" y="0"/>
                    <a:pt x="269" y="0"/>
                    <a:pt x="269" y="0"/>
                  </a:cubicBezTo>
                  <a:cubicBezTo>
                    <a:pt x="278" y="0"/>
                    <a:pt x="285" y="7"/>
                    <a:pt x="285" y="16"/>
                  </a:cubicBezTo>
                  <a:lnTo>
                    <a:pt x="285" y="39"/>
                  </a:lnTo>
                  <a:close/>
                </a:path>
              </a:pathLst>
            </a:custGeom>
            <a:solidFill>
              <a:srgbClr val="F6A31A"/>
            </a:solidFill>
            <a:ln w="9525">
              <a:noFill/>
              <a:round/>
              <a:headEnd/>
              <a:tailEnd/>
            </a:ln>
          </p:spPr>
          <p:txBody>
            <a:bodyPr/>
            <a:lstStyle/>
            <a:p>
              <a:endParaRPr lang="pl-PL"/>
            </a:p>
          </p:txBody>
        </p:sp>
        <p:sp>
          <p:nvSpPr>
            <p:cNvPr id="59434" name="Freeform 9"/>
            <p:cNvSpPr>
              <a:spLocks/>
            </p:cNvSpPr>
            <p:nvPr/>
          </p:nvSpPr>
          <p:spPr bwMode="auto">
            <a:xfrm>
              <a:off x="5988050" y="2247902"/>
              <a:ext cx="874713" cy="1450976"/>
            </a:xfrm>
            <a:custGeom>
              <a:avLst/>
              <a:gdLst>
                <a:gd name="T0" fmla="*/ 2147483647 w 232"/>
                <a:gd name="T1" fmla="*/ 0 h 385"/>
                <a:gd name="T2" fmla="*/ 0 w 232"/>
                <a:gd name="T3" fmla="*/ 2147483647 h 385"/>
                <a:gd name="T4" fmla="*/ 2147483647 w 232"/>
                <a:gd name="T5" fmla="*/ 2147483647 h 385"/>
                <a:gd name="T6" fmla="*/ 2147483647 w 232"/>
                <a:gd name="T7" fmla="*/ 2147483647 h 385"/>
                <a:gd name="T8" fmla="*/ 2147483647 w 232"/>
                <a:gd name="T9" fmla="*/ 2147483647 h 385"/>
                <a:gd name="T10" fmla="*/ 2147483647 w 232"/>
                <a:gd name="T11" fmla="*/ 2147483647 h 385"/>
                <a:gd name="T12" fmla="*/ 2147483647 w 232"/>
                <a:gd name="T13" fmla="*/ 2147483647 h 385"/>
                <a:gd name="T14" fmla="*/ 2147483647 w 232"/>
                <a:gd name="T15" fmla="*/ 2147483647 h 385"/>
                <a:gd name="T16" fmla="*/ 2147483647 w 232"/>
                <a:gd name="T17" fmla="*/ 0 h 3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2"/>
                <a:gd name="T28" fmla="*/ 0 h 385"/>
                <a:gd name="T29" fmla="*/ 232 w 232"/>
                <a:gd name="T30" fmla="*/ 385 h 3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2" h="385">
                  <a:moveTo>
                    <a:pt x="82" y="0"/>
                  </a:moveTo>
                  <a:cubicBezTo>
                    <a:pt x="0" y="308"/>
                    <a:pt x="0" y="308"/>
                    <a:pt x="0" y="308"/>
                  </a:cubicBezTo>
                  <a:cubicBezTo>
                    <a:pt x="46" y="385"/>
                    <a:pt x="46" y="385"/>
                    <a:pt x="46" y="385"/>
                  </a:cubicBezTo>
                  <a:cubicBezTo>
                    <a:pt x="96" y="376"/>
                    <a:pt x="141" y="333"/>
                    <a:pt x="175" y="266"/>
                  </a:cubicBezTo>
                  <a:cubicBezTo>
                    <a:pt x="195" y="262"/>
                    <a:pt x="215" y="252"/>
                    <a:pt x="232" y="236"/>
                  </a:cubicBezTo>
                  <a:cubicBezTo>
                    <a:pt x="215" y="208"/>
                    <a:pt x="215" y="208"/>
                    <a:pt x="215" y="208"/>
                  </a:cubicBezTo>
                  <a:cubicBezTo>
                    <a:pt x="208" y="215"/>
                    <a:pt x="201" y="220"/>
                    <a:pt x="193" y="225"/>
                  </a:cubicBezTo>
                  <a:cubicBezTo>
                    <a:pt x="197" y="214"/>
                    <a:pt x="201" y="204"/>
                    <a:pt x="205" y="193"/>
                  </a:cubicBezTo>
                  <a:lnTo>
                    <a:pt x="82" y="0"/>
                  </a:lnTo>
                  <a:close/>
                </a:path>
              </a:pathLst>
            </a:custGeom>
            <a:solidFill>
              <a:srgbClr val="F6A31A"/>
            </a:solidFill>
            <a:ln w="9525">
              <a:noFill/>
              <a:round/>
              <a:headEnd/>
              <a:tailEnd/>
            </a:ln>
          </p:spPr>
          <p:txBody>
            <a:bodyPr/>
            <a:lstStyle/>
            <a:p>
              <a:endParaRPr lang="pl-PL"/>
            </a:p>
          </p:txBody>
        </p:sp>
        <p:sp>
          <p:nvSpPr>
            <p:cNvPr id="59435" name="Freeform 11"/>
            <p:cNvSpPr>
              <a:spLocks/>
            </p:cNvSpPr>
            <p:nvPr/>
          </p:nvSpPr>
          <p:spPr bwMode="auto">
            <a:xfrm>
              <a:off x="5565776" y="2214564"/>
              <a:ext cx="336550" cy="315913"/>
            </a:xfrm>
            <a:custGeom>
              <a:avLst/>
              <a:gdLst>
                <a:gd name="T0" fmla="*/ 2147483647 w 212"/>
                <a:gd name="T1" fmla="*/ 0 h 199"/>
                <a:gd name="T2" fmla="*/ 2147483647 w 212"/>
                <a:gd name="T3" fmla="*/ 2147483647 h 199"/>
                <a:gd name="T4" fmla="*/ 2147483647 w 212"/>
                <a:gd name="T5" fmla="*/ 2147483647 h 199"/>
                <a:gd name="T6" fmla="*/ 2147483647 w 212"/>
                <a:gd name="T7" fmla="*/ 2147483647 h 199"/>
                <a:gd name="T8" fmla="*/ 2147483647 w 212"/>
                <a:gd name="T9" fmla="*/ 2147483647 h 199"/>
                <a:gd name="T10" fmla="*/ 2147483647 w 212"/>
                <a:gd name="T11" fmla="*/ 2147483647 h 199"/>
                <a:gd name="T12" fmla="*/ 2147483647 w 212"/>
                <a:gd name="T13" fmla="*/ 2147483647 h 199"/>
                <a:gd name="T14" fmla="*/ 2147483647 w 212"/>
                <a:gd name="T15" fmla="*/ 2147483647 h 199"/>
                <a:gd name="T16" fmla="*/ 0 w 212"/>
                <a:gd name="T17" fmla="*/ 2147483647 h 199"/>
                <a:gd name="T18" fmla="*/ 2147483647 w 212"/>
                <a:gd name="T19" fmla="*/ 2147483647 h 199"/>
                <a:gd name="T20" fmla="*/ 2147483647 w 212"/>
                <a:gd name="T21" fmla="*/ 0 h 1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2"/>
                <a:gd name="T34" fmla="*/ 0 h 199"/>
                <a:gd name="T35" fmla="*/ 212 w 212"/>
                <a:gd name="T36" fmla="*/ 199 h 1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2" h="199">
                  <a:moveTo>
                    <a:pt x="105" y="0"/>
                  </a:moveTo>
                  <a:lnTo>
                    <a:pt x="112" y="102"/>
                  </a:lnTo>
                  <a:lnTo>
                    <a:pt x="212" y="76"/>
                  </a:lnTo>
                  <a:lnTo>
                    <a:pt x="117" y="114"/>
                  </a:lnTo>
                  <a:lnTo>
                    <a:pt x="171" y="199"/>
                  </a:lnTo>
                  <a:lnTo>
                    <a:pt x="105" y="123"/>
                  </a:lnTo>
                  <a:lnTo>
                    <a:pt x="41" y="199"/>
                  </a:lnTo>
                  <a:lnTo>
                    <a:pt x="95" y="114"/>
                  </a:lnTo>
                  <a:lnTo>
                    <a:pt x="0" y="76"/>
                  </a:lnTo>
                  <a:lnTo>
                    <a:pt x="98" y="102"/>
                  </a:lnTo>
                  <a:lnTo>
                    <a:pt x="105" y="0"/>
                  </a:lnTo>
                  <a:close/>
                </a:path>
              </a:pathLst>
            </a:custGeom>
            <a:solidFill>
              <a:srgbClr val="FFFFFF"/>
            </a:solidFill>
            <a:ln w="9525">
              <a:noFill/>
              <a:round/>
              <a:headEnd/>
              <a:tailEnd/>
            </a:ln>
          </p:spPr>
          <p:txBody>
            <a:bodyPr/>
            <a:lstStyle/>
            <a:p>
              <a:endParaRPr lang="pl-PL"/>
            </a:p>
          </p:txBody>
        </p:sp>
        <p:sp>
          <p:nvSpPr>
            <p:cNvPr id="59436" name="Freeform 12"/>
            <p:cNvSpPr>
              <a:spLocks noEditPoints="1"/>
            </p:cNvSpPr>
            <p:nvPr/>
          </p:nvSpPr>
          <p:spPr bwMode="auto">
            <a:xfrm>
              <a:off x="6089651" y="2036764"/>
              <a:ext cx="1052513" cy="2641601"/>
            </a:xfrm>
            <a:custGeom>
              <a:avLst/>
              <a:gdLst>
                <a:gd name="T0" fmla="*/ 2147483647 w 279"/>
                <a:gd name="T1" fmla="*/ 2147483647 h 701"/>
                <a:gd name="T2" fmla="*/ 2147483647 w 279"/>
                <a:gd name="T3" fmla="*/ 2147483647 h 701"/>
                <a:gd name="T4" fmla="*/ 2147483647 w 279"/>
                <a:gd name="T5" fmla="*/ 2147483647 h 701"/>
                <a:gd name="T6" fmla="*/ 2147483647 w 279"/>
                <a:gd name="T7" fmla="*/ 2147483647 h 701"/>
                <a:gd name="T8" fmla="*/ 2147483647 w 279"/>
                <a:gd name="T9" fmla="*/ 2147483647 h 701"/>
                <a:gd name="T10" fmla="*/ 2147483647 w 279"/>
                <a:gd name="T11" fmla="*/ 2147483647 h 701"/>
                <a:gd name="T12" fmla="*/ 2147483647 w 279"/>
                <a:gd name="T13" fmla="*/ 2147483647 h 701"/>
                <a:gd name="T14" fmla="*/ 2147483647 w 279"/>
                <a:gd name="T15" fmla="*/ 2147483647 h 701"/>
                <a:gd name="T16" fmla="*/ 2147483647 w 279"/>
                <a:gd name="T17" fmla="*/ 2147483647 h 701"/>
                <a:gd name="T18" fmla="*/ 2147483647 w 279"/>
                <a:gd name="T19" fmla="*/ 2147483647 h 701"/>
                <a:gd name="T20" fmla="*/ 2147483647 w 279"/>
                <a:gd name="T21" fmla="*/ 2147483647 h 701"/>
                <a:gd name="T22" fmla="*/ 2147483647 w 279"/>
                <a:gd name="T23" fmla="*/ 2147483647 h 701"/>
                <a:gd name="T24" fmla="*/ 2147483647 w 279"/>
                <a:gd name="T25" fmla="*/ 2147483647 h 701"/>
                <a:gd name="T26" fmla="*/ 2147483647 w 279"/>
                <a:gd name="T27" fmla="*/ 2147483647 h 701"/>
                <a:gd name="T28" fmla="*/ 2147483647 w 279"/>
                <a:gd name="T29" fmla="*/ 2147483647 h 701"/>
                <a:gd name="T30" fmla="*/ 2147483647 w 279"/>
                <a:gd name="T31" fmla="*/ 2147483647 h 701"/>
                <a:gd name="T32" fmla="*/ 2147483647 w 279"/>
                <a:gd name="T33" fmla="*/ 2147483647 h 701"/>
                <a:gd name="T34" fmla="*/ 2147483647 w 279"/>
                <a:gd name="T35" fmla="*/ 2147483647 h 701"/>
                <a:gd name="T36" fmla="*/ 2147483647 w 279"/>
                <a:gd name="T37" fmla="*/ 2147483647 h 701"/>
                <a:gd name="T38" fmla="*/ 2147483647 w 279"/>
                <a:gd name="T39" fmla="*/ 2147483647 h 701"/>
                <a:gd name="T40" fmla="*/ 2147483647 w 279"/>
                <a:gd name="T41" fmla="*/ 2147483647 h 701"/>
                <a:gd name="T42" fmla="*/ 2147483647 w 279"/>
                <a:gd name="T43" fmla="*/ 2147483647 h 701"/>
                <a:gd name="T44" fmla="*/ 2147483647 w 279"/>
                <a:gd name="T45" fmla="*/ 2147483647 h 701"/>
                <a:gd name="T46" fmla="*/ 2147483647 w 279"/>
                <a:gd name="T47" fmla="*/ 2147483647 h 701"/>
                <a:gd name="T48" fmla="*/ 2147483647 w 279"/>
                <a:gd name="T49" fmla="*/ 2147483647 h 701"/>
                <a:gd name="T50" fmla="*/ 2147483647 w 279"/>
                <a:gd name="T51" fmla="*/ 2147483647 h 701"/>
                <a:gd name="T52" fmla="*/ 2147483647 w 279"/>
                <a:gd name="T53" fmla="*/ 2147483647 h 701"/>
                <a:gd name="T54" fmla="*/ 2147483647 w 279"/>
                <a:gd name="T55" fmla="*/ 2147483647 h 701"/>
                <a:gd name="T56" fmla="*/ 2147483647 w 279"/>
                <a:gd name="T57" fmla="*/ 2147483647 h 701"/>
                <a:gd name="T58" fmla="*/ 2147483647 w 279"/>
                <a:gd name="T59" fmla="*/ 2147483647 h 701"/>
                <a:gd name="T60" fmla="*/ 2147483647 w 279"/>
                <a:gd name="T61" fmla="*/ 2147483647 h 701"/>
                <a:gd name="T62" fmla="*/ 2147483647 w 279"/>
                <a:gd name="T63" fmla="*/ 2147483647 h 701"/>
                <a:gd name="T64" fmla="*/ 2147483647 w 279"/>
                <a:gd name="T65" fmla="*/ 2147483647 h 701"/>
                <a:gd name="T66" fmla="*/ 2147483647 w 279"/>
                <a:gd name="T67" fmla="*/ 2147483647 h 701"/>
                <a:gd name="T68" fmla="*/ 2147483647 w 279"/>
                <a:gd name="T69" fmla="*/ 2147483647 h 701"/>
                <a:gd name="T70" fmla="*/ 2147483647 w 279"/>
                <a:gd name="T71" fmla="*/ 2147483647 h 701"/>
                <a:gd name="T72" fmla="*/ 2147483647 w 279"/>
                <a:gd name="T73" fmla="*/ 2147483647 h 701"/>
                <a:gd name="T74" fmla="*/ 2147483647 w 279"/>
                <a:gd name="T75" fmla="*/ 2147483647 h 701"/>
                <a:gd name="T76" fmla="*/ 2147483647 w 279"/>
                <a:gd name="T77" fmla="*/ 2147483647 h 701"/>
                <a:gd name="T78" fmla="*/ 2147483647 w 279"/>
                <a:gd name="T79" fmla="*/ 2147483647 h 701"/>
                <a:gd name="T80" fmla="*/ 2147483647 w 279"/>
                <a:gd name="T81" fmla="*/ 2147483647 h 701"/>
                <a:gd name="T82" fmla="*/ 2147483647 w 279"/>
                <a:gd name="T83" fmla="*/ 2147483647 h 701"/>
                <a:gd name="T84" fmla="*/ 2147483647 w 279"/>
                <a:gd name="T85" fmla="*/ 2147483647 h 701"/>
                <a:gd name="T86" fmla="*/ 2147483647 w 279"/>
                <a:gd name="T87" fmla="*/ 2147483647 h 701"/>
                <a:gd name="T88" fmla="*/ 2147483647 w 279"/>
                <a:gd name="T89" fmla="*/ 2147483647 h 701"/>
                <a:gd name="T90" fmla="*/ 2147483647 w 279"/>
                <a:gd name="T91" fmla="*/ 2147483647 h 701"/>
                <a:gd name="T92" fmla="*/ 0 w 279"/>
                <a:gd name="T93" fmla="*/ 2147483647 h 701"/>
                <a:gd name="T94" fmla="*/ 0 w 279"/>
                <a:gd name="T95" fmla="*/ 2147483647 h 701"/>
                <a:gd name="T96" fmla="*/ 2147483647 w 279"/>
                <a:gd name="T97" fmla="*/ 2147483647 h 70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9"/>
                <a:gd name="T148" fmla="*/ 0 h 701"/>
                <a:gd name="T149" fmla="*/ 279 w 279"/>
                <a:gd name="T150" fmla="*/ 701 h 70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9" h="701">
                  <a:moveTo>
                    <a:pt x="183" y="0"/>
                  </a:moveTo>
                  <a:cubicBezTo>
                    <a:pt x="0" y="0"/>
                    <a:pt x="0" y="0"/>
                    <a:pt x="0" y="0"/>
                  </a:cubicBezTo>
                  <a:cubicBezTo>
                    <a:pt x="0" y="55"/>
                    <a:pt x="0" y="55"/>
                    <a:pt x="0" y="55"/>
                  </a:cubicBezTo>
                  <a:cubicBezTo>
                    <a:pt x="56" y="55"/>
                    <a:pt x="56" y="55"/>
                    <a:pt x="56" y="55"/>
                  </a:cubicBezTo>
                  <a:cubicBezTo>
                    <a:pt x="56" y="57"/>
                    <a:pt x="56" y="57"/>
                    <a:pt x="56" y="57"/>
                  </a:cubicBezTo>
                  <a:cubicBezTo>
                    <a:pt x="178" y="249"/>
                    <a:pt x="178" y="249"/>
                    <a:pt x="178" y="249"/>
                  </a:cubicBezTo>
                  <a:cubicBezTo>
                    <a:pt x="175" y="259"/>
                    <a:pt x="171" y="269"/>
                    <a:pt x="167" y="279"/>
                  </a:cubicBezTo>
                  <a:cubicBezTo>
                    <a:pt x="187" y="229"/>
                    <a:pt x="201" y="170"/>
                    <a:pt x="209" y="105"/>
                  </a:cubicBezTo>
                  <a:cubicBezTo>
                    <a:pt x="247" y="105"/>
                    <a:pt x="247" y="105"/>
                    <a:pt x="247" y="105"/>
                  </a:cubicBezTo>
                  <a:cubicBezTo>
                    <a:pt x="244" y="155"/>
                    <a:pt x="231" y="200"/>
                    <a:pt x="210" y="235"/>
                  </a:cubicBezTo>
                  <a:cubicBezTo>
                    <a:pt x="203" y="246"/>
                    <a:pt x="196" y="256"/>
                    <a:pt x="188" y="264"/>
                  </a:cubicBezTo>
                  <a:cubicBezTo>
                    <a:pt x="205" y="292"/>
                    <a:pt x="205" y="292"/>
                    <a:pt x="205" y="292"/>
                  </a:cubicBezTo>
                  <a:cubicBezTo>
                    <a:pt x="189" y="307"/>
                    <a:pt x="171" y="317"/>
                    <a:pt x="151" y="321"/>
                  </a:cubicBezTo>
                  <a:cubicBezTo>
                    <a:pt x="184" y="314"/>
                    <a:pt x="214" y="290"/>
                    <a:pt x="238" y="252"/>
                  </a:cubicBezTo>
                  <a:cubicBezTo>
                    <a:pt x="264" y="208"/>
                    <a:pt x="279" y="151"/>
                    <a:pt x="279" y="89"/>
                  </a:cubicBezTo>
                  <a:cubicBezTo>
                    <a:pt x="279" y="73"/>
                    <a:pt x="279" y="73"/>
                    <a:pt x="279" y="73"/>
                  </a:cubicBezTo>
                  <a:cubicBezTo>
                    <a:pt x="212" y="73"/>
                    <a:pt x="212" y="73"/>
                    <a:pt x="212" y="73"/>
                  </a:cubicBezTo>
                  <a:cubicBezTo>
                    <a:pt x="213" y="60"/>
                    <a:pt x="214" y="47"/>
                    <a:pt x="214" y="34"/>
                  </a:cubicBezTo>
                  <a:cubicBezTo>
                    <a:pt x="196" y="34"/>
                    <a:pt x="182" y="19"/>
                    <a:pt x="183" y="0"/>
                  </a:cubicBezTo>
                  <a:moveTo>
                    <a:pt x="167" y="279"/>
                  </a:moveTo>
                  <a:cubicBezTo>
                    <a:pt x="167" y="279"/>
                    <a:pt x="167" y="279"/>
                    <a:pt x="167" y="279"/>
                  </a:cubicBezTo>
                  <a:cubicBezTo>
                    <a:pt x="167" y="279"/>
                    <a:pt x="167" y="279"/>
                    <a:pt x="167" y="279"/>
                  </a:cubicBezTo>
                  <a:moveTo>
                    <a:pt x="167" y="279"/>
                  </a:moveTo>
                  <a:cubicBezTo>
                    <a:pt x="167" y="279"/>
                    <a:pt x="167" y="280"/>
                    <a:pt x="167" y="280"/>
                  </a:cubicBezTo>
                  <a:cubicBezTo>
                    <a:pt x="167" y="280"/>
                    <a:pt x="167" y="279"/>
                    <a:pt x="167" y="279"/>
                  </a:cubicBezTo>
                  <a:moveTo>
                    <a:pt x="167" y="280"/>
                  </a:moveTo>
                  <a:cubicBezTo>
                    <a:pt x="167" y="280"/>
                    <a:pt x="167" y="280"/>
                    <a:pt x="167" y="280"/>
                  </a:cubicBezTo>
                  <a:cubicBezTo>
                    <a:pt x="167" y="280"/>
                    <a:pt x="167" y="280"/>
                    <a:pt x="167" y="280"/>
                  </a:cubicBezTo>
                  <a:moveTo>
                    <a:pt x="167" y="280"/>
                  </a:moveTo>
                  <a:cubicBezTo>
                    <a:pt x="167" y="280"/>
                    <a:pt x="167" y="280"/>
                    <a:pt x="167" y="280"/>
                  </a:cubicBezTo>
                  <a:cubicBezTo>
                    <a:pt x="167" y="280"/>
                    <a:pt x="167" y="280"/>
                    <a:pt x="167" y="280"/>
                  </a:cubicBezTo>
                  <a:moveTo>
                    <a:pt x="167" y="280"/>
                  </a:moveTo>
                  <a:cubicBezTo>
                    <a:pt x="167" y="280"/>
                    <a:pt x="167" y="280"/>
                    <a:pt x="167" y="280"/>
                  </a:cubicBezTo>
                  <a:cubicBezTo>
                    <a:pt x="167" y="280"/>
                    <a:pt x="167" y="280"/>
                    <a:pt x="167" y="280"/>
                  </a:cubicBezTo>
                  <a:moveTo>
                    <a:pt x="167" y="280"/>
                  </a:moveTo>
                  <a:cubicBezTo>
                    <a:pt x="167" y="280"/>
                    <a:pt x="167" y="280"/>
                    <a:pt x="167" y="280"/>
                  </a:cubicBezTo>
                  <a:cubicBezTo>
                    <a:pt x="167" y="280"/>
                    <a:pt x="167" y="280"/>
                    <a:pt x="167" y="280"/>
                  </a:cubicBezTo>
                  <a:moveTo>
                    <a:pt x="167" y="280"/>
                  </a:moveTo>
                  <a:cubicBezTo>
                    <a:pt x="167" y="280"/>
                    <a:pt x="166" y="281"/>
                    <a:pt x="166" y="281"/>
                  </a:cubicBezTo>
                  <a:cubicBezTo>
                    <a:pt x="166" y="281"/>
                    <a:pt x="167" y="280"/>
                    <a:pt x="167" y="280"/>
                  </a:cubicBezTo>
                  <a:moveTo>
                    <a:pt x="167" y="280"/>
                  </a:moveTo>
                  <a:cubicBezTo>
                    <a:pt x="167" y="280"/>
                    <a:pt x="167" y="280"/>
                    <a:pt x="167" y="280"/>
                  </a:cubicBezTo>
                  <a:cubicBezTo>
                    <a:pt x="167" y="280"/>
                    <a:pt x="167" y="280"/>
                    <a:pt x="167" y="280"/>
                  </a:cubicBezTo>
                  <a:moveTo>
                    <a:pt x="167" y="280"/>
                  </a:moveTo>
                  <a:cubicBezTo>
                    <a:pt x="167" y="280"/>
                    <a:pt x="167" y="281"/>
                    <a:pt x="167" y="281"/>
                  </a:cubicBezTo>
                  <a:cubicBezTo>
                    <a:pt x="167" y="281"/>
                    <a:pt x="167" y="280"/>
                    <a:pt x="167" y="280"/>
                  </a:cubicBezTo>
                  <a:moveTo>
                    <a:pt x="167" y="281"/>
                  </a:moveTo>
                  <a:cubicBezTo>
                    <a:pt x="167" y="281"/>
                    <a:pt x="166" y="281"/>
                    <a:pt x="166" y="281"/>
                  </a:cubicBezTo>
                  <a:cubicBezTo>
                    <a:pt x="166" y="281"/>
                    <a:pt x="167" y="281"/>
                    <a:pt x="167" y="281"/>
                  </a:cubicBezTo>
                  <a:moveTo>
                    <a:pt x="151" y="321"/>
                  </a:moveTo>
                  <a:cubicBezTo>
                    <a:pt x="151" y="321"/>
                    <a:pt x="151" y="321"/>
                    <a:pt x="151" y="321"/>
                  </a:cubicBezTo>
                  <a:cubicBezTo>
                    <a:pt x="151" y="321"/>
                    <a:pt x="151" y="321"/>
                    <a:pt x="151" y="321"/>
                  </a:cubicBezTo>
                  <a:moveTo>
                    <a:pt x="151" y="321"/>
                  </a:moveTo>
                  <a:cubicBezTo>
                    <a:pt x="151" y="321"/>
                    <a:pt x="151" y="321"/>
                    <a:pt x="151" y="321"/>
                  </a:cubicBezTo>
                  <a:cubicBezTo>
                    <a:pt x="151" y="321"/>
                    <a:pt x="151" y="321"/>
                    <a:pt x="151" y="321"/>
                  </a:cubicBezTo>
                  <a:moveTo>
                    <a:pt x="151" y="321"/>
                  </a:moveTo>
                  <a:cubicBezTo>
                    <a:pt x="151" y="321"/>
                    <a:pt x="151" y="321"/>
                    <a:pt x="151" y="321"/>
                  </a:cubicBezTo>
                  <a:cubicBezTo>
                    <a:pt x="151" y="321"/>
                    <a:pt x="151" y="321"/>
                    <a:pt x="151" y="321"/>
                  </a:cubicBezTo>
                  <a:moveTo>
                    <a:pt x="151" y="321"/>
                  </a:moveTo>
                  <a:cubicBezTo>
                    <a:pt x="150" y="321"/>
                    <a:pt x="150" y="321"/>
                    <a:pt x="150" y="321"/>
                  </a:cubicBezTo>
                  <a:cubicBezTo>
                    <a:pt x="150" y="321"/>
                    <a:pt x="150" y="321"/>
                    <a:pt x="151" y="321"/>
                  </a:cubicBezTo>
                  <a:moveTo>
                    <a:pt x="150" y="321"/>
                  </a:moveTo>
                  <a:cubicBezTo>
                    <a:pt x="150" y="321"/>
                    <a:pt x="150" y="321"/>
                    <a:pt x="150" y="321"/>
                  </a:cubicBezTo>
                  <a:cubicBezTo>
                    <a:pt x="150" y="321"/>
                    <a:pt x="150" y="321"/>
                    <a:pt x="150" y="321"/>
                  </a:cubicBezTo>
                  <a:moveTo>
                    <a:pt x="150" y="321"/>
                  </a:moveTo>
                  <a:cubicBezTo>
                    <a:pt x="150" y="322"/>
                    <a:pt x="150" y="322"/>
                    <a:pt x="150" y="322"/>
                  </a:cubicBezTo>
                  <a:cubicBezTo>
                    <a:pt x="150" y="322"/>
                    <a:pt x="150" y="322"/>
                    <a:pt x="150" y="321"/>
                  </a:cubicBezTo>
                  <a:moveTo>
                    <a:pt x="150" y="322"/>
                  </a:moveTo>
                  <a:cubicBezTo>
                    <a:pt x="149" y="322"/>
                    <a:pt x="149" y="322"/>
                    <a:pt x="149" y="322"/>
                  </a:cubicBezTo>
                  <a:cubicBezTo>
                    <a:pt x="149" y="322"/>
                    <a:pt x="149" y="322"/>
                    <a:pt x="150" y="322"/>
                  </a:cubicBezTo>
                  <a:moveTo>
                    <a:pt x="149" y="322"/>
                  </a:moveTo>
                  <a:cubicBezTo>
                    <a:pt x="149" y="322"/>
                    <a:pt x="149" y="322"/>
                    <a:pt x="149" y="322"/>
                  </a:cubicBezTo>
                  <a:cubicBezTo>
                    <a:pt x="149" y="322"/>
                    <a:pt x="149" y="322"/>
                    <a:pt x="149" y="322"/>
                  </a:cubicBezTo>
                  <a:moveTo>
                    <a:pt x="149" y="322"/>
                  </a:moveTo>
                  <a:cubicBezTo>
                    <a:pt x="149" y="322"/>
                    <a:pt x="149" y="322"/>
                    <a:pt x="149" y="322"/>
                  </a:cubicBezTo>
                  <a:cubicBezTo>
                    <a:pt x="149" y="322"/>
                    <a:pt x="149" y="322"/>
                    <a:pt x="149" y="322"/>
                  </a:cubicBezTo>
                  <a:moveTo>
                    <a:pt x="149" y="322"/>
                  </a:moveTo>
                  <a:cubicBezTo>
                    <a:pt x="149" y="322"/>
                    <a:pt x="149" y="322"/>
                    <a:pt x="149" y="322"/>
                  </a:cubicBezTo>
                  <a:cubicBezTo>
                    <a:pt x="149" y="322"/>
                    <a:pt x="149" y="322"/>
                    <a:pt x="149" y="322"/>
                  </a:cubicBezTo>
                  <a:moveTo>
                    <a:pt x="149" y="322"/>
                  </a:moveTo>
                  <a:cubicBezTo>
                    <a:pt x="149" y="322"/>
                    <a:pt x="148" y="322"/>
                    <a:pt x="148" y="322"/>
                  </a:cubicBezTo>
                  <a:cubicBezTo>
                    <a:pt x="148" y="322"/>
                    <a:pt x="149" y="322"/>
                    <a:pt x="149" y="322"/>
                  </a:cubicBezTo>
                  <a:moveTo>
                    <a:pt x="148" y="322"/>
                  </a:moveTo>
                  <a:cubicBezTo>
                    <a:pt x="148" y="322"/>
                    <a:pt x="148" y="322"/>
                    <a:pt x="148" y="322"/>
                  </a:cubicBezTo>
                  <a:cubicBezTo>
                    <a:pt x="148" y="322"/>
                    <a:pt x="148" y="322"/>
                    <a:pt x="148" y="322"/>
                  </a:cubicBezTo>
                  <a:moveTo>
                    <a:pt x="148" y="322"/>
                  </a:moveTo>
                  <a:cubicBezTo>
                    <a:pt x="148" y="322"/>
                    <a:pt x="148" y="322"/>
                    <a:pt x="148" y="322"/>
                  </a:cubicBezTo>
                  <a:cubicBezTo>
                    <a:pt x="148" y="322"/>
                    <a:pt x="148" y="322"/>
                    <a:pt x="148" y="322"/>
                  </a:cubicBezTo>
                  <a:cubicBezTo>
                    <a:pt x="148" y="322"/>
                    <a:pt x="148" y="322"/>
                    <a:pt x="148" y="322"/>
                  </a:cubicBezTo>
                  <a:cubicBezTo>
                    <a:pt x="148" y="322"/>
                    <a:pt x="148" y="322"/>
                    <a:pt x="148" y="322"/>
                  </a:cubicBezTo>
                  <a:moveTo>
                    <a:pt x="148" y="322"/>
                  </a:moveTo>
                  <a:cubicBezTo>
                    <a:pt x="148" y="322"/>
                    <a:pt x="148" y="322"/>
                    <a:pt x="148" y="322"/>
                  </a:cubicBezTo>
                  <a:cubicBezTo>
                    <a:pt x="148" y="322"/>
                    <a:pt x="148" y="322"/>
                    <a:pt x="148" y="322"/>
                  </a:cubicBezTo>
                  <a:moveTo>
                    <a:pt x="147" y="323"/>
                  </a:moveTo>
                  <a:cubicBezTo>
                    <a:pt x="147" y="323"/>
                    <a:pt x="147" y="323"/>
                    <a:pt x="147" y="323"/>
                  </a:cubicBezTo>
                  <a:close/>
                  <a:moveTo>
                    <a:pt x="147" y="323"/>
                  </a:moveTo>
                  <a:cubicBezTo>
                    <a:pt x="147" y="323"/>
                    <a:pt x="147" y="323"/>
                    <a:pt x="147" y="323"/>
                  </a:cubicBezTo>
                  <a:cubicBezTo>
                    <a:pt x="147" y="323"/>
                    <a:pt x="147" y="323"/>
                    <a:pt x="147" y="323"/>
                  </a:cubicBezTo>
                  <a:moveTo>
                    <a:pt x="147" y="323"/>
                  </a:moveTo>
                  <a:cubicBezTo>
                    <a:pt x="147" y="323"/>
                    <a:pt x="147" y="323"/>
                    <a:pt x="147" y="323"/>
                  </a:cubicBezTo>
                  <a:cubicBezTo>
                    <a:pt x="147" y="323"/>
                    <a:pt x="147" y="323"/>
                    <a:pt x="147" y="323"/>
                  </a:cubicBezTo>
                  <a:moveTo>
                    <a:pt x="146" y="326"/>
                  </a:moveTo>
                  <a:cubicBezTo>
                    <a:pt x="146" y="326"/>
                    <a:pt x="146" y="326"/>
                    <a:pt x="146" y="326"/>
                  </a:cubicBezTo>
                  <a:close/>
                  <a:moveTo>
                    <a:pt x="129" y="355"/>
                  </a:moveTo>
                  <a:cubicBezTo>
                    <a:pt x="129" y="355"/>
                    <a:pt x="129" y="355"/>
                    <a:pt x="129" y="355"/>
                  </a:cubicBezTo>
                  <a:cubicBezTo>
                    <a:pt x="129" y="355"/>
                    <a:pt x="129" y="355"/>
                    <a:pt x="129" y="355"/>
                  </a:cubicBezTo>
                  <a:moveTo>
                    <a:pt x="129" y="355"/>
                  </a:moveTo>
                  <a:cubicBezTo>
                    <a:pt x="129" y="355"/>
                    <a:pt x="129" y="355"/>
                    <a:pt x="129" y="355"/>
                  </a:cubicBezTo>
                  <a:cubicBezTo>
                    <a:pt x="129" y="355"/>
                    <a:pt x="129" y="355"/>
                    <a:pt x="129" y="355"/>
                  </a:cubicBezTo>
                  <a:moveTo>
                    <a:pt x="128" y="356"/>
                  </a:moveTo>
                  <a:cubicBezTo>
                    <a:pt x="128" y="356"/>
                    <a:pt x="128" y="356"/>
                    <a:pt x="128" y="356"/>
                  </a:cubicBezTo>
                  <a:cubicBezTo>
                    <a:pt x="128" y="356"/>
                    <a:pt x="128" y="356"/>
                    <a:pt x="128" y="356"/>
                  </a:cubicBezTo>
                  <a:moveTo>
                    <a:pt x="128" y="356"/>
                  </a:moveTo>
                  <a:cubicBezTo>
                    <a:pt x="128" y="356"/>
                    <a:pt x="128" y="356"/>
                    <a:pt x="128" y="356"/>
                  </a:cubicBezTo>
                  <a:cubicBezTo>
                    <a:pt x="128" y="356"/>
                    <a:pt x="128" y="356"/>
                    <a:pt x="128" y="356"/>
                  </a:cubicBezTo>
                  <a:moveTo>
                    <a:pt x="128" y="356"/>
                  </a:moveTo>
                  <a:cubicBezTo>
                    <a:pt x="128" y="356"/>
                    <a:pt x="128" y="356"/>
                    <a:pt x="128" y="356"/>
                  </a:cubicBezTo>
                  <a:cubicBezTo>
                    <a:pt x="128" y="356"/>
                    <a:pt x="128" y="356"/>
                    <a:pt x="128" y="356"/>
                  </a:cubicBezTo>
                  <a:moveTo>
                    <a:pt x="128" y="356"/>
                  </a:moveTo>
                  <a:cubicBezTo>
                    <a:pt x="128" y="356"/>
                    <a:pt x="128" y="356"/>
                    <a:pt x="128" y="356"/>
                  </a:cubicBezTo>
                  <a:cubicBezTo>
                    <a:pt x="128" y="356"/>
                    <a:pt x="128" y="356"/>
                    <a:pt x="128" y="356"/>
                  </a:cubicBezTo>
                  <a:moveTo>
                    <a:pt x="128" y="356"/>
                  </a:moveTo>
                  <a:cubicBezTo>
                    <a:pt x="128" y="356"/>
                    <a:pt x="128" y="356"/>
                    <a:pt x="128" y="356"/>
                  </a:cubicBezTo>
                  <a:cubicBezTo>
                    <a:pt x="128" y="356"/>
                    <a:pt x="128" y="356"/>
                    <a:pt x="128" y="356"/>
                  </a:cubicBezTo>
                  <a:moveTo>
                    <a:pt x="128" y="357"/>
                  </a:moveTo>
                  <a:cubicBezTo>
                    <a:pt x="128" y="357"/>
                    <a:pt x="128" y="357"/>
                    <a:pt x="128" y="357"/>
                  </a:cubicBezTo>
                  <a:cubicBezTo>
                    <a:pt x="128" y="357"/>
                    <a:pt x="128" y="357"/>
                    <a:pt x="128" y="357"/>
                  </a:cubicBezTo>
                  <a:moveTo>
                    <a:pt x="128" y="357"/>
                  </a:moveTo>
                  <a:cubicBezTo>
                    <a:pt x="128" y="357"/>
                    <a:pt x="128" y="357"/>
                    <a:pt x="128" y="357"/>
                  </a:cubicBezTo>
                  <a:cubicBezTo>
                    <a:pt x="128" y="357"/>
                    <a:pt x="128" y="357"/>
                    <a:pt x="128" y="357"/>
                  </a:cubicBezTo>
                  <a:moveTo>
                    <a:pt x="128" y="357"/>
                  </a:moveTo>
                  <a:cubicBezTo>
                    <a:pt x="128" y="357"/>
                    <a:pt x="128" y="357"/>
                    <a:pt x="128" y="357"/>
                  </a:cubicBezTo>
                  <a:cubicBezTo>
                    <a:pt x="128" y="357"/>
                    <a:pt x="128" y="357"/>
                    <a:pt x="128" y="357"/>
                  </a:cubicBezTo>
                  <a:moveTo>
                    <a:pt x="127" y="357"/>
                  </a:moveTo>
                  <a:cubicBezTo>
                    <a:pt x="127" y="357"/>
                    <a:pt x="127" y="357"/>
                    <a:pt x="127" y="357"/>
                  </a:cubicBezTo>
                  <a:cubicBezTo>
                    <a:pt x="127" y="357"/>
                    <a:pt x="127" y="357"/>
                    <a:pt x="127" y="357"/>
                  </a:cubicBezTo>
                  <a:moveTo>
                    <a:pt x="127" y="357"/>
                  </a:moveTo>
                  <a:cubicBezTo>
                    <a:pt x="127" y="357"/>
                    <a:pt x="127" y="357"/>
                    <a:pt x="127" y="357"/>
                  </a:cubicBezTo>
                  <a:cubicBezTo>
                    <a:pt x="127" y="357"/>
                    <a:pt x="127" y="357"/>
                    <a:pt x="127" y="357"/>
                  </a:cubicBezTo>
                  <a:moveTo>
                    <a:pt x="127" y="357"/>
                  </a:moveTo>
                  <a:cubicBezTo>
                    <a:pt x="127" y="358"/>
                    <a:pt x="127" y="358"/>
                    <a:pt x="127" y="358"/>
                  </a:cubicBezTo>
                  <a:cubicBezTo>
                    <a:pt x="127" y="358"/>
                    <a:pt x="127" y="358"/>
                    <a:pt x="127" y="357"/>
                  </a:cubicBezTo>
                  <a:moveTo>
                    <a:pt x="127" y="358"/>
                  </a:moveTo>
                  <a:cubicBezTo>
                    <a:pt x="127" y="358"/>
                    <a:pt x="127" y="358"/>
                    <a:pt x="127" y="358"/>
                  </a:cubicBezTo>
                  <a:cubicBezTo>
                    <a:pt x="127" y="358"/>
                    <a:pt x="127" y="358"/>
                    <a:pt x="127" y="358"/>
                  </a:cubicBezTo>
                  <a:moveTo>
                    <a:pt x="127" y="358"/>
                  </a:moveTo>
                  <a:cubicBezTo>
                    <a:pt x="127" y="358"/>
                    <a:pt x="127" y="358"/>
                    <a:pt x="127" y="358"/>
                  </a:cubicBezTo>
                  <a:cubicBezTo>
                    <a:pt x="127" y="358"/>
                    <a:pt x="127" y="358"/>
                    <a:pt x="127" y="358"/>
                  </a:cubicBezTo>
                  <a:moveTo>
                    <a:pt x="127" y="358"/>
                  </a:moveTo>
                  <a:cubicBezTo>
                    <a:pt x="127" y="358"/>
                    <a:pt x="127" y="358"/>
                    <a:pt x="127" y="358"/>
                  </a:cubicBezTo>
                  <a:cubicBezTo>
                    <a:pt x="127" y="358"/>
                    <a:pt x="127" y="358"/>
                    <a:pt x="127" y="358"/>
                  </a:cubicBezTo>
                  <a:moveTo>
                    <a:pt x="127" y="358"/>
                  </a:moveTo>
                  <a:cubicBezTo>
                    <a:pt x="127" y="358"/>
                    <a:pt x="127" y="358"/>
                    <a:pt x="127" y="358"/>
                  </a:cubicBezTo>
                  <a:cubicBezTo>
                    <a:pt x="127" y="358"/>
                    <a:pt x="127" y="358"/>
                    <a:pt x="127" y="358"/>
                  </a:cubicBezTo>
                  <a:moveTo>
                    <a:pt x="127" y="358"/>
                  </a:moveTo>
                  <a:cubicBezTo>
                    <a:pt x="127" y="358"/>
                    <a:pt x="127" y="358"/>
                    <a:pt x="127" y="358"/>
                  </a:cubicBezTo>
                  <a:cubicBezTo>
                    <a:pt x="127" y="358"/>
                    <a:pt x="127" y="358"/>
                    <a:pt x="127" y="358"/>
                  </a:cubicBezTo>
                  <a:moveTo>
                    <a:pt x="127" y="358"/>
                  </a:moveTo>
                  <a:cubicBezTo>
                    <a:pt x="127" y="359"/>
                    <a:pt x="127" y="359"/>
                    <a:pt x="126" y="359"/>
                  </a:cubicBezTo>
                  <a:cubicBezTo>
                    <a:pt x="127" y="359"/>
                    <a:pt x="127" y="359"/>
                    <a:pt x="127" y="358"/>
                  </a:cubicBezTo>
                  <a:moveTo>
                    <a:pt x="126" y="359"/>
                  </a:moveTo>
                  <a:cubicBezTo>
                    <a:pt x="126" y="359"/>
                    <a:pt x="126" y="359"/>
                    <a:pt x="126" y="359"/>
                  </a:cubicBezTo>
                  <a:cubicBezTo>
                    <a:pt x="126" y="359"/>
                    <a:pt x="126" y="359"/>
                    <a:pt x="126" y="359"/>
                  </a:cubicBezTo>
                  <a:moveTo>
                    <a:pt x="126" y="359"/>
                  </a:moveTo>
                  <a:cubicBezTo>
                    <a:pt x="126" y="359"/>
                    <a:pt x="126" y="359"/>
                    <a:pt x="126" y="359"/>
                  </a:cubicBezTo>
                  <a:cubicBezTo>
                    <a:pt x="126" y="359"/>
                    <a:pt x="126" y="359"/>
                    <a:pt x="126" y="359"/>
                  </a:cubicBezTo>
                  <a:moveTo>
                    <a:pt x="126" y="359"/>
                  </a:moveTo>
                  <a:cubicBezTo>
                    <a:pt x="126" y="359"/>
                    <a:pt x="126" y="359"/>
                    <a:pt x="126" y="359"/>
                  </a:cubicBezTo>
                  <a:cubicBezTo>
                    <a:pt x="126" y="359"/>
                    <a:pt x="126" y="359"/>
                    <a:pt x="126" y="359"/>
                  </a:cubicBezTo>
                  <a:moveTo>
                    <a:pt x="126" y="359"/>
                  </a:moveTo>
                  <a:cubicBezTo>
                    <a:pt x="126" y="359"/>
                    <a:pt x="126" y="359"/>
                    <a:pt x="126" y="359"/>
                  </a:cubicBezTo>
                  <a:cubicBezTo>
                    <a:pt x="126" y="359"/>
                    <a:pt x="126" y="359"/>
                    <a:pt x="126" y="359"/>
                  </a:cubicBezTo>
                  <a:moveTo>
                    <a:pt x="126" y="359"/>
                  </a:moveTo>
                  <a:cubicBezTo>
                    <a:pt x="126" y="359"/>
                    <a:pt x="126" y="359"/>
                    <a:pt x="126" y="359"/>
                  </a:cubicBezTo>
                  <a:cubicBezTo>
                    <a:pt x="126" y="359"/>
                    <a:pt x="126" y="359"/>
                    <a:pt x="126" y="359"/>
                  </a:cubicBezTo>
                  <a:moveTo>
                    <a:pt x="126" y="359"/>
                  </a:moveTo>
                  <a:cubicBezTo>
                    <a:pt x="126" y="360"/>
                    <a:pt x="126" y="360"/>
                    <a:pt x="126" y="360"/>
                  </a:cubicBezTo>
                  <a:cubicBezTo>
                    <a:pt x="126" y="360"/>
                    <a:pt x="126" y="360"/>
                    <a:pt x="126" y="359"/>
                  </a:cubicBezTo>
                  <a:moveTo>
                    <a:pt x="126" y="360"/>
                  </a:moveTo>
                  <a:cubicBezTo>
                    <a:pt x="126" y="360"/>
                    <a:pt x="126" y="360"/>
                    <a:pt x="126" y="360"/>
                  </a:cubicBezTo>
                  <a:cubicBezTo>
                    <a:pt x="126" y="360"/>
                    <a:pt x="126" y="360"/>
                    <a:pt x="126" y="360"/>
                  </a:cubicBezTo>
                  <a:moveTo>
                    <a:pt x="126" y="360"/>
                  </a:moveTo>
                  <a:cubicBezTo>
                    <a:pt x="126" y="360"/>
                    <a:pt x="126" y="360"/>
                    <a:pt x="126" y="360"/>
                  </a:cubicBezTo>
                  <a:cubicBezTo>
                    <a:pt x="126" y="360"/>
                    <a:pt x="126" y="360"/>
                    <a:pt x="126" y="360"/>
                  </a:cubicBezTo>
                  <a:moveTo>
                    <a:pt x="126" y="360"/>
                  </a:moveTo>
                  <a:cubicBezTo>
                    <a:pt x="95" y="405"/>
                    <a:pt x="59" y="434"/>
                    <a:pt x="19" y="441"/>
                  </a:cubicBezTo>
                  <a:cubicBezTo>
                    <a:pt x="0" y="408"/>
                    <a:pt x="0" y="408"/>
                    <a:pt x="0" y="408"/>
                  </a:cubicBezTo>
                  <a:cubicBezTo>
                    <a:pt x="0" y="441"/>
                    <a:pt x="0" y="441"/>
                    <a:pt x="0" y="441"/>
                  </a:cubicBezTo>
                  <a:cubicBezTo>
                    <a:pt x="17" y="441"/>
                    <a:pt x="17" y="441"/>
                    <a:pt x="17" y="441"/>
                  </a:cubicBezTo>
                  <a:cubicBezTo>
                    <a:pt x="23" y="561"/>
                    <a:pt x="63" y="658"/>
                    <a:pt x="114" y="682"/>
                  </a:cubicBezTo>
                  <a:cubicBezTo>
                    <a:pt x="114" y="701"/>
                    <a:pt x="114" y="701"/>
                    <a:pt x="114" y="701"/>
                  </a:cubicBezTo>
                  <a:cubicBezTo>
                    <a:pt x="0" y="701"/>
                    <a:pt x="0" y="701"/>
                    <a:pt x="0" y="701"/>
                  </a:cubicBezTo>
                  <a:cubicBezTo>
                    <a:pt x="114" y="701"/>
                    <a:pt x="114" y="701"/>
                    <a:pt x="114" y="701"/>
                  </a:cubicBezTo>
                  <a:cubicBezTo>
                    <a:pt x="114" y="682"/>
                    <a:pt x="114" y="682"/>
                    <a:pt x="114" y="682"/>
                  </a:cubicBezTo>
                  <a:cubicBezTo>
                    <a:pt x="63" y="658"/>
                    <a:pt x="23" y="561"/>
                    <a:pt x="17" y="441"/>
                  </a:cubicBezTo>
                  <a:cubicBezTo>
                    <a:pt x="57" y="435"/>
                    <a:pt x="94" y="406"/>
                    <a:pt x="126" y="360"/>
                  </a:cubicBezTo>
                </a:path>
              </a:pathLst>
            </a:custGeom>
            <a:solidFill>
              <a:srgbClr val="FBAA23"/>
            </a:solidFill>
            <a:ln w="9525">
              <a:noFill/>
              <a:round/>
              <a:headEnd/>
              <a:tailEnd/>
            </a:ln>
          </p:spPr>
          <p:txBody>
            <a:bodyPr/>
            <a:lstStyle/>
            <a:p>
              <a:endParaRPr lang="pl-PL"/>
            </a:p>
          </p:txBody>
        </p:sp>
        <p:sp>
          <p:nvSpPr>
            <p:cNvPr id="59437" name="Freeform 13"/>
            <p:cNvSpPr>
              <a:spLocks/>
            </p:cNvSpPr>
            <p:nvPr/>
          </p:nvSpPr>
          <p:spPr bwMode="auto">
            <a:xfrm>
              <a:off x="6089651" y="3698878"/>
              <a:ext cx="430213" cy="979488"/>
            </a:xfrm>
            <a:custGeom>
              <a:avLst/>
              <a:gdLst>
                <a:gd name="T0" fmla="*/ 0 w 114"/>
                <a:gd name="T1" fmla="*/ 0 h 260"/>
                <a:gd name="T2" fmla="*/ 0 w 114"/>
                <a:gd name="T3" fmla="*/ 2147483647 h 260"/>
                <a:gd name="T4" fmla="*/ 2147483647 w 114"/>
                <a:gd name="T5" fmla="*/ 2147483647 h 260"/>
                <a:gd name="T6" fmla="*/ 2147483647 w 114"/>
                <a:gd name="T7" fmla="*/ 2147483647 h 260"/>
                <a:gd name="T8" fmla="*/ 2147483647 w 114"/>
                <a:gd name="T9" fmla="*/ 0 h 260"/>
                <a:gd name="T10" fmla="*/ 0 w 114"/>
                <a:gd name="T11" fmla="*/ 0 h 260"/>
                <a:gd name="T12" fmla="*/ 0 60000 65536"/>
                <a:gd name="T13" fmla="*/ 0 60000 65536"/>
                <a:gd name="T14" fmla="*/ 0 60000 65536"/>
                <a:gd name="T15" fmla="*/ 0 60000 65536"/>
                <a:gd name="T16" fmla="*/ 0 60000 65536"/>
                <a:gd name="T17" fmla="*/ 0 60000 65536"/>
                <a:gd name="T18" fmla="*/ 0 w 114"/>
                <a:gd name="T19" fmla="*/ 0 h 260"/>
                <a:gd name="T20" fmla="*/ 114 w 114"/>
                <a:gd name="T21" fmla="*/ 260 h 260"/>
              </a:gdLst>
              <a:ahLst/>
              <a:cxnLst>
                <a:cxn ang="T12">
                  <a:pos x="T0" y="T1"/>
                </a:cxn>
                <a:cxn ang="T13">
                  <a:pos x="T2" y="T3"/>
                </a:cxn>
                <a:cxn ang="T14">
                  <a:pos x="T4" y="T5"/>
                </a:cxn>
                <a:cxn ang="T15">
                  <a:pos x="T6" y="T7"/>
                </a:cxn>
                <a:cxn ang="T16">
                  <a:pos x="T8" y="T9"/>
                </a:cxn>
                <a:cxn ang="T17">
                  <a:pos x="T10" y="T11"/>
                </a:cxn>
              </a:cxnLst>
              <a:rect l="T18" t="T19" r="T20" b="T21"/>
              <a:pathLst>
                <a:path w="114" h="260">
                  <a:moveTo>
                    <a:pt x="0" y="0"/>
                  </a:moveTo>
                  <a:cubicBezTo>
                    <a:pt x="0" y="260"/>
                    <a:pt x="0" y="260"/>
                    <a:pt x="0" y="260"/>
                  </a:cubicBezTo>
                  <a:cubicBezTo>
                    <a:pt x="114" y="260"/>
                    <a:pt x="114" y="260"/>
                    <a:pt x="114" y="260"/>
                  </a:cubicBezTo>
                  <a:cubicBezTo>
                    <a:pt x="114" y="241"/>
                    <a:pt x="114" y="241"/>
                    <a:pt x="114" y="241"/>
                  </a:cubicBezTo>
                  <a:cubicBezTo>
                    <a:pt x="63" y="217"/>
                    <a:pt x="23" y="120"/>
                    <a:pt x="17" y="0"/>
                  </a:cubicBezTo>
                  <a:lnTo>
                    <a:pt x="0" y="0"/>
                  </a:lnTo>
                  <a:close/>
                </a:path>
              </a:pathLst>
            </a:custGeom>
            <a:solidFill>
              <a:srgbClr val="F7BB3D"/>
            </a:solidFill>
            <a:ln w="9525">
              <a:noFill/>
              <a:round/>
              <a:headEnd/>
              <a:tailEnd/>
            </a:ln>
          </p:spPr>
          <p:txBody>
            <a:bodyPr/>
            <a:lstStyle/>
            <a:p>
              <a:endParaRPr lang="pl-PL"/>
            </a:p>
          </p:txBody>
        </p:sp>
        <p:sp>
          <p:nvSpPr>
            <p:cNvPr id="59438" name="Freeform 14"/>
            <p:cNvSpPr>
              <a:spLocks/>
            </p:cNvSpPr>
            <p:nvPr/>
          </p:nvSpPr>
          <p:spPr bwMode="auto">
            <a:xfrm>
              <a:off x="6089651" y="4681540"/>
              <a:ext cx="539750" cy="146050"/>
            </a:xfrm>
            <a:custGeom>
              <a:avLst/>
              <a:gdLst>
                <a:gd name="T0" fmla="*/ 2147483647 w 143"/>
                <a:gd name="T1" fmla="*/ 0 h 39"/>
                <a:gd name="T2" fmla="*/ 0 w 143"/>
                <a:gd name="T3" fmla="*/ 0 h 39"/>
                <a:gd name="T4" fmla="*/ 0 w 143"/>
                <a:gd name="T5" fmla="*/ 2147483647 h 39"/>
                <a:gd name="T6" fmla="*/ 2147483647 w 143"/>
                <a:gd name="T7" fmla="*/ 2147483647 h 39"/>
                <a:gd name="T8" fmla="*/ 2147483647 w 143"/>
                <a:gd name="T9" fmla="*/ 2147483647 h 39"/>
                <a:gd name="T10" fmla="*/ 2147483647 w 143"/>
                <a:gd name="T11" fmla="*/ 0 h 39"/>
                <a:gd name="T12" fmla="*/ 0 60000 65536"/>
                <a:gd name="T13" fmla="*/ 0 60000 65536"/>
                <a:gd name="T14" fmla="*/ 0 60000 65536"/>
                <a:gd name="T15" fmla="*/ 0 60000 65536"/>
                <a:gd name="T16" fmla="*/ 0 60000 65536"/>
                <a:gd name="T17" fmla="*/ 0 60000 65536"/>
                <a:gd name="T18" fmla="*/ 0 w 143"/>
                <a:gd name="T19" fmla="*/ 0 h 39"/>
                <a:gd name="T20" fmla="*/ 143 w 143"/>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143" h="39">
                  <a:moveTo>
                    <a:pt x="127" y="0"/>
                  </a:moveTo>
                  <a:cubicBezTo>
                    <a:pt x="0" y="0"/>
                    <a:pt x="0" y="0"/>
                    <a:pt x="0" y="0"/>
                  </a:cubicBezTo>
                  <a:cubicBezTo>
                    <a:pt x="0" y="39"/>
                    <a:pt x="0" y="39"/>
                    <a:pt x="0" y="39"/>
                  </a:cubicBezTo>
                  <a:cubicBezTo>
                    <a:pt x="143" y="39"/>
                    <a:pt x="143" y="39"/>
                    <a:pt x="143" y="39"/>
                  </a:cubicBezTo>
                  <a:cubicBezTo>
                    <a:pt x="143" y="16"/>
                    <a:pt x="143" y="16"/>
                    <a:pt x="143" y="16"/>
                  </a:cubicBezTo>
                  <a:cubicBezTo>
                    <a:pt x="143" y="7"/>
                    <a:pt x="136" y="0"/>
                    <a:pt x="127" y="0"/>
                  </a:cubicBezTo>
                </a:path>
              </a:pathLst>
            </a:custGeom>
            <a:solidFill>
              <a:srgbClr val="F08B1D"/>
            </a:solidFill>
            <a:ln w="9525">
              <a:noFill/>
              <a:round/>
              <a:headEnd/>
              <a:tailEnd/>
            </a:ln>
          </p:spPr>
          <p:txBody>
            <a:bodyPr/>
            <a:lstStyle/>
            <a:p>
              <a:endParaRPr lang="pl-PL"/>
            </a:p>
          </p:txBody>
        </p:sp>
        <p:sp>
          <p:nvSpPr>
            <p:cNvPr id="59439" name="Freeform 15"/>
            <p:cNvSpPr>
              <a:spLocks/>
            </p:cNvSpPr>
            <p:nvPr/>
          </p:nvSpPr>
          <p:spPr bwMode="auto">
            <a:xfrm>
              <a:off x="6089648" y="2252664"/>
              <a:ext cx="773112" cy="1446213"/>
            </a:xfrm>
            <a:custGeom>
              <a:avLst/>
              <a:gdLst>
                <a:gd name="T0" fmla="*/ 2147483647 w 205"/>
                <a:gd name="T1" fmla="*/ 2147483647 h 384"/>
                <a:gd name="T2" fmla="*/ 0 w 205"/>
                <a:gd name="T3" fmla="*/ 2147483647 h 384"/>
                <a:gd name="T4" fmla="*/ 2147483647 w 205"/>
                <a:gd name="T5" fmla="*/ 2147483647 h 384"/>
                <a:gd name="T6" fmla="*/ 2147483647 w 205"/>
                <a:gd name="T7" fmla="*/ 2147483647 h 384"/>
                <a:gd name="T8" fmla="*/ 2147483647 w 205"/>
                <a:gd name="T9" fmla="*/ 2147483647 h 384"/>
                <a:gd name="T10" fmla="*/ 2147483647 w 205"/>
                <a:gd name="T11" fmla="*/ 2147483647 h 384"/>
                <a:gd name="T12" fmla="*/ 2147483647 w 205"/>
                <a:gd name="T13" fmla="*/ 2147483647 h 384"/>
                <a:gd name="T14" fmla="*/ 2147483647 w 205"/>
                <a:gd name="T15" fmla="*/ 2147483647 h 384"/>
                <a:gd name="T16" fmla="*/ 2147483647 w 205"/>
                <a:gd name="T17" fmla="*/ 2147483647 h 384"/>
                <a:gd name="T18" fmla="*/ 2147483647 w 205"/>
                <a:gd name="T19" fmla="*/ 2147483647 h 384"/>
                <a:gd name="T20" fmla="*/ 2147483647 w 205"/>
                <a:gd name="T21" fmla="*/ 2147483647 h 384"/>
                <a:gd name="T22" fmla="*/ 2147483647 w 205"/>
                <a:gd name="T23" fmla="*/ 2147483647 h 384"/>
                <a:gd name="T24" fmla="*/ 2147483647 w 205"/>
                <a:gd name="T25" fmla="*/ 2147483647 h 384"/>
                <a:gd name="T26" fmla="*/ 2147483647 w 205"/>
                <a:gd name="T27" fmla="*/ 2147483647 h 384"/>
                <a:gd name="T28" fmla="*/ 2147483647 w 205"/>
                <a:gd name="T29" fmla="*/ 2147483647 h 384"/>
                <a:gd name="T30" fmla="*/ 2147483647 w 205"/>
                <a:gd name="T31" fmla="*/ 2147483647 h 384"/>
                <a:gd name="T32" fmla="*/ 2147483647 w 205"/>
                <a:gd name="T33" fmla="*/ 2147483647 h 384"/>
                <a:gd name="T34" fmla="*/ 2147483647 w 205"/>
                <a:gd name="T35" fmla="*/ 2147483647 h 384"/>
                <a:gd name="T36" fmla="*/ 2147483647 w 205"/>
                <a:gd name="T37" fmla="*/ 2147483647 h 384"/>
                <a:gd name="T38" fmla="*/ 2147483647 w 205"/>
                <a:gd name="T39" fmla="*/ 2147483647 h 384"/>
                <a:gd name="T40" fmla="*/ 2147483647 w 205"/>
                <a:gd name="T41" fmla="*/ 2147483647 h 384"/>
                <a:gd name="T42" fmla="*/ 2147483647 w 205"/>
                <a:gd name="T43" fmla="*/ 2147483647 h 384"/>
                <a:gd name="T44" fmla="*/ 2147483647 w 205"/>
                <a:gd name="T45" fmla="*/ 2147483647 h 384"/>
                <a:gd name="T46" fmla="*/ 2147483647 w 205"/>
                <a:gd name="T47" fmla="*/ 2147483647 h 384"/>
                <a:gd name="T48" fmla="*/ 2147483647 w 205"/>
                <a:gd name="T49" fmla="*/ 2147483647 h 384"/>
                <a:gd name="T50" fmla="*/ 2147483647 w 205"/>
                <a:gd name="T51" fmla="*/ 2147483647 h 384"/>
                <a:gd name="T52" fmla="*/ 2147483647 w 205"/>
                <a:gd name="T53" fmla="*/ 2147483647 h 384"/>
                <a:gd name="T54" fmla="*/ 2147483647 w 205"/>
                <a:gd name="T55" fmla="*/ 2147483647 h 384"/>
                <a:gd name="T56" fmla="*/ 2147483647 w 205"/>
                <a:gd name="T57" fmla="*/ 2147483647 h 384"/>
                <a:gd name="T58" fmla="*/ 2147483647 w 205"/>
                <a:gd name="T59" fmla="*/ 2147483647 h 384"/>
                <a:gd name="T60" fmla="*/ 2147483647 w 205"/>
                <a:gd name="T61" fmla="*/ 2147483647 h 384"/>
                <a:gd name="T62" fmla="*/ 2147483647 w 205"/>
                <a:gd name="T63" fmla="*/ 2147483647 h 384"/>
                <a:gd name="T64" fmla="*/ 2147483647 w 205"/>
                <a:gd name="T65" fmla="*/ 2147483647 h 384"/>
                <a:gd name="T66" fmla="*/ 2147483647 w 205"/>
                <a:gd name="T67" fmla="*/ 2147483647 h 384"/>
                <a:gd name="T68" fmla="*/ 2147483647 w 205"/>
                <a:gd name="T69" fmla="*/ 2147483647 h 384"/>
                <a:gd name="T70" fmla="*/ 2147483647 w 205"/>
                <a:gd name="T71" fmla="*/ 2147483647 h 384"/>
                <a:gd name="T72" fmla="*/ 2147483647 w 205"/>
                <a:gd name="T73" fmla="*/ 2147483647 h 384"/>
                <a:gd name="T74" fmla="*/ 2147483647 w 205"/>
                <a:gd name="T75" fmla="*/ 2147483647 h 384"/>
                <a:gd name="T76" fmla="*/ 2147483647 w 205"/>
                <a:gd name="T77" fmla="*/ 2147483647 h 384"/>
                <a:gd name="T78" fmla="*/ 2147483647 w 205"/>
                <a:gd name="T79" fmla="*/ 2147483647 h 384"/>
                <a:gd name="T80" fmla="*/ 2147483647 w 205"/>
                <a:gd name="T81" fmla="*/ 2147483647 h 384"/>
                <a:gd name="T82" fmla="*/ 2147483647 w 205"/>
                <a:gd name="T83" fmla="*/ 2147483647 h 384"/>
                <a:gd name="T84" fmla="*/ 2147483647 w 205"/>
                <a:gd name="T85" fmla="*/ 2147483647 h 384"/>
                <a:gd name="T86" fmla="*/ 2147483647 w 205"/>
                <a:gd name="T87" fmla="*/ 2147483647 h 384"/>
                <a:gd name="T88" fmla="*/ 2147483647 w 205"/>
                <a:gd name="T89" fmla="*/ 2147483647 h 384"/>
                <a:gd name="T90" fmla="*/ 2147483647 w 205"/>
                <a:gd name="T91" fmla="*/ 2147483647 h 384"/>
                <a:gd name="T92" fmla="*/ 2147483647 w 205"/>
                <a:gd name="T93" fmla="*/ 2147483647 h 384"/>
                <a:gd name="T94" fmla="*/ 2147483647 w 205"/>
                <a:gd name="T95" fmla="*/ 2147483647 h 384"/>
                <a:gd name="T96" fmla="*/ 2147483647 w 205"/>
                <a:gd name="T97" fmla="*/ 2147483647 h 384"/>
                <a:gd name="T98" fmla="*/ 2147483647 w 205"/>
                <a:gd name="T99" fmla="*/ 2147483647 h 384"/>
                <a:gd name="T100" fmla="*/ 2147483647 w 205"/>
                <a:gd name="T101" fmla="*/ 2147483647 h 384"/>
                <a:gd name="T102" fmla="*/ 2147483647 w 205"/>
                <a:gd name="T103" fmla="*/ 2147483647 h 384"/>
                <a:gd name="T104" fmla="*/ 2147483647 w 205"/>
                <a:gd name="T105" fmla="*/ 2147483647 h 384"/>
                <a:gd name="T106" fmla="*/ 2147483647 w 205"/>
                <a:gd name="T107" fmla="*/ 2147483647 h 384"/>
                <a:gd name="T108" fmla="*/ 2147483647 w 205"/>
                <a:gd name="T109" fmla="*/ 2147483647 h 384"/>
                <a:gd name="T110" fmla="*/ 2147483647 w 205"/>
                <a:gd name="T111" fmla="*/ 2147483647 h 384"/>
                <a:gd name="T112" fmla="*/ 2147483647 w 205"/>
                <a:gd name="T113" fmla="*/ 2147483647 h 384"/>
                <a:gd name="T114" fmla="*/ 2147483647 w 205"/>
                <a:gd name="T115" fmla="*/ 2147483647 h 384"/>
                <a:gd name="T116" fmla="*/ 2147483647 w 205"/>
                <a:gd name="T117" fmla="*/ 2147483647 h 384"/>
                <a:gd name="T118" fmla="*/ 2147483647 w 205"/>
                <a:gd name="T119" fmla="*/ 2147483647 h 384"/>
                <a:gd name="T120" fmla="*/ 2147483647 w 205"/>
                <a:gd name="T121" fmla="*/ 2147483647 h 3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5"/>
                <a:gd name="T184" fmla="*/ 0 h 384"/>
                <a:gd name="T185" fmla="*/ 205 w 205"/>
                <a:gd name="T186" fmla="*/ 384 h 3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5" h="384">
                  <a:moveTo>
                    <a:pt x="56" y="0"/>
                  </a:moveTo>
                  <a:cubicBezTo>
                    <a:pt x="56" y="307"/>
                    <a:pt x="56" y="307"/>
                    <a:pt x="56" y="307"/>
                  </a:cubicBezTo>
                  <a:cubicBezTo>
                    <a:pt x="0" y="307"/>
                    <a:pt x="0" y="307"/>
                    <a:pt x="0" y="307"/>
                  </a:cubicBezTo>
                  <a:cubicBezTo>
                    <a:pt x="0" y="351"/>
                    <a:pt x="0" y="351"/>
                    <a:pt x="0" y="351"/>
                  </a:cubicBezTo>
                  <a:cubicBezTo>
                    <a:pt x="19" y="384"/>
                    <a:pt x="19" y="384"/>
                    <a:pt x="19" y="384"/>
                  </a:cubicBezTo>
                  <a:cubicBezTo>
                    <a:pt x="59" y="377"/>
                    <a:pt x="95" y="348"/>
                    <a:pt x="126" y="303"/>
                  </a:cubicBezTo>
                  <a:cubicBezTo>
                    <a:pt x="126" y="303"/>
                    <a:pt x="126" y="303"/>
                    <a:pt x="126" y="303"/>
                  </a:cubicBezTo>
                  <a:cubicBezTo>
                    <a:pt x="126" y="303"/>
                    <a:pt x="126" y="303"/>
                    <a:pt x="126" y="303"/>
                  </a:cubicBezTo>
                  <a:cubicBezTo>
                    <a:pt x="126" y="303"/>
                    <a:pt x="126" y="303"/>
                    <a:pt x="126" y="303"/>
                  </a:cubicBezTo>
                  <a:cubicBezTo>
                    <a:pt x="126" y="303"/>
                    <a:pt x="126" y="303"/>
                    <a:pt x="126" y="303"/>
                  </a:cubicBezTo>
                  <a:cubicBezTo>
                    <a:pt x="126" y="303"/>
                    <a:pt x="126" y="303"/>
                    <a:pt x="126" y="303"/>
                  </a:cubicBezTo>
                  <a:cubicBezTo>
                    <a:pt x="126" y="303"/>
                    <a:pt x="126" y="303"/>
                    <a:pt x="126" y="302"/>
                  </a:cubicBezTo>
                  <a:cubicBezTo>
                    <a:pt x="126" y="302"/>
                    <a:pt x="126" y="302"/>
                    <a:pt x="126" y="302"/>
                  </a:cubicBezTo>
                  <a:cubicBezTo>
                    <a:pt x="126" y="302"/>
                    <a:pt x="126" y="302"/>
                    <a:pt x="126" y="302"/>
                  </a:cubicBezTo>
                  <a:cubicBezTo>
                    <a:pt x="126" y="302"/>
                    <a:pt x="126" y="302"/>
                    <a:pt x="126" y="302"/>
                  </a:cubicBezTo>
                  <a:cubicBezTo>
                    <a:pt x="126" y="302"/>
                    <a:pt x="126" y="302"/>
                    <a:pt x="126" y="302"/>
                  </a:cubicBezTo>
                  <a:cubicBezTo>
                    <a:pt x="126" y="302"/>
                    <a:pt x="126" y="302"/>
                    <a:pt x="126" y="302"/>
                  </a:cubicBezTo>
                  <a:cubicBezTo>
                    <a:pt x="126" y="302"/>
                    <a:pt x="126" y="302"/>
                    <a:pt x="126" y="302"/>
                  </a:cubicBezTo>
                  <a:cubicBezTo>
                    <a:pt x="126" y="302"/>
                    <a:pt x="126" y="302"/>
                    <a:pt x="126" y="302"/>
                  </a:cubicBezTo>
                  <a:cubicBezTo>
                    <a:pt x="126" y="302"/>
                    <a:pt x="126" y="302"/>
                    <a:pt x="126" y="302"/>
                  </a:cubicBezTo>
                  <a:cubicBezTo>
                    <a:pt x="126" y="302"/>
                    <a:pt x="126" y="302"/>
                    <a:pt x="126" y="302"/>
                  </a:cubicBezTo>
                  <a:cubicBezTo>
                    <a:pt x="126" y="302"/>
                    <a:pt x="126" y="302"/>
                    <a:pt x="126" y="302"/>
                  </a:cubicBezTo>
                  <a:cubicBezTo>
                    <a:pt x="126" y="302"/>
                    <a:pt x="126" y="302"/>
                    <a:pt x="126" y="302"/>
                  </a:cubicBezTo>
                  <a:cubicBezTo>
                    <a:pt x="127" y="302"/>
                    <a:pt x="127" y="302"/>
                    <a:pt x="127" y="301"/>
                  </a:cubicBezTo>
                  <a:cubicBezTo>
                    <a:pt x="127" y="301"/>
                    <a:pt x="127" y="301"/>
                    <a:pt x="127" y="301"/>
                  </a:cubicBezTo>
                  <a:cubicBezTo>
                    <a:pt x="127" y="301"/>
                    <a:pt x="127" y="301"/>
                    <a:pt x="127" y="301"/>
                  </a:cubicBezTo>
                  <a:cubicBezTo>
                    <a:pt x="127" y="301"/>
                    <a:pt x="127" y="301"/>
                    <a:pt x="127" y="301"/>
                  </a:cubicBezTo>
                  <a:cubicBezTo>
                    <a:pt x="127" y="301"/>
                    <a:pt x="127" y="301"/>
                    <a:pt x="127" y="301"/>
                  </a:cubicBezTo>
                  <a:cubicBezTo>
                    <a:pt x="127" y="301"/>
                    <a:pt x="127" y="301"/>
                    <a:pt x="127" y="301"/>
                  </a:cubicBezTo>
                  <a:cubicBezTo>
                    <a:pt x="127" y="301"/>
                    <a:pt x="127" y="301"/>
                    <a:pt x="127" y="301"/>
                  </a:cubicBezTo>
                  <a:cubicBezTo>
                    <a:pt x="127" y="301"/>
                    <a:pt x="127" y="301"/>
                    <a:pt x="127" y="301"/>
                  </a:cubicBezTo>
                  <a:cubicBezTo>
                    <a:pt x="127" y="301"/>
                    <a:pt x="127" y="301"/>
                    <a:pt x="127" y="301"/>
                  </a:cubicBezTo>
                  <a:cubicBezTo>
                    <a:pt x="127" y="301"/>
                    <a:pt x="127" y="301"/>
                    <a:pt x="127" y="301"/>
                  </a:cubicBezTo>
                  <a:cubicBezTo>
                    <a:pt x="127" y="301"/>
                    <a:pt x="127" y="301"/>
                    <a:pt x="127" y="301"/>
                  </a:cubicBezTo>
                  <a:cubicBezTo>
                    <a:pt x="127" y="301"/>
                    <a:pt x="127" y="301"/>
                    <a:pt x="127" y="301"/>
                  </a:cubicBezTo>
                  <a:cubicBezTo>
                    <a:pt x="127" y="301"/>
                    <a:pt x="127" y="301"/>
                    <a:pt x="127" y="300"/>
                  </a:cubicBezTo>
                  <a:cubicBezTo>
                    <a:pt x="127" y="300"/>
                    <a:pt x="127" y="300"/>
                    <a:pt x="127" y="300"/>
                  </a:cubicBezTo>
                  <a:cubicBezTo>
                    <a:pt x="127" y="300"/>
                    <a:pt x="127" y="300"/>
                    <a:pt x="127" y="300"/>
                  </a:cubicBezTo>
                  <a:cubicBezTo>
                    <a:pt x="127" y="300"/>
                    <a:pt x="127" y="300"/>
                    <a:pt x="127" y="300"/>
                  </a:cubicBezTo>
                  <a:cubicBezTo>
                    <a:pt x="127" y="300"/>
                    <a:pt x="127" y="300"/>
                    <a:pt x="127" y="300"/>
                  </a:cubicBezTo>
                  <a:cubicBezTo>
                    <a:pt x="127" y="300"/>
                    <a:pt x="128" y="300"/>
                    <a:pt x="128" y="300"/>
                  </a:cubicBezTo>
                  <a:cubicBezTo>
                    <a:pt x="128" y="300"/>
                    <a:pt x="128" y="300"/>
                    <a:pt x="128" y="300"/>
                  </a:cubicBezTo>
                  <a:cubicBezTo>
                    <a:pt x="128" y="300"/>
                    <a:pt x="128" y="300"/>
                    <a:pt x="128" y="300"/>
                  </a:cubicBezTo>
                  <a:cubicBezTo>
                    <a:pt x="128" y="300"/>
                    <a:pt x="128" y="300"/>
                    <a:pt x="128" y="300"/>
                  </a:cubicBezTo>
                  <a:cubicBezTo>
                    <a:pt x="128" y="300"/>
                    <a:pt x="128" y="300"/>
                    <a:pt x="128" y="300"/>
                  </a:cubicBezTo>
                  <a:cubicBezTo>
                    <a:pt x="128" y="300"/>
                    <a:pt x="128" y="300"/>
                    <a:pt x="128" y="300"/>
                  </a:cubicBezTo>
                  <a:cubicBezTo>
                    <a:pt x="128" y="300"/>
                    <a:pt x="128" y="300"/>
                    <a:pt x="128" y="299"/>
                  </a:cubicBezTo>
                  <a:cubicBezTo>
                    <a:pt x="128" y="299"/>
                    <a:pt x="128" y="299"/>
                    <a:pt x="128" y="299"/>
                  </a:cubicBezTo>
                  <a:cubicBezTo>
                    <a:pt x="128" y="299"/>
                    <a:pt x="128" y="299"/>
                    <a:pt x="128" y="299"/>
                  </a:cubicBezTo>
                  <a:cubicBezTo>
                    <a:pt x="128" y="299"/>
                    <a:pt x="128" y="299"/>
                    <a:pt x="128" y="299"/>
                  </a:cubicBezTo>
                  <a:cubicBezTo>
                    <a:pt x="128" y="299"/>
                    <a:pt x="128" y="299"/>
                    <a:pt x="128" y="299"/>
                  </a:cubicBezTo>
                  <a:cubicBezTo>
                    <a:pt x="128" y="299"/>
                    <a:pt x="128" y="299"/>
                    <a:pt x="128" y="299"/>
                  </a:cubicBezTo>
                  <a:cubicBezTo>
                    <a:pt x="128" y="299"/>
                    <a:pt x="128" y="299"/>
                    <a:pt x="128" y="299"/>
                  </a:cubicBezTo>
                  <a:cubicBezTo>
                    <a:pt x="128" y="299"/>
                    <a:pt x="128" y="299"/>
                    <a:pt x="128" y="299"/>
                  </a:cubicBezTo>
                  <a:cubicBezTo>
                    <a:pt x="128" y="299"/>
                    <a:pt x="128" y="299"/>
                    <a:pt x="128" y="299"/>
                  </a:cubicBezTo>
                  <a:cubicBezTo>
                    <a:pt x="128" y="299"/>
                    <a:pt x="128" y="299"/>
                    <a:pt x="128" y="299"/>
                  </a:cubicBezTo>
                  <a:cubicBezTo>
                    <a:pt x="128" y="299"/>
                    <a:pt x="128" y="299"/>
                    <a:pt x="129" y="298"/>
                  </a:cubicBezTo>
                  <a:cubicBezTo>
                    <a:pt x="129" y="298"/>
                    <a:pt x="129" y="298"/>
                    <a:pt x="129" y="298"/>
                  </a:cubicBezTo>
                  <a:cubicBezTo>
                    <a:pt x="129" y="298"/>
                    <a:pt x="129" y="298"/>
                    <a:pt x="129" y="298"/>
                  </a:cubicBezTo>
                  <a:cubicBezTo>
                    <a:pt x="129" y="298"/>
                    <a:pt x="129" y="298"/>
                    <a:pt x="129" y="298"/>
                  </a:cubicBezTo>
                  <a:cubicBezTo>
                    <a:pt x="135" y="289"/>
                    <a:pt x="140" y="279"/>
                    <a:pt x="146" y="269"/>
                  </a:cubicBezTo>
                  <a:cubicBezTo>
                    <a:pt x="146" y="269"/>
                    <a:pt x="146" y="269"/>
                    <a:pt x="146" y="269"/>
                  </a:cubicBezTo>
                  <a:cubicBezTo>
                    <a:pt x="146" y="268"/>
                    <a:pt x="147" y="267"/>
                    <a:pt x="147" y="266"/>
                  </a:cubicBezTo>
                  <a:cubicBezTo>
                    <a:pt x="147" y="266"/>
                    <a:pt x="147" y="266"/>
                    <a:pt x="147" y="266"/>
                  </a:cubicBezTo>
                  <a:cubicBezTo>
                    <a:pt x="147" y="266"/>
                    <a:pt x="147" y="266"/>
                    <a:pt x="147" y="266"/>
                  </a:cubicBezTo>
                  <a:cubicBezTo>
                    <a:pt x="147" y="266"/>
                    <a:pt x="147" y="266"/>
                    <a:pt x="147" y="266"/>
                  </a:cubicBezTo>
                  <a:cubicBezTo>
                    <a:pt x="147" y="266"/>
                    <a:pt x="147" y="266"/>
                    <a:pt x="147" y="266"/>
                  </a:cubicBezTo>
                  <a:cubicBezTo>
                    <a:pt x="147" y="266"/>
                    <a:pt x="147" y="266"/>
                    <a:pt x="147" y="266"/>
                  </a:cubicBezTo>
                  <a:cubicBezTo>
                    <a:pt x="148" y="266"/>
                    <a:pt x="148" y="265"/>
                    <a:pt x="148" y="265"/>
                  </a:cubicBezTo>
                  <a:cubicBezTo>
                    <a:pt x="148" y="265"/>
                    <a:pt x="148" y="265"/>
                    <a:pt x="148" y="265"/>
                  </a:cubicBezTo>
                  <a:cubicBezTo>
                    <a:pt x="148" y="265"/>
                    <a:pt x="148" y="265"/>
                    <a:pt x="148" y="265"/>
                  </a:cubicBezTo>
                  <a:cubicBezTo>
                    <a:pt x="148" y="265"/>
                    <a:pt x="148" y="265"/>
                    <a:pt x="148" y="265"/>
                  </a:cubicBezTo>
                  <a:cubicBezTo>
                    <a:pt x="148" y="265"/>
                    <a:pt x="148" y="265"/>
                    <a:pt x="148" y="265"/>
                  </a:cubicBezTo>
                  <a:cubicBezTo>
                    <a:pt x="148" y="265"/>
                    <a:pt x="148" y="265"/>
                    <a:pt x="148" y="265"/>
                  </a:cubicBezTo>
                  <a:cubicBezTo>
                    <a:pt x="148" y="265"/>
                    <a:pt x="148" y="265"/>
                    <a:pt x="148" y="265"/>
                  </a:cubicBezTo>
                  <a:cubicBezTo>
                    <a:pt x="148" y="265"/>
                    <a:pt x="148" y="265"/>
                    <a:pt x="148" y="265"/>
                  </a:cubicBezTo>
                  <a:cubicBezTo>
                    <a:pt x="148" y="265"/>
                    <a:pt x="149" y="265"/>
                    <a:pt x="149" y="265"/>
                  </a:cubicBezTo>
                  <a:cubicBezTo>
                    <a:pt x="149" y="265"/>
                    <a:pt x="149" y="265"/>
                    <a:pt x="149" y="265"/>
                  </a:cubicBezTo>
                  <a:cubicBezTo>
                    <a:pt x="149" y="265"/>
                    <a:pt x="149" y="265"/>
                    <a:pt x="149" y="265"/>
                  </a:cubicBezTo>
                  <a:cubicBezTo>
                    <a:pt x="149" y="265"/>
                    <a:pt x="149" y="265"/>
                    <a:pt x="149" y="265"/>
                  </a:cubicBezTo>
                  <a:cubicBezTo>
                    <a:pt x="149" y="265"/>
                    <a:pt x="149" y="265"/>
                    <a:pt x="149" y="265"/>
                  </a:cubicBezTo>
                  <a:cubicBezTo>
                    <a:pt x="149" y="265"/>
                    <a:pt x="149" y="265"/>
                    <a:pt x="149" y="265"/>
                  </a:cubicBezTo>
                  <a:cubicBezTo>
                    <a:pt x="149" y="265"/>
                    <a:pt x="149" y="265"/>
                    <a:pt x="149" y="265"/>
                  </a:cubicBezTo>
                  <a:cubicBezTo>
                    <a:pt x="149" y="265"/>
                    <a:pt x="149" y="265"/>
                    <a:pt x="149" y="265"/>
                  </a:cubicBezTo>
                  <a:cubicBezTo>
                    <a:pt x="149" y="265"/>
                    <a:pt x="149" y="265"/>
                    <a:pt x="150" y="265"/>
                  </a:cubicBezTo>
                  <a:cubicBezTo>
                    <a:pt x="150" y="265"/>
                    <a:pt x="150" y="265"/>
                    <a:pt x="150" y="265"/>
                  </a:cubicBezTo>
                  <a:cubicBezTo>
                    <a:pt x="150" y="265"/>
                    <a:pt x="150" y="265"/>
                    <a:pt x="150" y="264"/>
                  </a:cubicBezTo>
                  <a:cubicBezTo>
                    <a:pt x="150" y="264"/>
                    <a:pt x="150" y="264"/>
                    <a:pt x="150" y="264"/>
                  </a:cubicBezTo>
                  <a:cubicBezTo>
                    <a:pt x="150" y="264"/>
                    <a:pt x="150" y="264"/>
                    <a:pt x="150" y="264"/>
                  </a:cubicBezTo>
                  <a:cubicBezTo>
                    <a:pt x="150" y="264"/>
                    <a:pt x="150" y="264"/>
                    <a:pt x="150" y="264"/>
                  </a:cubicBezTo>
                  <a:cubicBezTo>
                    <a:pt x="150" y="264"/>
                    <a:pt x="150" y="264"/>
                    <a:pt x="151" y="264"/>
                  </a:cubicBezTo>
                  <a:cubicBezTo>
                    <a:pt x="151" y="264"/>
                    <a:pt x="151" y="264"/>
                    <a:pt x="151" y="264"/>
                  </a:cubicBezTo>
                  <a:cubicBezTo>
                    <a:pt x="151" y="264"/>
                    <a:pt x="151" y="264"/>
                    <a:pt x="151" y="264"/>
                  </a:cubicBezTo>
                  <a:cubicBezTo>
                    <a:pt x="151" y="264"/>
                    <a:pt x="151" y="264"/>
                    <a:pt x="151" y="264"/>
                  </a:cubicBezTo>
                  <a:cubicBezTo>
                    <a:pt x="151" y="264"/>
                    <a:pt x="151" y="264"/>
                    <a:pt x="151" y="264"/>
                  </a:cubicBezTo>
                  <a:cubicBezTo>
                    <a:pt x="151" y="264"/>
                    <a:pt x="151" y="264"/>
                    <a:pt x="151" y="264"/>
                  </a:cubicBezTo>
                  <a:cubicBezTo>
                    <a:pt x="151" y="264"/>
                    <a:pt x="151" y="264"/>
                    <a:pt x="151" y="264"/>
                  </a:cubicBezTo>
                  <a:cubicBezTo>
                    <a:pt x="151" y="264"/>
                    <a:pt x="151" y="264"/>
                    <a:pt x="151" y="264"/>
                  </a:cubicBezTo>
                  <a:cubicBezTo>
                    <a:pt x="171" y="260"/>
                    <a:pt x="189" y="250"/>
                    <a:pt x="205" y="235"/>
                  </a:cubicBezTo>
                  <a:cubicBezTo>
                    <a:pt x="188" y="207"/>
                    <a:pt x="188" y="207"/>
                    <a:pt x="188" y="207"/>
                  </a:cubicBezTo>
                  <a:cubicBezTo>
                    <a:pt x="188" y="207"/>
                    <a:pt x="188" y="207"/>
                    <a:pt x="188" y="207"/>
                  </a:cubicBezTo>
                  <a:cubicBezTo>
                    <a:pt x="181" y="214"/>
                    <a:pt x="174" y="219"/>
                    <a:pt x="167" y="223"/>
                  </a:cubicBezTo>
                  <a:cubicBezTo>
                    <a:pt x="167" y="223"/>
                    <a:pt x="167" y="223"/>
                    <a:pt x="167" y="223"/>
                  </a:cubicBezTo>
                  <a:cubicBezTo>
                    <a:pt x="167" y="223"/>
                    <a:pt x="167" y="223"/>
                    <a:pt x="167" y="223"/>
                  </a:cubicBezTo>
                  <a:cubicBezTo>
                    <a:pt x="167" y="223"/>
                    <a:pt x="167" y="223"/>
                    <a:pt x="167" y="223"/>
                  </a:cubicBezTo>
                  <a:cubicBezTo>
                    <a:pt x="167" y="223"/>
                    <a:pt x="167" y="223"/>
                    <a:pt x="167" y="223"/>
                  </a:cubicBezTo>
                  <a:cubicBezTo>
                    <a:pt x="167" y="223"/>
                    <a:pt x="167" y="223"/>
                    <a:pt x="167" y="223"/>
                  </a:cubicBezTo>
                  <a:cubicBezTo>
                    <a:pt x="167" y="223"/>
                    <a:pt x="167" y="223"/>
                    <a:pt x="167" y="223"/>
                  </a:cubicBezTo>
                  <a:cubicBezTo>
                    <a:pt x="167" y="223"/>
                    <a:pt x="167" y="223"/>
                    <a:pt x="167" y="223"/>
                  </a:cubicBezTo>
                  <a:cubicBezTo>
                    <a:pt x="167" y="223"/>
                    <a:pt x="167" y="223"/>
                    <a:pt x="167" y="223"/>
                  </a:cubicBezTo>
                  <a:cubicBezTo>
                    <a:pt x="167" y="223"/>
                    <a:pt x="167" y="224"/>
                    <a:pt x="167" y="224"/>
                  </a:cubicBezTo>
                  <a:cubicBezTo>
                    <a:pt x="167" y="224"/>
                    <a:pt x="167" y="224"/>
                    <a:pt x="167" y="224"/>
                  </a:cubicBezTo>
                  <a:cubicBezTo>
                    <a:pt x="167" y="224"/>
                    <a:pt x="166" y="224"/>
                    <a:pt x="166" y="224"/>
                  </a:cubicBezTo>
                  <a:cubicBezTo>
                    <a:pt x="166" y="224"/>
                    <a:pt x="167" y="223"/>
                    <a:pt x="167" y="223"/>
                  </a:cubicBezTo>
                  <a:cubicBezTo>
                    <a:pt x="167" y="223"/>
                    <a:pt x="167" y="223"/>
                    <a:pt x="167" y="223"/>
                  </a:cubicBezTo>
                  <a:cubicBezTo>
                    <a:pt x="167" y="223"/>
                    <a:pt x="167" y="223"/>
                    <a:pt x="167" y="223"/>
                  </a:cubicBezTo>
                  <a:cubicBezTo>
                    <a:pt x="167" y="223"/>
                    <a:pt x="167" y="223"/>
                    <a:pt x="167" y="223"/>
                  </a:cubicBezTo>
                  <a:cubicBezTo>
                    <a:pt x="167" y="223"/>
                    <a:pt x="167" y="222"/>
                    <a:pt x="167" y="222"/>
                  </a:cubicBezTo>
                  <a:cubicBezTo>
                    <a:pt x="167" y="222"/>
                    <a:pt x="167" y="222"/>
                    <a:pt x="167" y="222"/>
                  </a:cubicBezTo>
                  <a:cubicBezTo>
                    <a:pt x="167" y="222"/>
                    <a:pt x="167" y="222"/>
                    <a:pt x="167" y="222"/>
                  </a:cubicBezTo>
                  <a:cubicBezTo>
                    <a:pt x="167" y="222"/>
                    <a:pt x="167" y="222"/>
                    <a:pt x="167" y="222"/>
                  </a:cubicBezTo>
                  <a:cubicBezTo>
                    <a:pt x="171" y="212"/>
                    <a:pt x="175" y="202"/>
                    <a:pt x="178" y="192"/>
                  </a:cubicBezTo>
                  <a:lnTo>
                    <a:pt x="56" y="0"/>
                  </a:lnTo>
                  <a:close/>
                </a:path>
              </a:pathLst>
            </a:custGeom>
            <a:solidFill>
              <a:srgbClr val="F08B1D"/>
            </a:solidFill>
            <a:ln w="9525">
              <a:noFill/>
              <a:round/>
              <a:headEnd/>
              <a:tailEnd/>
            </a:ln>
          </p:spPr>
          <p:txBody>
            <a:bodyPr/>
            <a:lstStyle/>
            <a:p>
              <a:endParaRPr lang="pl-PL"/>
            </a:p>
          </p:txBody>
        </p:sp>
      </p:grpSp>
      <p:grpSp>
        <p:nvGrpSpPr>
          <p:cNvPr id="3" name="Group 107"/>
          <p:cNvGrpSpPr>
            <a:grpSpLocks/>
          </p:cNvGrpSpPr>
          <p:nvPr/>
        </p:nvGrpSpPr>
        <p:grpSpPr bwMode="auto">
          <a:xfrm rot="3235594">
            <a:off x="12724606" y="4799807"/>
            <a:ext cx="1673225" cy="1782762"/>
            <a:chOff x="7843313" y="3770287"/>
            <a:chExt cx="1949450" cy="2076449"/>
          </a:xfrm>
        </p:grpSpPr>
        <p:sp>
          <p:nvSpPr>
            <p:cNvPr id="59418" name="Freeform 30"/>
            <p:cNvSpPr>
              <a:spLocks/>
            </p:cNvSpPr>
            <p:nvPr/>
          </p:nvSpPr>
          <p:spPr bwMode="auto">
            <a:xfrm>
              <a:off x="8967263" y="4083024"/>
              <a:ext cx="825500" cy="827087"/>
            </a:xfrm>
            <a:custGeom>
              <a:avLst/>
              <a:gdLst>
                <a:gd name="T0" fmla="*/ 2147483647 w 357"/>
                <a:gd name="T1" fmla="*/ 0 h 321"/>
                <a:gd name="T2" fmla="*/ 2147483647 w 357"/>
                <a:gd name="T3" fmla="*/ 2147483647 h 321"/>
                <a:gd name="T4" fmla="*/ 0 w 357"/>
                <a:gd name="T5" fmla="*/ 2147483647 h 321"/>
                <a:gd name="T6" fmla="*/ 2147483647 w 357"/>
                <a:gd name="T7" fmla="*/ 2147483647 h 321"/>
                <a:gd name="T8" fmla="*/ 2147483647 w 357"/>
                <a:gd name="T9" fmla="*/ 2147483647 h 321"/>
                <a:gd name="T10" fmla="*/ 2147483647 w 357"/>
                <a:gd name="T11" fmla="*/ 2147483647 h 321"/>
                <a:gd name="T12" fmla="*/ 2147483647 w 357"/>
                <a:gd name="T13" fmla="*/ 0 h 321"/>
                <a:gd name="T14" fmla="*/ 0 60000 65536"/>
                <a:gd name="T15" fmla="*/ 0 60000 65536"/>
                <a:gd name="T16" fmla="*/ 0 60000 65536"/>
                <a:gd name="T17" fmla="*/ 0 60000 65536"/>
                <a:gd name="T18" fmla="*/ 0 60000 65536"/>
                <a:gd name="T19" fmla="*/ 0 60000 65536"/>
                <a:gd name="T20" fmla="*/ 0 60000 65536"/>
                <a:gd name="T21" fmla="*/ 0 w 357"/>
                <a:gd name="T22" fmla="*/ 0 h 321"/>
                <a:gd name="T23" fmla="*/ 357 w 357"/>
                <a:gd name="T24" fmla="*/ 321 h 3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7" h="321">
                  <a:moveTo>
                    <a:pt x="94" y="0"/>
                  </a:moveTo>
                  <a:cubicBezTo>
                    <a:pt x="80" y="87"/>
                    <a:pt x="66" y="174"/>
                    <a:pt x="53" y="261"/>
                  </a:cubicBezTo>
                  <a:cubicBezTo>
                    <a:pt x="35" y="258"/>
                    <a:pt x="18" y="256"/>
                    <a:pt x="0" y="255"/>
                  </a:cubicBezTo>
                  <a:cubicBezTo>
                    <a:pt x="81" y="260"/>
                    <a:pt x="160" y="282"/>
                    <a:pt x="234" y="321"/>
                  </a:cubicBezTo>
                  <a:cubicBezTo>
                    <a:pt x="227" y="267"/>
                    <a:pt x="212" y="213"/>
                    <a:pt x="191" y="159"/>
                  </a:cubicBezTo>
                  <a:cubicBezTo>
                    <a:pt x="241" y="129"/>
                    <a:pt x="296" y="105"/>
                    <a:pt x="357" y="87"/>
                  </a:cubicBezTo>
                  <a:cubicBezTo>
                    <a:pt x="273" y="43"/>
                    <a:pt x="185" y="14"/>
                    <a:pt x="94" y="0"/>
                  </a:cubicBezTo>
                </a:path>
              </a:pathLst>
            </a:custGeom>
            <a:solidFill>
              <a:srgbClr val="F37027"/>
            </a:solidFill>
            <a:ln w="9525">
              <a:noFill/>
              <a:round/>
              <a:headEnd/>
              <a:tailEnd/>
            </a:ln>
          </p:spPr>
          <p:txBody>
            <a:bodyPr/>
            <a:lstStyle/>
            <a:p>
              <a:endParaRPr lang="pl-PL"/>
            </a:p>
          </p:txBody>
        </p:sp>
        <p:sp>
          <p:nvSpPr>
            <p:cNvPr id="59419" name="Freeform 20"/>
            <p:cNvSpPr>
              <a:spLocks/>
            </p:cNvSpPr>
            <p:nvPr/>
          </p:nvSpPr>
          <p:spPr bwMode="auto">
            <a:xfrm>
              <a:off x="7965551" y="3906811"/>
              <a:ext cx="885825" cy="1939925"/>
            </a:xfrm>
            <a:custGeom>
              <a:avLst/>
              <a:gdLst>
                <a:gd name="T0" fmla="*/ 2147483647 w 558"/>
                <a:gd name="T1" fmla="*/ 2147483647 h 1222"/>
                <a:gd name="T2" fmla="*/ 0 w 558"/>
                <a:gd name="T3" fmla="*/ 2147483647 h 1222"/>
                <a:gd name="T4" fmla="*/ 2147483647 w 558"/>
                <a:gd name="T5" fmla="*/ 0 h 1222"/>
                <a:gd name="T6" fmla="*/ 2147483647 w 558"/>
                <a:gd name="T7" fmla="*/ 2147483647 h 1222"/>
                <a:gd name="T8" fmla="*/ 2147483647 w 558"/>
                <a:gd name="T9" fmla="*/ 2147483647 h 1222"/>
                <a:gd name="T10" fmla="*/ 0 60000 65536"/>
                <a:gd name="T11" fmla="*/ 0 60000 65536"/>
                <a:gd name="T12" fmla="*/ 0 60000 65536"/>
                <a:gd name="T13" fmla="*/ 0 60000 65536"/>
                <a:gd name="T14" fmla="*/ 0 60000 65536"/>
                <a:gd name="T15" fmla="*/ 0 w 558"/>
                <a:gd name="T16" fmla="*/ 0 h 1222"/>
                <a:gd name="T17" fmla="*/ 558 w 558"/>
                <a:gd name="T18" fmla="*/ 1222 h 1222"/>
              </a:gdLst>
              <a:ahLst/>
              <a:cxnLst>
                <a:cxn ang="T10">
                  <a:pos x="T0" y="T1"/>
                </a:cxn>
                <a:cxn ang="T11">
                  <a:pos x="T2" y="T3"/>
                </a:cxn>
                <a:cxn ang="T12">
                  <a:pos x="T4" y="T5"/>
                </a:cxn>
                <a:cxn ang="T13">
                  <a:pos x="T6" y="T7"/>
                </a:cxn>
                <a:cxn ang="T14">
                  <a:pos x="T8" y="T9"/>
                </a:cxn>
              </a:cxnLst>
              <a:rect l="T15" t="T16" r="T17" b="T18"/>
              <a:pathLst>
                <a:path w="558" h="1222">
                  <a:moveTo>
                    <a:pt x="490" y="1222"/>
                  </a:moveTo>
                  <a:lnTo>
                    <a:pt x="0" y="34"/>
                  </a:lnTo>
                  <a:lnTo>
                    <a:pt x="69" y="0"/>
                  </a:lnTo>
                  <a:lnTo>
                    <a:pt x="558" y="1187"/>
                  </a:lnTo>
                  <a:lnTo>
                    <a:pt x="490" y="1222"/>
                  </a:lnTo>
                  <a:close/>
                </a:path>
              </a:pathLst>
            </a:custGeom>
            <a:solidFill>
              <a:srgbClr val="FCDF64"/>
            </a:solidFill>
            <a:ln w="9525">
              <a:noFill/>
              <a:round/>
              <a:headEnd/>
              <a:tailEnd/>
            </a:ln>
          </p:spPr>
          <p:txBody>
            <a:bodyPr/>
            <a:lstStyle/>
            <a:p>
              <a:endParaRPr lang="pl-PL"/>
            </a:p>
          </p:txBody>
        </p:sp>
        <p:sp>
          <p:nvSpPr>
            <p:cNvPr id="59420" name="Freeform 21"/>
            <p:cNvSpPr>
              <a:spLocks/>
            </p:cNvSpPr>
            <p:nvPr/>
          </p:nvSpPr>
          <p:spPr bwMode="auto">
            <a:xfrm>
              <a:off x="7965551" y="3906811"/>
              <a:ext cx="885825" cy="1939925"/>
            </a:xfrm>
            <a:custGeom>
              <a:avLst/>
              <a:gdLst>
                <a:gd name="T0" fmla="*/ 2147483647 w 558"/>
                <a:gd name="T1" fmla="*/ 2147483647 h 1222"/>
                <a:gd name="T2" fmla="*/ 0 w 558"/>
                <a:gd name="T3" fmla="*/ 2147483647 h 1222"/>
                <a:gd name="T4" fmla="*/ 2147483647 w 558"/>
                <a:gd name="T5" fmla="*/ 0 h 1222"/>
                <a:gd name="T6" fmla="*/ 2147483647 w 558"/>
                <a:gd name="T7" fmla="*/ 2147483647 h 1222"/>
                <a:gd name="T8" fmla="*/ 2147483647 w 558"/>
                <a:gd name="T9" fmla="*/ 2147483647 h 1222"/>
                <a:gd name="T10" fmla="*/ 0 60000 65536"/>
                <a:gd name="T11" fmla="*/ 0 60000 65536"/>
                <a:gd name="T12" fmla="*/ 0 60000 65536"/>
                <a:gd name="T13" fmla="*/ 0 60000 65536"/>
                <a:gd name="T14" fmla="*/ 0 60000 65536"/>
                <a:gd name="T15" fmla="*/ 0 w 558"/>
                <a:gd name="T16" fmla="*/ 0 h 1222"/>
                <a:gd name="T17" fmla="*/ 558 w 558"/>
                <a:gd name="T18" fmla="*/ 1222 h 1222"/>
              </a:gdLst>
              <a:ahLst/>
              <a:cxnLst>
                <a:cxn ang="T10">
                  <a:pos x="T0" y="T1"/>
                </a:cxn>
                <a:cxn ang="T11">
                  <a:pos x="T2" y="T3"/>
                </a:cxn>
                <a:cxn ang="T12">
                  <a:pos x="T4" y="T5"/>
                </a:cxn>
                <a:cxn ang="T13">
                  <a:pos x="T6" y="T7"/>
                </a:cxn>
                <a:cxn ang="T14">
                  <a:pos x="T8" y="T9"/>
                </a:cxn>
              </a:cxnLst>
              <a:rect l="T15" t="T16" r="T17" b="T18"/>
              <a:pathLst>
                <a:path w="558" h="1222">
                  <a:moveTo>
                    <a:pt x="490" y="1222"/>
                  </a:moveTo>
                  <a:lnTo>
                    <a:pt x="0" y="34"/>
                  </a:lnTo>
                  <a:lnTo>
                    <a:pt x="69" y="0"/>
                  </a:lnTo>
                  <a:lnTo>
                    <a:pt x="558" y="1187"/>
                  </a:lnTo>
                  <a:lnTo>
                    <a:pt x="490" y="1222"/>
                  </a:lnTo>
                </a:path>
              </a:pathLst>
            </a:custGeom>
            <a:noFill/>
            <a:ln w="9525">
              <a:noFill/>
              <a:round/>
              <a:headEnd/>
              <a:tailEnd/>
            </a:ln>
          </p:spPr>
          <p:txBody>
            <a:bodyPr/>
            <a:lstStyle/>
            <a:p>
              <a:endParaRPr lang="pl-PL"/>
            </a:p>
          </p:txBody>
        </p:sp>
        <p:sp>
          <p:nvSpPr>
            <p:cNvPr id="59421" name="Freeform 22"/>
            <p:cNvSpPr>
              <a:spLocks/>
            </p:cNvSpPr>
            <p:nvPr/>
          </p:nvSpPr>
          <p:spPr bwMode="auto">
            <a:xfrm>
              <a:off x="8019526" y="3906811"/>
              <a:ext cx="831850" cy="1911350"/>
            </a:xfrm>
            <a:custGeom>
              <a:avLst/>
              <a:gdLst>
                <a:gd name="T0" fmla="*/ 2147483647 w 524"/>
                <a:gd name="T1" fmla="*/ 2147483647 h 1204"/>
                <a:gd name="T2" fmla="*/ 2147483647 w 524"/>
                <a:gd name="T3" fmla="*/ 2147483647 h 1204"/>
                <a:gd name="T4" fmla="*/ 0 w 524"/>
                <a:gd name="T5" fmla="*/ 2147483647 h 1204"/>
                <a:gd name="T6" fmla="*/ 2147483647 w 524"/>
                <a:gd name="T7" fmla="*/ 0 h 1204"/>
                <a:gd name="T8" fmla="*/ 2147483647 w 524"/>
                <a:gd name="T9" fmla="*/ 2147483647 h 1204"/>
                <a:gd name="T10" fmla="*/ 0 60000 65536"/>
                <a:gd name="T11" fmla="*/ 0 60000 65536"/>
                <a:gd name="T12" fmla="*/ 0 60000 65536"/>
                <a:gd name="T13" fmla="*/ 0 60000 65536"/>
                <a:gd name="T14" fmla="*/ 0 60000 65536"/>
                <a:gd name="T15" fmla="*/ 0 w 524"/>
                <a:gd name="T16" fmla="*/ 0 h 1204"/>
                <a:gd name="T17" fmla="*/ 524 w 524"/>
                <a:gd name="T18" fmla="*/ 1204 h 1204"/>
              </a:gdLst>
              <a:ahLst/>
              <a:cxnLst>
                <a:cxn ang="T10">
                  <a:pos x="T0" y="T1"/>
                </a:cxn>
                <a:cxn ang="T11">
                  <a:pos x="T2" y="T3"/>
                </a:cxn>
                <a:cxn ang="T12">
                  <a:pos x="T4" y="T5"/>
                </a:cxn>
                <a:cxn ang="T13">
                  <a:pos x="T6" y="T7"/>
                </a:cxn>
                <a:cxn ang="T14">
                  <a:pos x="T8" y="T9"/>
                </a:cxn>
              </a:cxnLst>
              <a:rect l="T15" t="T16" r="T17" b="T18"/>
              <a:pathLst>
                <a:path w="524" h="1204">
                  <a:moveTo>
                    <a:pt x="524" y="1187"/>
                  </a:moveTo>
                  <a:lnTo>
                    <a:pt x="489" y="1204"/>
                  </a:lnTo>
                  <a:lnTo>
                    <a:pt x="0" y="18"/>
                  </a:lnTo>
                  <a:lnTo>
                    <a:pt x="35" y="0"/>
                  </a:lnTo>
                  <a:lnTo>
                    <a:pt x="524" y="1187"/>
                  </a:lnTo>
                  <a:close/>
                </a:path>
              </a:pathLst>
            </a:custGeom>
            <a:solidFill>
              <a:srgbClr val="FFC828"/>
            </a:solidFill>
            <a:ln w="9525">
              <a:noFill/>
              <a:round/>
              <a:headEnd/>
              <a:tailEnd/>
            </a:ln>
          </p:spPr>
          <p:txBody>
            <a:bodyPr/>
            <a:lstStyle/>
            <a:p>
              <a:endParaRPr lang="pl-PL"/>
            </a:p>
          </p:txBody>
        </p:sp>
        <p:sp>
          <p:nvSpPr>
            <p:cNvPr id="59422" name="Freeform 23"/>
            <p:cNvSpPr>
              <a:spLocks/>
            </p:cNvSpPr>
            <p:nvPr/>
          </p:nvSpPr>
          <p:spPr bwMode="auto">
            <a:xfrm>
              <a:off x="7868713" y="3770287"/>
              <a:ext cx="290513" cy="322262"/>
            </a:xfrm>
            <a:custGeom>
              <a:avLst/>
              <a:gdLst>
                <a:gd name="T0" fmla="*/ 2147483647 w 126"/>
                <a:gd name="T1" fmla="*/ 2147483647 h 125"/>
                <a:gd name="T2" fmla="*/ 2147483647 w 126"/>
                <a:gd name="T3" fmla="*/ 2147483647 h 125"/>
                <a:gd name="T4" fmla="*/ 2147483647 w 126"/>
                <a:gd name="T5" fmla="*/ 2147483647 h 125"/>
                <a:gd name="T6" fmla="*/ 2147483647 w 126"/>
                <a:gd name="T7" fmla="*/ 2147483647 h 125"/>
                <a:gd name="T8" fmla="*/ 2147483647 w 126"/>
                <a:gd name="T9" fmla="*/ 2147483647 h 125"/>
                <a:gd name="T10" fmla="*/ 0 60000 65536"/>
                <a:gd name="T11" fmla="*/ 0 60000 65536"/>
                <a:gd name="T12" fmla="*/ 0 60000 65536"/>
                <a:gd name="T13" fmla="*/ 0 60000 65536"/>
                <a:gd name="T14" fmla="*/ 0 60000 65536"/>
                <a:gd name="T15" fmla="*/ 0 w 126"/>
                <a:gd name="T16" fmla="*/ 0 h 125"/>
                <a:gd name="T17" fmla="*/ 126 w 126"/>
                <a:gd name="T18" fmla="*/ 125 h 125"/>
              </a:gdLst>
              <a:ahLst/>
              <a:cxnLst>
                <a:cxn ang="T10">
                  <a:pos x="T0" y="T1"/>
                </a:cxn>
                <a:cxn ang="T11">
                  <a:pos x="T2" y="T3"/>
                </a:cxn>
                <a:cxn ang="T12">
                  <a:pos x="T4" y="T5"/>
                </a:cxn>
                <a:cxn ang="T13">
                  <a:pos x="T6" y="T7"/>
                </a:cxn>
                <a:cxn ang="T14">
                  <a:pos x="T8" y="T9"/>
                </a:cxn>
              </a:cxnLst>
              <a:rect l="T15" t="T16" r="T17" b="T18"/>
              <a:pathLst>
                <a:path w="126" h="125">
                  <a:moveTo>
                    <a:pt x="113" y="39"/>
                  </a:moveTo>
                  <a:cubicBezTo>
                    <a:pt x="100" y="12"/>
                    <a:pt x="68" y="0"/>
                    <a:pt x="40" y="12"/>
                  </a:cubicBezTo>
                  <a:cubicBezTo>
                    <a:pt x="12" y="25"/>
                    <a:pt x="0" y="58"/>
                    <a:pt x="13" y="86"/>
                  </a:cubicBezTo>
                  <a:cubicBezTo>
                    <a:pt x="26" y="113"/>
                    <a:pt x="58" y="125"/>
                    <a:pt x="86" y="113"/>
                  </a:cubicBezTo>
                  <a:cubicBezTo>
                    <a:pt x="114" y="100"/>
                    <a:pt x="126" y="67"/>
                    <a:pt x="113" y="39"/>
                  </a:cubicBezTo>
                </a:path>
              </a:pathLst>
            </a:custGeom>
            <a:solidFill>
              <a:srgbClr val="FFC828"/>
            </a:solidFill>
            <a:ln w="9525">
              <a:noFill/>
              <a:round/>
              <a:headEnd/>
              <a:tailEnd/>
            </a:ln>
          </p:spPr>
          <p:txBody>
            <a:bodyPr/>
            <a:lstStyle/>
            <a:p>
              <a:endParaRPr lang="pl-PL"/>
            </a:p>
          </p:txBody>
        </p:sp>
        <p:sp>
          <p:nvSpPr>
            <p:cNvPr id="59423" name="Freeform 24"/>
            <p:cNvSpPr>
              <a:spLocks/>
            </p:cNvSpPr>
            <p:nvPr/>
          </p:nvSpPr>
          <p:spPr bwMode="auto">
            <a:xfrm>
              <a:off x="7894113" y="3829024"/>
              <a:ext cx="130175" cy="144462"/>
            </a:xfrm>
            <a:custGeom>
              <a:avLst/>
              <a:gdLst>
                <a:gd name="T0" fmla="*/ 2147483647 w 56"/>
                <a:gd name="T1" fmla="*/ 2147483647 h 56"/>
                <a:gd name="T2" fmla="*/ 2147483647 w 56"/>
                <a:gd name="T3" fmla="*/ 2147483647 h 56"/>
                <a:gd name="T4" fmla="*/ 2147483647 w 56"/>
                <a:gd name="T5" fmla="*/ 2147483647 h 56"/>
                <a:gd name="T6" fmla="*/ 2147483647 w 56"/>
                <a:gd name="T7" fmla="*/ 2147483647 h 56"/>
                <a:gd name="T8" fmla="*/ 2147483647 w 56"/>
                <a:gd name="T9" fmla="*/ 2147483647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51" y="18"/>
                  </a:moveTo>
                  <a:cubicBezTo>
                    <a:pt x="45" y="6"/>
                    <a:pt x="30" y="0"/>
                    <a:pt x="18" y="6"/>
                  </a:cubicBezTo>
                  <a:cubicBezTo>
                    <a:pt x="6" y="12"/>
                    <a:pt x="0" y="26"/>
                    <a:pt x="6" y="39"/>
                  </a:cubicBezTo>
                  <a:cubicBezTo>
                    <a:pt x="12" y="51"/>
                    <a:pt x="26" y="56"/>
                    <a:pt x="39" y="51"/>
                  </a:cubicBezTo>
                  <a:cubicBezTo>
                    <a:pt x="51" y="45"/>
                    <a:pt x="56" y="30"/>
                    <a:pt x="51" y="18"/>
                  </a:cubicBezTo>
                </a:path>
              </a:pathLst>
            </a:custGeom>
            <a:solidFill>
              <a:srgbClr val="FCDF64"/>
            </a:solidFill>
            <a:ln w="9525">
              <a:noFill/>
              <a:round/>
              <a:headEnd/>
              <a:tailEnd/>
            </a:ln>
          </p:spPr>
          <p:txBody>
            <a:bodyPr/>
            <a:lstStyle/>
            <a:p>
              <a:endParaRPr lang="pl-PL"/>
            </a:p>
          </p:txBody>
        </p:sp>
        <p:sp>
          <p:nvSpPr>
            <p:cNvPr id="59424" name="Freeform 26"/>
            <p:cNvSpPr>
              <a:spLocks/>
            </p:cNvSpPr>
            <p:nvPr/>
          </p:nvSpPr>
          <p:spPr bwMode="auto">
            <a:xfrm>
              <a:off x="8967263" y="4059211"/>
              <a:ext cx="217488" cy="696912"/>
            </a:xfrm>
            <a:custGeom>
              <a:avLst/>
              <a:gdLst>
                <a:gd name="T0" fmla="*/ 2147483647 w 94"/>
                <a:gd name="T1" fmla="*/ 2147483647 h 270"/>
                <a:gd name="T2" fmla="*/ 2147483647 w 94"/>
                <a:gd name="T3" fmla="*/ 0 h 270"/>
                <a:gd name="T4" fmla="*/ 0 w 94"/>
                <a:gd name="T5" fmla="*/ 2147483647 h 270"/>
                <a:gd name="T6" fmla="*/ 2147483647 w 94"/>
                <a:gd name="T7" fmla="*/ 2147483647 h 270"/>
                <a:gd name="T8" fmla="*/ 2147483647 w 94"/>
                <a:gd name="T9" fmla="*/ 2147483647 h 270"/>
                <a:gd name="T10" fmla="*/ 0 60000 65536"/>
                <a:gd name="T11" fmla="*/ 0 60000 65536"/>
                <a:gd name="T12" fmla="*/ 0 60000 65536"/>
                <a:gd name="T13" fmla="*/ 0 60000 65536"/>
                <a:gd name="T14" fmla="*/ 0 60000 65536"/>
                <a:gd name="T15" fmla="*/ 0 w 94"/>
                <a:gd name="T16" fmla="*/ 0 h 270"/>
                <a:gd name="T17" fmla="*/ 94 w 94"/>
                <a:gd name="T18" fmla="*/ 270 h 270"/>
              </a:gdLst>
              <a:ahLst/>
              <a:cxnLst>
                <a:cxn ang="T10">
                  <a:pos x="T0" y="T1"/>
                </a:cxn>
                <a:cxn ang="T11">
                  <a:pos x="T2" y="T3"/>
                </a:cxn>
                <a:cxn ang="T12">
                  <a:pos x="T4" y="T5"/>
                </a:cxn>
                <a:cxn ang="T13">
                  <a:pos x="T6" y="T7"/>
                </a:cxn>
                <a:cxn ang="T14">
                  <a:pos x="T8" y="T9"/>
                </a:cxn>
              </a:cxnLst>
              <a:rect l="T15" t="T16" r="T17" b="T18"/>
              <a:pathLst>
                <a:path w="94" h="270">
                  <a:moveTo>
                    <a:pt x="94" y="9"/>
                  </a:moveTo>
                  <a:cubicBezTo>
                    <a:pt x="69" y="5"/>
                    <a:pt x="43" y="2"/>
                    <a:pt x="18" y="0"/>
                  </a:cubicBezTo>
                  <a:cubicBezTo>
                    <a:pt x="12" y="88"/>
                    <a:pt x="6" y="176"/>
                    <a:pt x="0" y="264"/>
                  </a:cubicBezTo>
                  <a:cubicBezTo>
                    <a:pt x="18" y="265"/>
                    <a:pt x="35" y="267"/>
                    <a:pt x="53" y="270"/>
                  </a:cubicBezTo>
                  <a:cubicBezTo>
                    <a:pt x="66" y="183"/>
                    <a:pt x="80" y="96"/>
                    <a:pt x="94" y="9"/>
                  </a:cubicBezTo>
                </a:path>
              </a:pathLst>
            </a:custGeom>
            <a:solidFill>
              <a:srgbClr val="F15F4B"/>
            </a:solidFill>
            <a:ln w="9525">
              <a:noFill/>
              <a:round/>
              <a:headEnd/>
              <a:tailEnd/>
            </a:ln>
          </p:spPr>
          <p:txBody>
            <a:bodyPr/>
            <a:lstStyle/>
            <a:p>
              <a:endParaRPr lang="pl-PL"/>
            </a:p>
          </p:txBody>
        </p:sp>
        <p:sp>
          <p:nvSpPr>
            <p:cNvPr id="59425" name="Freeform 27"/>
            <p:cNvSpPr>
              <a:spLocks/>
            </p:cNvSpPr>
            <p:nvPr/>
          </p:nvSpPr>
          <p:spPr bwMode="auto">
            <a:xfrm>
              <a:off x="8024288" y="3930624"/>
              <a:ext cx="1109663" cy="903287"/>
            </a:xfrm>
            <a:custGeom>
              <a:avLst/>
              <a:gdLst>
                <a:gd name="T0" fmla="*/ 2147483647 w 480"/>
                <a:gd name="T1" fmla="*/ 2147483647 h 350"/>
                <a:gd name="T2" fmla="*/ 2147483647 w 480"/>
                <a:gd name="T3" fmla="*/ 2147483647 h 350"/>
                <a:gd name="T4" fmla="*/ 0 w 480"/>
                <a:gd name="T5" fmla="*/ 2147483647 h 350"/>
                <a:gd name="T6" fmla="*/ 2147483647 w 480"/>
                <a:gd name="T7" fmla="*/ 2147483647 h 350"/>
                <a:gd name="T8" fmla="*/ 2147483647 w 480"/>
                <a:gd name="T9" fmla="*/ 2147483647 h 350"/>
                <a:gd name="T10" fmla="*/ 0 60000 65536"/>
                <a:gd name="T11" fmla="*/ 0 60000 65536"/>
                <a:gd name="T12" fmla="*/ 0 60000 65536"/>
                <a:gd name="T13" fmla="*/ 0 60000 65536"/>
                <a:gd name="T14" fmla="*/ 0 60000 65536"/>
                <a:gd name="T15" fmla="*/ 0 w 480"/>
                <a:gd name="T16" fmla="*/ 0 h 350"/>
                <a:gd name="T17" fmla="*/ 480 w 480"/>
                <a:gd name="T18" fmla="*/ 350 h 350"/>
              </a:gdLst>
              <a:ahLst/>
              <a:cxnLst>
                <a:cxn ang="T10">
                  <a:pos x="T0" y="T1"/>
                </a:cxn>
                <a:cxn ang="T11">
                  <a:pos x="T2" y="T3"/>
                </a:cxn>
                <a:cxn ang="T12">
                  <a:pos x="T4" y="T5"/>
                </a:cxn>
                <a:cxn ang="T13">
                  <a:pos x="T6" y="T7"/>
                </a:cxn>
                <a:cxn ang="T14">
                  <a:pos x="T8" y="T9"/>
                </a:cxn>
              </a:cxnLst>
              <a:rect l="T15" t="T16" r="T17" b="T18"/>
              <a:pathLst>
                <a:path w="480" h="350">
                  <a:moveTo>
                    <a:pt x="444" y="301"/>
                  </a:moveTo>
                  <a:cubicBezTo>
                    <a:pt x="334" y="287"/>
                    <a:pt x="220" y="303"/>
                    <a:pt x="117" y="350"/>
                  </a:cubicBezTo>
                  <a:cubicBezTo>
                    <a:pt x="78" y="265"/>
                    <a:pt x="39" y="179"/>
                    <a:pt x="0" y="93"/>
                  </a:cubicBezTo>
                  <a:cubicBezTo>
                    <a:pt x="152" y="24"/>
                    <a:pt x="318" y="0"/>
                    <a:pt x="480" y="21"/>
                  </a:cubicBezTo>
                  <a:cubicBezTo>
                    <a:pt x="468" y="114"/>
                    <a:pt x="456" y="207"/>
                    <a:pt x="444" y="301"/>
                  </a:cubicBezTo>
                </a:path>
              </a:pathLst>
            </a:custGeom>
            <a:solidFill>
              <a:srgbClr val="F57F31"/>
            </a:solidFill>
            <a:ln w="9525">
              <a:noFill/>
              <a:round/>
              <a:headEnd/>
              <a:tailEnd/>
            </a:ln>
          </p:spPr>
          <p:txBody>
            <a:bodyPr/>
            <a:lstStyle/>
            <a:p>
              <a:endParaRPr lang="pl-PL"/>
            </a:p>
          </p:txBody>
        </p:sp>
        <p:sp>
          <p:nvSpPr>
            <p:cNvPr id="59426" name="Freeform 28"/>
            <p:cNvSpPr>
              <a:spLocks/>
            </p:cNvSpPr>
            <p:nvPr/>
          </p:nvSpPr>
          <p:spPr bwMode="auto">
            <a:xfrm>
              <a:off x="8198913" y="4129061"/>
              <a:ext cx="236538" cy="615950"/>
            </a:xfrm>
            <a:custGeom>
              <a:avLst/>
              <a:gdLst>
                <a:gd name="T0" fmla="*/ 2147483647 w 102"/>
                <a:gd name="T1" fmla="*/ 2147483647 h 239"/>
                <a:gd name="T2" fmla="*/ 2147483647 w 102"/>
                <a:gd name="T3" fmla="*/ 2147483647 h 239"/>
                <a:gd name="T4" fmla="*/ 2147483647 w 102"/>
                <a:gd name="T5" fmla="*/ 2147483647 h 239"/>
                <a:gd name="T6" fmla="*/ 2147483647 w 102"/>
                <a:gd name="T7" fmla="*/ 2147483647 h 239"/>
                <a:gd name="T8" fmla="*/ 2147483647 w 102"/>
                <a:gd name="T9" fmla="*/ 2147483647 h 239"/>
                <a:gd name="T10" fmla="*/ 2147483647 w 102"/>
                <a:gd name="T11" fmla="*/ 2147483647 h 239"/>
                <a:gd name="T12" fmla="*/ 2147483647 w 102"/>
                <a:gd name="T13" fmla="*/ 2147483647 h 239"/>
                <a:gd name="T14" fmla="*/ 0 60000 65536"/>
                <a:gd name="T15" fmla="*/ 0 60000 65536"/>
                <a:gd name="T16" fmla="*/ 0 60000 65536"/>
                <a:gd name="T17" fmla="*/ 0 60000 65536"/>
                <a:gd name="T18" fmla="*/ 0 60000 65536"/>
                <a:gd name="T19" fmla="*/ 0 60000 65536"/>
                <a:gd name="T20" fmla="*/ 0 60000 65536"/>
                <a:gd name="T21" fmla="*/ 0 w 102"/>
                <a:gd name="T22" fmla="*/ 0 h 239"/>
                <a:gd name="T23" fmla="*/ 102 w 102"/>
                <a:gd name="T24" fmla="*/ 239 h 2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2" h="239">
                  <a:moveTo>
                    <a:pt x="98" y="238"/>
                  </a:moveTo>
                  <a:cubicBezTo>
                    <a:pt x="96" y="239"/>
                    <a:pt x="93" y="238"/>
                    <a:pt x="92" y="235"/>
                  </a:cubicBezTo>
                  <a:cubicBezTo>
                    <a:pt x="62" y="160"/>
                    <a:pt x="31" y="84"/>
                    <a:pt x="1" y="9"/>
                  </a:cubicBezTo>
                  <a:cubicBezTo>
                    <a:pt x="0" y="7"/>
                    <a:pt x="3" y="3"/>
                    <a:pt x="6" y="2"/>
                  </a:cubicBezTo>
                  <a:cubicBezTo>
                    <a:pt x="10" y="0"/>
                    <a:pt x="14" y="1"/>
                    <a:pt x="15" y="4"/>
                  </a:cubicBezTo>
                  <a:cubicBezTo>
                    <a:pt x="44" y="80"/>
                    <a:pt x="73" y="156"/>
                    <a:pt x="101" y="232"/>
                  </a:cubicBezTo>
                  <a:cubicBezTo>
                    <a:pt x="102" y="234"/>
                    <a:pt x="101" y="237"/>
                    <a:pt x="98" y="238"/>
                  </a:cubicBezTo>
                </a:path>
              </a:pathLst>
            </a:custGeom>
            <a:solidFill>
              <a:srgbClr val="F15F4B"/>
            </a:solidFill>
            <a:ln w="9525">
              <a:noFill/>
              <a:round/>
              <a:headEnd/>
              <a:tailEnd/>
            </a:ln>
          </p:spPr>
          <p:txBody>
            <a:bodyPr/>
            <a:lstStyle/>
            <a:p>
              <a:endParaRPr lang="pl-PL"/>
            </a:p>
          </p:txBody>
        </p:sp>
        <p:sp>
          <p:nvSpPr>
            <p:cNvPr id="59427" name="Freeform 29"/>
            <p:cNvSpPr>
              <a:spLocks/>
            </p:cNvSpPr>
            <p:nvPr/>
          </p:nvSpPr>
          <p:spPr bwMode="auto">
            <a:xfrm>
              <a:off x="7843313" y="3836961"/>
              <a:ext cx="131763" cy="147637"/>
            </a:xfrm>
            <a:custGeom>
              <a:avLst/>
              <a:gdLst>
                <a:gd name="T0" fmla="*/ 2147483647 w 83"/>
                <a:gd name="T1" fmla="*/ 2147483647 h 93"/>
                <a:gd name="T2" fmla="*/ 0 w 83"/>
                <a:gd name="T3" fmla="*/ 2147483647 h 93"/>
                <a:gd name="T4" fmla="*/ 2147483647 w 83"/>
                <a:gd name="T5" fmla="*/ 2147483647 h 93"/>
                <a:gd name="T6" fmla="*/ 2147483647 w 83"/>
                <a:gd name="T7" fmla="*/ 2147483647 h 93"/>
                <a:gd name="T8" fmla="*/ 2147483647 w 83"/>
                <a:gd name="T9" fmla="*/ 2147483647 h 93"/>
                <a:gd name="T10" fmla="*/ 2147483647 w 83"/>
                <a:gd name="T11" fmla="*/ 2147483647 h 93"/>
                <a:gd name="T12" fmla="*/ 2147483647 w 83"/>
                <a:gd name="T13" fmla="*/ 2147483647 h 93"/>
                <a:gd name="T14" fmla="*/ 2147483647 w 83"/>
                <a:gd name="T15" fmla="*/ 2147483647 h 93"/>
                <a:gd name="T16" fmla="*/ 2147483647 w 83"/>
                <a:gd name="T17" fmla="*/ 2147483647 h 93"/>
                <a:gd name="T18" fmla="*/ 2147483647 w 83"/>
                <a:gd name="T19" fmla="*/ 0 h 93"/>
                <a:gd name="T20" fmla="*/ 2147483647 w 83"/>
                <a:gd name="T21" fmla="*/ 2147483647 h 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3"/>
                <a:gd name="T34" fmla="*/ 0 h 93"/>
                <a:gd name="T35" fmla="*/ 83 w 83"/>
                <a:gd name="T36" fmla="*/ 93 h 9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3" h="93">
                  <a:moveTo>
                    <a:pt x="39" y="43"/>
                  </a:moveTo>
                  <a:lnTo>
                    <a:pt x="0" y="52"/>
                  </a:lnTo>
                  <a:lnTo>
                    <a:pt x="41" y="47"/>
                  </a:lnTo>
                  <a:lnTo>
                    <a:pt x="38" y="93"/>
                  </a:lnTo>
                  <a:lnTo>
                    <a:pt x="47" y="49"/>
                  </a:lnTo>
                  <a:lnTo>
                    <a:pt x="83" y="65"/>
                  </a:lnTo>
                  <a:lnTo>
                    <a:pt x="48" y="43"/>
                  </a:lnTo>
                  <a:lnTo>
                    <a:pt x="74" y="8"/>
                  </a:lnTo>
                  <a:lnTo>
                    <a:pt x="45" y="39"/>
                  </a:lnTo>
                  <a:lnTo>
                    <a:pt x="23" y="0"/>
                  </a:lnTo>
                  <a:lnTo>
                    <a:pt x="39" y="43"/>
                  </a:lnTo>
                  <a:close/>
                </a:path>
              </a:pathLst>
            </a:custGeom>
            <a:solidFill>
              <a:srgbClr val="FFFFFF"/>
            </a:solidFill>
            <a:ln w="9525">
              <a:noFill/>
              <a:round/>
              <a:headEnd/>
              <a:tailEnd/>
            </a:ln>
          </p:spPr>
          <p:txBody>
            <a:bodyPr/>
            <a:lstStyle/>
            <a:p>
              <a:endParaRPr lang="pl-PL"/>
            </a:p>
          </p:txBody>
        </p:sp>
        <p:sp>
          <p:nvSpPr>
            <p:cNvPr id="59428" name="Freeform 31"/>
            <p:cNvSpPr>
              <a:spLocks/>
            </p:cNvSpPr>
            <p:nvPr/>
          </p:nvSpPr>
          <p:spPr bwMode="auto">
            <a:xfrm>
              <a:off x="8974125" y="4071911"/>
              <a:ext cx="217488" cy="684212"/>
            </a:xfrm>
            <a:custGeom>
              <a:avLst/>
              <a:gdLst>
                <a:gd name="T0" fmla="*/ 2147483647 w 94"/>
                <a:gd name="T1" fmla="*/ 0 h 265"/>
                <a:gd name="T2" fmla="*/ 2147483647 w 94"/>
                <a:gd name="T3" fmla="*/ 2147483647 h 265"/>
                <a:gd name="T4" fmla="*/ 2147483647 w 94"/>
                <a:gd name="T5" fmla="*/ 2147483647 h 265"/>
                <a:gd name="T6" fmla="*/ 0 w 94"/>
                <a:gd name="T7" fmla="*/ 2147483647 h 265"/>
                <a:gd name="T8" fmla="*/ 2147483647 w 94"/>
                <a:gd name="T9" fmla="*/ 2147483647 h 265"/>
                <a:gd name="T10" fmla="*/ 2147483647 w 94"/>
                <a:gd name="T11" fmla="*/ 2147483647 h 265"/>
                <a:gd name="T12" fmla="*/ 2147483647 w 94"/>
                <a:gd name="T13" fmla="*/ 0 h 265"/>
                <a:gd name="T14" fmla="*/ 0 60000 65536"/>
                <a:gd name="T15" fmla="*/ 0 60000 65536"/>
                <a:gd name="T16" fmla="*/ 0 60000 65536"/>
                <a:gd name="T17" fmla="*/ 0 60000 65536"/>
                <a:gd name="T18" fmla="*/ 0 60000 65536"/>
                <a:gd name="T19" fmla="*/ 0 60000 65536"/>
                <a:gd name="T20" fmla="*/ 0 60000 65536"/>
                <a:gd name="T21" fmla="*/ 0 w 94"/>
                <a:gd name="T22" fmla="*/ 0 h 265"/>
                <a:gd name="T23" fmla="*/ 94 w 94"/>
                <a:gd name="T24" fmla="*/ 265 h 2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 h="265">
                  <a:moveTo>
                    <a:pt x="68" y="0"/>
                  </a:moveTo>
                  <a:cubicBezTo>
                    <a:pt x="57" y="82"/>
                    <a:pt x="47" y="164"/>
                    <a:pt x="36" y="246"/>
                  </a:cubicBezTo>
                  <a:cubicBezTo>
                    <a:pt x="25" y="244"/>
                    <a:pt x="13" y="243"/>
                    <a:pt x="1" y="242"/>
                  </a:cubicBezTo>
                  <a:cubicBezTo>
                    <a:pt x="1" y="248"/>
                    <a:pt x="0" y="253"/>
                    <a:pt x="0" y="259"/>
                  </a:cubicBezTo>
                  <a:cubicBezTo>
                    <a:pt x="18" y="260"/>
                    <a:pt x="35" y="262"/>
                    <a:pt x="53" y="265"/>
                  </a:cubicBezTo>
                  <a:cubicBezTo>
                    <a:pt x="66" y="178"/>
                    <a:pt x="80" y="91"/>
                    <a:pt x="94" y="4"/>
                  </a:cubicBezTo>
                  <a:cubicBezTo>
                    <a:pt x="85" y="2"/>
                    <a:pt x="77" y="1"/>
                    <a:pt x="68" y="0"/>
                  </a:cubicBezTo>
                </a:path>
              </a:pathLst>
            </a:custGeom>
            <a:solidFill>
              <a:srgbClr val="F05335"/>
            </a:solidFill>
            <a:ln w="9525">
              <a:noFill/>
              <a:round/>
              <a:headEnd/>
              <a:tailEnd/>
            </a:ln>
          </p:spPr>
          <p:txBody>
            <a:bodyPr/>
            <a:lstStyle/>
            <a:p>
              <a:endParaRPr lang="pl-PL"/>
            </a:p>
          </p:txBody>
        </p:sp>
        <p:sp>
          <p:nvSpPr>
            <p:cNvPr id="59429" name="Freeform 32"/>
            <p:cNvSpPr>
              <a:spLocks/>
            </p:cNvSpPr>
            <p:nvPr/>
          </p:nvSpPr>
          <p:spPr bwMode="auto">
            <a:xfrm>
              <a:off x="8795813" y="3967136"/>
              <a:ext cx="338138" cy="739775"/>
            </a:xfrm>
            <a:custGeom>
              <a:avLst/>
              <a:gdLst>
                <a:gd name="T0" fmla="*/ 2147483647 w 146"/>
                <a:gd name="T1" fmla="*/ 0 h 287"/>
                <a:gd name="T2" fmla="*/ 0 w 146"/>
                <a:gd name="T3" fmla="*/ 0 h 287"/>
                <a:gd name="T4" fmla="*/ 0 w 146"/>
                <a:gd name="T5" fmla="*/ 2147483647 h 287"/>
                <a:gd name="T6" fmla="*/ 2147483647 w 146"/>
                <a:gd name="T7" fmla="*/ 2147483647 h 287"/>
                <a:gd name="T8" fmla="*/ 2147483647 w 146"/>
                <a:gd name="T9" fmla="*/ 2147483647 h 287"/>
                <a:gd name="T10" fmla="*/ 2147483647 w 146"/>
                <a:gd name="T11" fmla="*/ 2147483647 h 287"/>
                <a:gd name="T12" fmla="*/ 2147483647 w 146"/>
                <a:gd name="T13" fmla="*/ 2147483647 h 287"/>
                <a:gd name="T14" fmla="*/ 2147483647 w 146"/>
                <a:gd name="T15" fmla="*/ 2147483647 h 287"/>
                <a:gd name="T16" fmla="*/ 2147483647 w 146"/>
                <a:gd name="T17" fmla="*/ 0 h 2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6"/>
                <a:gd name="T28" fmla="*/ 0 h 287"/>
                <a:gd name="T29" fmla="*/ 146 w 146"/>
                <a:gd name="T30" fmla="*/ 287 h 2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6" h="287">
                  <a:moveTo>
                    <a:pt x="34" y="0"/>
                  </a:moveTo>
                  <a:cubicBezTo>
                    <a:pt x="23" y="0"/>
                    <a:pt x="11" y="0"/>
                    <a:pt x="0" y="0"/>
                  </a:cubicBezTo>
                  <a:cubicBezTo>
                    <a:pt x="0" y="283"/>
                    <a:pt x="0" y="283"/>
                    <a:pt x="0" y="283"/>
                  </a:cubicBezTo>
                  <a:cubicBezTo>
                    <a:pt x="11" y="282"/>
                    <a:pt x="23" y="282"/>
                    <a:pt x="34" y="282"/>
                  </a:cubicBezTo>
                  <a:cubicBezTo>
                    <a:pt x="48" y="282"/>
                    <a:pt x="61" y="282"/>
                    <a:pt x="75" y="283"/>
                  </a:cubicBezTo>
                  <a:cubicBezTo>
                    <a:pt x="87" y="284"/>
                    <a:pt x="99" y="285"/>
                    <a:pt x="110" y="287"/>
                  </a:cubicBezTo>
                  <a:cubicBezTo>
                    <a:pt x="121" y="205"/>
                    <a:pt x="131" y="123"/>
                    <a:pt x="142" y="41"/>
                  </a:cubicBezTo>
                  <a:cubicBezTo>
                    <a:pt x="143" y="29"/>
                    <a:pt x="145" y="18"/>
                    <a:pt x="146" y="7"/>
                  </a:cubicBezTo>
                  <a:cubicBezTo>
                    <a:pt x="109" y="2"/>
                    <a:pt x="71" y="0"/>
                    <a:pt x="34" y="0"/>
                  </a:cubicBezTo>
                </a:path>
              </a:pathLst>
            </a:custGeom>
            <a:solidFill>
              <a:srgbClr val="F37027"/>
            </a:solidFill>
            <a:ln w="9525">
              <a:noFill/>
              <a:round/>
              <a:headEnd/>
              <a:tailEnd/>
            </a:ln>
          </p:spPr>
          <p:txBody>
            <a:bodyPr/>
            <a:lstStyle/>
            <a:p>
              <a:endParaRPr lang="pl-PL"/>
            </a:p>
          </p:txBody>
        </p:sp>
      </p:grpSp>
      <p:grpSp>
        <p:nvGrpSpPr>
          <p:cNvPr id="4" name="Group 108"/>
          <p:cNvGrpSpPr>
            <a:grpSpLocks/>
          </p:cNvGrpSpPr>
          <p:nvPr/>
        </p:nvGrpSpPr>
        <p:grpSpPr bwMode="auto">
          <a:xfrm rot="18364406" flipH="1">
            <a:off x="9720263" y="4800600"/>
            <a:ext cx="1673225" cy="1781175"/>
            <a:chOff x="7843313" y="3770287"/>
            <a:chExt cx="1949450" cy="2076449"/>
          </a:xfrm>
        </p:grpSpPr>
        <p:sp>
          <p:nvSpPr>
            <p:cNvPr id="59406" name="Freeform 30"/>
            <p:cNvSpPr>
              <a:spLocks/>
            </p:cNvSpPr>
            <p:nvPr/>
          </p:nvSpPr>
          <p:spPr bwMode="auto">
            <a:xfrm>
              <a:off x="8967263" y="4083024"/>
              <a:ext cx="825500" cy="827087"/>
            </a:xfrm>
            <a:custGeom>
              <a:avLst/>
              <a:gdLst>
                <a:gd name="T0" fmla="*/ 2147483647 w 357"/>
                <a:gd name="T1" fmla="*/ 0 h 321"/>
                <a:gd name="T2" fmla="*/ 2147483647 w 357"/>
                <a:gd name="T3" fmla="*/ 2147483647 h 321"/>
                <a:gd name="T4" fmla="*/ 0 w 357"/>
                <a:gd name="T5" fmla="*/ 2147483647 h 321"/>
                <a:gd name="T6" fmla="*/ 2147483647 w 357"/>
                <a:gd name="T7" fmla="*/ 2147483647 h 321"/>
                <a:gd name="T8" fmla="*/ 2147483647 w 357"/>
                <a:gd name="T9" fmla="*/ 2147483647 h 321"/>
                <a:gd name="T10" fmla="*/ 2147483647 w 357"/>
                <a:gd name="T11" fmla="*/ 2147483647 h 321"/>
                <a:gd name="T12" fmla="*/ 2147483647 w 357"/>
                <a:gd name="T13" fmla="*/ 0 h 321"/>
                <a:gd name="T14" fmla="*/ 0 60000 65536"/>
                <a:gd name="T15" fmla="*/ 0 60000 65536"/>
                <a:gd name="T16" fmla="*/ 0 60000 65536"/>
                <a:gd name="T17" fmla="*/ 0 60000 65536"/>
                <a:gd name="T18" fmla="*/ 0 60000 65536"/>
                <a:gd name="T19" fmla="*/ 0 60000 65536"/>
                <a:gd name="T20" fmla="*/ 0 60000 65536"/>
                <a:gd name="T21" fmla="*/ 0 w 357"/>
                <a:gd name="T22" fmla="*/ 0 h 321"/>
                <a:gd name="T23" fmla="*/ 357 w 357"/>
                <a:gd name="T24" fmla="*/ 321 h 3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7" h="321">
                  <a:moveTo>
                    <a:pt x="94" y="0"/>
                  </a:moveTo>
                  <a:cubicBezTo>
                    <a:pt x="80" y="87"/>
                    <a:pt x="66" y="174"/>
                    <a:pt x="53" y="261"/>
                  </a:cubicBezTo>
                  <a:cubicBezTo>
                    <a:pt x="35" y="258"/>
                    <a:pt x="18" y="256"/>
                    <a:pt x="0" y="255"/>
                  </a:cubicBezTo>
                  <a:cubicBezTo>
                    <a:pt x="81" y="260"/>
                    <a:pt x="160" y="282"/>
                    <a:pt x="234" y="321"/>
                  </a:cubicBezTo>
                  <a:cubicBezTo>
                    <a:pt x="227" y="267"/>
                    <a:pt x="212" y="213"/>
                    <a:pt x="191" y="159"/>
                  </a:cubicBezTo>
                  <a:cubicBezTo>
                    <a:pt x="241" y="129"/>
                    <a:pt x="296" y="105"/>
                    <a:pt x="357" y="87"/>
                  </a:cubicBezTo>
                  <a:cubicBezTo>
                    <a:pt x="273" y="43"/>
                    <a:pt x="185" y="14"/>
                    <a:pt x="94" y="0"/>
                  </a:cubicBezTo>
                </a:path>
              </a:pathLst>
            </a:custGeom>
            <a:solidFill>
              <a:srgbClr val="F37027"/>
            </a:solidFill>
            <a:ln w="9525">
              <a:noFill/>
              <a:round/>
              <a:headEnd/>
              <a:tailEnd/>
            </a:ln>
          </p:spPr>
          <p:txBody>
            <a:bodyPr/>
            <a:lstStyle/>
            <a:p>
              <a:endParaRPr lang="pl-PL"/>
            </a:p>
          </p:txBody>
        </p:sp>
        <p:sp>
          <p:nvSpPr>
            <p:cNvPr id="59407" name="Freeform 20"/>
            <p:cNvSpPr>
              <a:spLocks/>
            </p:cNvSpPr>
            <p:nvPr/>
          </p:nvSpPr>
          <p:spPr bwMode="auto">
            <a:xfrm>
              <a:off x="7965551" y="3906811"/>
              <a:ext cx="885825" cy="1939925"/>
            </a:xfrm>
            <a:custGeom>
              <a:avLst/>
              <a:gdLst>
                <a:gd name="T0" fmla="*/ 2147483647 w 558"/>
                <a:gd name="T1" fmla="*/ 2147483647 h 1222"/>
                <a:gd name="T2" fmla="*/ 0 w 558"/>
                <a:gd name="T3" fmla="*/ 2147483647 h 1222"/>
                <a:gd name="T4" fmla="*/ 2147483647 w 558"/>
                <a:gd name="T5" fmla="*/ 0 h 1222"/>
                <a:gd name="T6" fmla="*/ 2147483647 w 558"/>
                <a:gd name="T7" fmla="*/ 2147483647 h 1222"/>
                <a:gd name="T8" fmla="*/ 2147483647 w 558"/>
                <a:gd name="T9" fmla="*/ 2147483647 h 1222"/>
                <a:gd name="T10" fmla="*/ 0 60000 65536"/>
                <a:gd name="T11" fmla="*/ 0 60000 65536"/>
                <a:gd name="T12" fmla="*/ 0 60000 65536"/>
                <a:gd name="T13" fmla="*/ 0 60000 65536"/>
                <a:gd name="T14" fmla="*/ 0 60000 65536"/>
                <a:gd name="T15" fmla="*/ 0 w 558"/>
                <a:gd name="T16" fmla="*/ 0 h 1222"/>
                <a:gd name="T17" fmla="*/ 558 w 558"/>
                <a:gd name="T18" fmla="*/ 1222 h 1222"/>
              </a:gdLst>
              <a:ahLst/>
              <a:cxnLst>
                <a:cxn ang="T10">
                  <a:pos x="T0" y="T1"/>
                </a:cxn>
                <a:cxn ang="T11">
                  <a:pos x="T2" y="T3"/>
                </a:cxn>
                <a:cxn ang="T12">
                  <a:pos x="T4" y="T5"/>
                </a:cxn>
                <a:cxn ang="T13">
                  <a:pos x="T6" y="T7"/>
                </a:cxn>
                <a:cxn ang="T14">
                  <a:pos x="T8" y="T9"/>
                </a:cxn>
              </a:cxnLst>
              <a:rect l="T15" t="T16" r="T17" b="T18"/>
              <a:pathLst>
                <a:path w="558" h="1222">
                  <a:moveTo>
                    <a:pt x="490" y="1222"/>
                  </a:moveTo>
                  <a:lnTo>
                    <a:pt x="0" y="34"/>
                  </a:lnTo>
                  <a:lnTo>
                    <a:pt x="69" y="0"/>
                  </a:lnTo>
                  <a:lnTo>
                    <a:pt x="558" y="1187"/>
                  </a:lnTo>
                  <a:lnTo>
                    <a:pt x="490" y="1222"/>
                  </a:lnTo>
                  <a:close/>
                </a:path>
              </a:pathLst>
            </a:custGeom>
            <a:solidFill>
              <a:srgbClr val="FCDF64"/>
            </a:solidFill>
            <a:ln w="9525">
              <a:noFill/>
              <a:round/>
              <a:headEnd/>
              <a:tailEnd/>
            </a:ln>
          </p:spPr>
          <p:txBody>
            <a:bodyPr/>
            <a:lstStyle/>
            <a:p>
              <a:endParaRPr lang="pl-PL"/>
            </a:p>
          </p:txBody>
        </p:sp>
        <p:sp>
          <p:nvSpPr>
            <p:cNvPr id="59408" name="Freeform 21"/>
            <p:cNvSpPr>
              <a:spLocks/>
            </p:cNvSpPr>
            <p:nvPr/>
          </p:nvSpPr>
          <p:spPr bwMode="auto">
            <a:xfrm>
              <a:off x="7965551" y="3906811"/>
              <a:ext cx="885825" cy="1939925"/>
            </a:xfrm>
            <a:custGeom>
              <a:avLst/>
              <a:gdLst>
                <a:gd name="T0" fmla="*/ 2147483647 w 558"/>
                <a:gd name="T1" fmla="*/ 2147483647 h 1222"/>
                <a:gd name="T2" fmla="*/ 0 w 558"/>
                <a:gd name="T3" fmla="*/ 2147483647 h 1222"/>
                <a:gd name="T4" fmla="*/ 2147483647 w 558"/>
                <a:gd name="T5" fmla="*/ 0 h 1222"/>
                <a:gd name="T6" fmla="*/ 2147483647 w 558"/>
                <a:gd name="T7" fmla="*/ 2147483647 h 1222"/>
                <a:gd name="T8" fmla="*/ 2147483647 w 558"/>
                <a:gd name="T9" fmla="*/ 2147483647 h 1222"/>
                <a:gd name="T10" fmla="*/ 0 60000 65536"/>
                <a:gd name="T11" fmla="*/ 0 60000 65536"/>
                <a:gd name="T12" fmla="*/ 0 60000 65536"/>
                <a:gd name="T13" fmla="*/ 0 60000 65536"/>
                <a:gd name="T14" fmla="*/ 0 60000 65536"/>
                <a:gd name="T15" fmla="*/ 0 w 558"/>
                <a:gd name="T16" fmla="*/ 0 h 1222"/>
                <a:gd name="T17" fmla="*/ 558 w 558"/>
                <a:gd name="T18" fmla="*/ 1222 h 1222"/>
              </a:gdLst>
              <a:ahLst/>
              <a:cxnLst>
                <a:cxn ang="T10">
                  <a:pos x="T0" y="T1"/>
                </a:cxn>
                <a:cxn ang="T11">
                  <a:pos x="T2" y="T3"/>
                </a:cxn>
                <a:cxn ang="T12">
                  <a:pos x="T4" y="T5"/>
                </a:cxn>
                <a:cxn ang="T13">
                  <a:pos x="T6" y="T7"/>
                </a:cxn>
                <a:cxn ang="T14">
                  <a:pos x="T8" y="T9"/>
                </a:cxn>
              </a:cxnLst>
              <a:rect l="T15" t="T16" r="T17" b="T18"/>
              <a:pathLst>
                <a:path w="558" h="1222">
                  <a:moveTo>
                    <a:pt x="490" y="1222"/>
                  </a:moveTo>
                  <a:lnTo>
                    <a:pt x="0" y="34"/>
                  </a:lnTo>
                  <a:lnTo>
                    <a:pt x="69" y="0"/>
                  </a:lnTo>
                  <a:lnTo>
                    <a:pt x="558" y="1187"/>
                  </a:lnTo>
                  <a:lnTo>
                    <a:pt x="490" y="1222"/>
                  </a:lnTo>
                </a:path>
              </a:pathLst>
            </a:custGeom>
            <a:noFill/>
            <a:ln w="9525">
              <a:noFill/>
              <a:round/>
              <a:headEnd/>
              <a:tailEnd/>
            </a:ln>
          </p:spPr>
          <p:txBody>
            <a:bodyPr/>
            <a:lstStyle/>
            <a:p>
              <a:endParaRPr lang="pl-PL"/>
            </a:p>
          </p:txBody>
        </p:sp>
        <p:sp>
          <p:nvSpPr>
            <p:cNvPr id="59409" name="Freeform 22"/>
            <p:cNvSpPr>
              <a:spLocks/>
            </p:cNvSpPr>
            <p:nvPr/>
          </p:nvSpPr>
          <p:spPr bwMode="auto">
            <a:xfrm>
              <a:off x="8019526" y="3906811"/>
              <a:ext cx="831850" cy="1911350"/>
            </a:xfrm>
            <a:custGeom>
              <a:avLst/>
              <a:gdLst>
                <a:gd name="T0" fmla="*/ 2147483647 w 524"/>
                <a:gd name="T1" fmla="*/ 2147483647 h 1204"/>
                <a:gd name="T2" fmla="*/ 2147483647 w 524"/>
                <a:gd name="T3" fmla="*/ 2147483647 h 1204"/>
                <a:gd name="T4" fmla="*/ 0 w 524"/>
                <a:gd name="T5" fmla="*/ 2147483647 h 1204"/>
                <a:gd name="T6" fmla="*/ 2147483647 w 524"/>
                <a:gd name="T7" fmla="*/ 0 h 1204"/>
                <a:gd name="T8" fmla="*/ 2147483647 w 524"/>
                <a:gd name="T9" fmla="*/ 2147483647 h 1204"/>
                <a:gd name="T10" fmla="*/ 0 60000 65536"/>
                <a:gd name="T11" fmla="*/ 0 60000 65536"/>
                <a:gd name="T12" fmla="*/ 0 60000 65536"/>
                <a:gd name="T13" fmla="*/ 0 60000 65536"/>
                <a:gd name="T14" fmla="*/ 0 60000 65536"/>
                <a:gd name="T15" fmla="*/ 0 w 524"/>
                <a:gd name="T16" fmla="*/ 0 h 1204"/>
                <a:gd name="T17" fmla="*/ 524 w 524"/>
                <a:gd name="T18" fmla="*/ 1204 h 1204"/>
              </a:gdLst>
              <a:ahLst/>
              <a:cxnLst>
                <a:cxn ang="T10">
                  <a:pos x="T0" y="T1"/>
                </a:cxn>
                <a:cxn ang="T11">
                  <a:pos x="T2" y="T3"/>
                </a:cxn>
                <a:cxn ang="T12">
                  <a:pos x="T4" y="T5"/>
                </a:cxn>
                <a:cxn ang="T13">
                  <a:pos x="T6" y="T7"/>
                </a:cxn>
                <a:cxn ang="T14">
                  <a:pos x="T8" y="T9"/>
                </a:cxn>
              </a:cxnLst>
              <a:rect l="T15" t="T16" r="T17" b="T18"/>
              <a:pathLst>
                <a:path w="524" h="1204">
                  <a:moveTo>
                    <a:pt x="524" y="1187"/>
                  </a:moveTo>
                  <a:lnTo>
                    <a:pt x="489" y="1204"/>
                  </a:lnTo>
                  <a:lnTo>
                    <a:pt x="0" y="18"/>
                  </a:lnTo>
                  <a:lnTo>
                    <a:pt x="35" y="0"/>
                  </a:lnTo>
                  <a:lnTo>
                    <a:pt x="524" y="1187"/>
                  </a:lnTo>
                  <a:close/>
                </a:path>
              </a:pathLst>
            </a:custGeom>
            <a:solidFill>
              <a:srgbClr val="FFC828"/>
            </a:solidFill>
            <a:ln w="9525">
              <a:noFill/>
              <a:round/>
              <a:headEnd/>
              <a:tailEnd/>
            </a:ln>
          </p:spPr>
          <p:txBody>
            <a:bodyPr/>
            <a:lstStyle/>
            <a:p>
              <a:endParaRPr lang="pl-PL"/>
            </a:p>
          </p:txBody>
        </p:sp>
        <p:sp>
          <p:nvSpPr>
            <p:cNvPr id="59410" name="Freeform 23"/>
            <p:cNvSpPr>
              <a:spLocks/>
            </p:cNvSpPr>
            <p:nvPr/>
          </p:nvSpPr>
          <p:spPr bwMode="auto">
            <a:xfrm>
              <a:off x="7868713" y="3770287"/>
              <a:ext cx="290513" cy="322262"/>
            </a:xfrm>
            <a:custGeom>
              <a:avLst/>
              <a:gdLst>
                <a:gd name="T0" fmla="*/ 2147483647 w 126"/>
                <a:gd name="T1" fmla="*/ 2147483647 h 125"/>
                <a:gd name="T2" fmla="*/ 2147483647 w 126"/>
                <a:gd name="T3" fmla="*/ 2147483647 h 125"/>
                <a:gd name="T4" fmla="*/ 2147483647 w 126"/>
                <a:gd name="T5" fmla="*/ 2147483647 h 125"/>
                <a:gd name="T6" fmla="*/ 2147483647 w 126"/>
                <a:gd name="T7" fmla="*/ 2147483647 h 125"/>
                <a:gd name="T8" fmla="*/ 2147483647 w 126"/>
                <a:gd name="T9" fmla="*/ 2147483647 h 125"/>
                <a:gd name="T10" fmla="*/ 0 60000 65536"/>
                <a:gd name="T11" fmla="*/ 0 60000 65536"/>
                <a:gd name="T12" fmla="*/ 0 60000 65536"/>
                <a:gd name="T13" fmla="*/ 0 60000 65536"/>
                <a:gd name="T14" fmla="*/ 0 60000 65536"/>
                <a:gd name="T15" fmla="*/ 0 w 126"/>
                <a:gd name="T16" fmla="*/ 0 h 125"/>
                <a:gd name="T17" fmla="*/ 126 w 126"/>
                <a:gd name="T18" fmla="*/ 125 h 125"/>
              </a:gdLst>
              <a:ahLst/>
              <a:cxnLst>
                <a:cxn ang="T10">
                  <a:pos x="T0" y="T1"/>
                </a:cxn>
                <a:cxn ang="T11">
                  <a:pos x="T2" y="T3"/>
                </a:cxn>
                <a:cxn ang="T12">
                  <a:pos x="T4" y="T5"/>
                </a:cxn>
                <a:cxn ang="T13">
                  <a:pos x="T6" y="T7"/>
                </a:cxn>
                <a:cxn ang="T14">
                  <a:pos x="T8" y="T9"/>
                </a:cxn>
              </a:cxnLst>
              <a:rect l="T15" t="T16" r="T17" b="T18"/>
              <a:pathLst>
                <a:path w="126" h="125">
                  <a:moveTo>
                    <a:pt x="113" y="39"/>
                  </a:moveTo>
                  <a:cubicBezTo>
                    <a:pt x="100" y="12"/>
                    <a:pt x="68" y="0"/>
                    <a:pt x="40" y="12"/>
                  </a:cubicBezTo>
                  <a:cubicBezTo>
                    <a:pt x="12" y="25"/>
                    <a:pt x="0" y="58"/>
                    <a:pt x="13" y="86"/>
                  </a:cubicBezTo>
                  <a:cubicBezTo>
                    <a:pt x="26" y="113"/>
                    <a:pt x="58" y="125"/>
                    <a:pt x="86" y="113"/>
                  </a:cubicBezTo>
                  <a:cubicBezTo>
                    <a:pt x="114" y="100"/>
                    <a:pt x="126" y="67"/>
                    <a:pt x="113" y="39"/>
                  </a:cubicBezTo>
                </a:path>
              </a:pathLst>
            </a:custGeom>
            <a:solidFill>
              <a:srgbClr val="FFC828"/>
            </a:solidFill>
            <a:ln w="9525">
              <a:noFill/>
              <a:round/>
              <a:headEnd/>
              <a:tailEnd/>
            </a:ln>
          </p:spPr>
          <p:txBody>
            <a:bodyPr/>
            <a:lstStyle/>
            <a:p>
              <a:endParaRPr lang="pl-PL"/>
            </a:p>
          </p:txBody>
        </p:sp>
        <p:sp>
          <p:nvSpPr>
            <p:cNvPr id="59411" name="Freeform 24"/>
            <p:cNvSpPr>
              <a:spLocks/>
            </p:cNvSpPr>
            <p:nvPr/>
          </p:nvSpPr>
          <p:spPr bwMode="auto">
            <a:xfrm>
              <a:off x="7894113" y="3829024"/>
              <a:ext cx="130175" cy="144462"/>
            </a:xfrm>
            <a:custGeom>
              <a:avLst/>
              <a:gdLst>
                <a:gd name="T0" fmla="*/ 2147483647 w 56"/>
                <a:gd name="T1" fmla="*/ 2147483647 h 56"/>
                <a:gd name="T2" fmla="*/ 2147483647 w 56"/>
                <a:gd name="T3" fmla="*/ 2147483647 h 56"/>
                <a:gd name="T4" fmla="*/ 2147483647 w 56"/>
                <a:gd name="T5" fmla="*/ 2147483647 h 56"/>
                <a:gd name="T6" fmla="*/ 2147483647 w 56"/>
                <a:gd name="T7" fmla="*/ 2147483647 h 56"/>
                <a:gd name="T8" fmla="*/ 2147483647 w 56"/>
                <a:gd name="T9" fmla="*/ 2147483647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51" y="18"/>
                  </a:moveTo>
                  <a:cubicBezTo>
                    <a:pt x="45" y="6"/>
                    <a:pt x="30" y="0"/>
                    <a:pt x="18" y="6"/>
                  </a:cubicBezTo>
                  <a:cubicBezTo>
                    <a:pt x="6" y="12"/>
                    <a:pt x="0" y="26"/>
                    <a:pt x="6" y="39"/>
                  </a:cubicBezTo>
                  <a:cubicBezTo>
                    <a:pt x="12" y="51"/>
                    <a:pt x="26" y="56"/>
                    <a:pt x="39" y="51"/>
                  </a:cubicBezTo>
                  <a:cubicBezTo>
                    <a:pt x="51" y="45"/>
                    <a:pt x="56" y="30"/>
                    <a:pt x="51" y="18"/>
                  </a:cubicBezTo>
                </a:path>
              </a:pathLst>
            </a:custGeom>
            <a:solidFill>
              <a:srgbClr val="FCDF64"/>
            </a:solidFill>
            <a:ln w="9525">
              <a:noFill/>
              <a:round/>
              <a:headEnd/>
              <a:tailEnd/>
            </a:ln>
          </p:spPr>
          <p:txBody>
            <a:bodyPr/>
            <a:lstStyle/>
            <a:p>
              <a:endParaRPr lang="pl-PL"/>
            </a:p>
          </p:txBody>
        </p:sp>
        <p:sp>
          <p:nvSpPr>
            <p:cNvPr id="59412" name="Freeform 26"/>
            <p:cNvSpPr>
              <a:spLocks/>
            </p:cNvSpPr>
            <p:nvPr/>
          </p:nvSpPr>
          <p:spPr bwMode="auto">
            <a:xfrm>
              <a:off x="8967263" y="4059211"/>
              <a:ext cx="217488" cy="696912"/>
            </a:xfrm>
            <a:custGeom>
              <a:avLst/>
              <a:gdLst>
                <a:gd name="T0" fmla="*/ 2147483647 w 94"/>
                <a:gd name="T1" fmla="*/ 2147483647 h 270"/>
                <a:gd name="T2" fmla="*/ 2147483647 w 94"/>
                <a:gd name="T3" fmla="*/ 0 h 270"/>
                <a:gd name="T4" fmla="*/ 0 w 94"/>
                <a:gd name="T5" fmla="*/ 2147483647 h 270"/>
                <a:gd name="T6" fmla="*/ 2147483647 w 94"/>
                <a:gd name="T7" fmla="*/ 2147483647 h 270"/>
                <a:gd name="T8" fmla="*/ 2147483647 w 94"/>
                <a:gd name="T9" fmla="*/ 2147483647 h 270"/>
                <a:gd name="T10" fmla="*/ 0 60000 65536"/>
                <a:gd name="T11" fmla="*/ 0 60000 65536"/>
                <a:gd name="T12" fmla="*/ 0 60000 65536"/>
                <a:gd name="T13" fmla="*/ 0 60000 65536"/>
                <a:gd name="T14" fmla="*/ 0 60000 65536"/>
                <a:gd name="T15" fmla="*/ 0 w 94"/>
                <a:gd name="T16" fmla="*/ 0 h 270"/>
                <a:gd name="T17" fmla="*/ 94 w 94"/>
                <a:gd name="T18" fmla="*/ 270 h 270"/>
              </a:gdLst>
              <a:ahLst/>
              <a:cxnLst>
                <a:cxn ang="T10">
                  <a:pos x="T0" y="T1"/>
                </a:cxn>
                <a:cxn ang="T11">
                  <a:pos x="T2" y="T3"/>
                </a:cxn>
                <a:cxn ang="T12">
                  <a:pos x="T4" y="T5"/>
                </a:cxn>
                <a:cxn ang="T13">
                  <a:pos x="T6" y="T7"/>
                </a:cxn>
                <a:cxn ang="T14">
                  <a:pos x="T8" y="T9"/>
                </a:cxn>
              </a:cxnLst>
              <a:rect l="T15" t="T16" r="T17" b="T18"/>
              <a:pathLst>
                <a:path w="94" h="270">
                  <a:moveTo>
                    <a:pt x="94" y="9"/>
                  </a:moveTo>
                  <a:cubicBezTo>
                    <a:pt x="69" y="5"/>
                    <a:pt x="43" y="2"/>
                    <a:pt x="18" y="0"/>
                  </a:cubicBezTo>
                  <a:cubicBezTo>
                    <a:pt x="12" y="88"/>
                    <a:pt x="6" y="176"/>
                    <a:pt x="0" y="264"/>
                  </a:cubicBezTo>
                  <a:cubicBezTo>
                    <a:pt x="18" y="265"/>
                    <a:pt x="35" y="267"/>
                    <a:pt x="53" y="270"/>
                  </a:cubicBezTo>
                  <a:cubicBezTo>
                    <a:pt x="66" y="183"/>
                    <a:pt x="80" y="96"/>
                    <a:pt x="94" y="9"/>
                  </a:cubicBezTo>
                </a:path>
              </a:pathLst>
            </a:custGeom>
            <a:solidFill>
              <a:srgbClr val="F15F4B"/>
            </a:solidFill>
            <a:ln w="9525">
              <a:noFill/>
              <a:round/>
              <a:headEnd/>
              <a:tailEnd/>
            </a:ln>
          </p:spPr>
          <p:txBody>
            <a:bodyPr/>
            <a:lstStyle/>
            <a:p>
              <a:endParaRPr lang="pl-PL"/>
            </a:p>
          </p:txBody>
        </p:sp>
        <p:sp>
          <p:nvSpPr>
            <p:cNvPr id="59413" name="Freeform 27"/>
            <p:cNvSpPr>
              <a:spLocks/>
            </p:cNvSpPr>
            <p:nvPr/>
          </p:nvSpPr>
          <p:spPr bwMode="auto">
            <a:xfrm>
              <a:off x="8024288" y="3930624"/>
              <a:ext cx="1109663" cy="903287"/>
            </a:xfrm>
            <a:custGeom>
              <a:avLst/>
              <a:gdLst>
                <a:gd name="T0" fmla="*/ 2147483647 w 480"/>
                <a:gd name="T1" fmla="*/ 2147483647 h 350"/>
                <a:gd name="T2" fmla="*/ 2147483647 w 480"/>
                <a:gd name="T3" fmla="*/ 2147483647 h 350"/>
                <a:gd name="T4" fmla="*/ 0 w 480"/>
                <a:gd name="T5" fmla="*/ 2147483647 h 350"/>
                <a:gd name="T6" fmla="*/ 2147483647 w 480"/>
                <a:gd name="T7" fmla="*/ 2147483647 h 350"/>
                <a:gd name="T8" fmla="*/ 2147483647 w 480"/>
                <a:gd name="T9" fmla="*/ 2147483647 h 350"/>
                <a:gd name="T10" fmla="*/ 0 60000 65536"/>
                <a:gd name="T11" fmla="*/ 0 60000 65536"/>
                <a:gd name="T12" fmla="*/ 0 60000 65536"/>
                <a:gd name="T13" fmla="*/ 0 60000 65536"/>
                <a:gd name="T14" fmla="*/ 0 60000 65536"/>
                <a:gd name="T15" fmla="*/ 0 w 480"/>
                <a:gd name="T16" fmla="*/ 0 h 350"/>
                <a:gd name="T17" fmla="*/ 480 w 480"/>
                <a:gd name="T18" fmla="*/ 350 h 350"/>
              </a:gdLst>
              <a:ahLst/>
              <a:cxnLst>
                <a:cxn ang="T10">
                  <a:pos x="T0" y="T1"/>
                </a:cxn>
                <a:cxn ang="T11">
                  <a:pos x="T2" y="T3"/>
                </a:cxn>
                <a:cxn ang="T12">
                  <a:pos x="T4" y="T5"/>
                </a:cxn>
                <a:cxn ang="T13">
                  <a:pos x="T6" y="T7"/>
                </a:cxn>
                <a:cxn ang="T14">
                  <a:pos x="T8" y="T9"/>
                </a:cxn>
              </a:cxnLst>
              <a:rect l="T15" t="T16" r="T17" b="T18"/>
              <a:pathLst>
                <a:path w="480" h="350">
                  <a:moveTo>
                    <a:pt x="444" y="301"/>
                  </a:moveTo>
                  <a:cubicBezTo>
                    <a:pt x="334" y="287"/>
                    <a:pt x="220" y="303"/>
                    <a:pt x="117" y="350"/>
                  </a:cubicBezTo>
                  <a:cubicBezTo>
                    <a:pt x="78" y="265"/>
                    <a:pt x="39" y="179"/>
                    <a:pt x="0" y="93"/>
                  </a:cubicBezTo>
                  <a:cubicBezTo>
                    <a:pt x="152" y="24"/>
                    <a:pt x="318" y="0"/>
                    <a:pt x="480" y="21"/>
                  </a:cubicBezTo>
                  <a:cubicBezTo>
                    <a:pt x="468" y="114"/>
                    <a:pt x="456" y="207"/>
                    <a:pt x="444" y="301"/>
                  </a:cubicBezTo>
                </a:path>
              </a:pathLst>
            </a:custGeom>
            <a:solidFill>
              <a:srgbClr val="F57F31"/>
            </a:solidFill>
            <a:ln w="9525">
              <a:noFill/>
              <a:round/>
              <a:headEnd/>
              <a:tailEnd/>
            </a:ln>
          </p:spPr>
          <p:txBody>
            <a:bodyPr/>
            <a:lstStyle/>
            <a:p>
              <a:endParaRPr lang="pl-PL"/>
            </a:p>
          </p:txBody>
        </p:sp>
        <p:sp>
          <p:nvSpPr>
            <p:cNvPr id="59414" name="Freeform 28"/>
            <p:cNvSpPr>
              <a:spLocks/>
            </p:cNvSpPr>
            <p:nvPr/>
          </p:nvSpPr>
          <p:spPr bwMode="auto">
            <a:xfrm>
              <a:off x="8198913" y="4129061"/>
              <a:ext cx="236538" cy="615950"/>
            </a:xfrm>
            <a:custGeom>
              <a:avLst/>
              <a:gdLst>
                <a:gd name="T0" fmla="*/ 2147483647 w 102"/>
                <a:gd name="T1" fmla="*/ 2147483647 h 239"/>
                <a:gd name="T2" fmla="*/ 2147483647 w 102"/>
                <a:gd name="T3" fmla="*/ 2147483647 h 239"/>
                <a:gd name="T4" fmla="*/ 2147483647 w 102"/>
                <a:gd name="T5" fmla="*/ 2147483647 h 239"/>
                <a:gd name="T6" fmla="*/ 2147483647 w 102"/>
                <a:gd name="T7" fmla="*/ 2147483647 h 239"/>
                <a:gd name="T8" fmla="*/ 2147483647 w 102"/>
                <a:gd name="T9" fmla="*/ 2147483647 h 239"/>
                <a:gd name="T10" fmla="*/ 2147483647 w 102"/>
                <a:gd name="T11" fmla="*/ 2147483647 h 239"/>
                <a:gd name="T12" fmla="*/ 2147483647 w 102"/>
                <a:gd name="T13" fmla="*/ 2147483647 h 239"/>
                <a:gd name="T14" fmla="*/ 0 60000 65536"/>
                <a:gd name="T15" fmla="*/ 0 60000 65536"/>
                <a:gd name="T16" fmla="*/ 0 60000 65536"/>
                <a:gd name="T17" fmla="*/ 0 60000 65536"/>
                <a:gd name="T18" fmla="*/ 0 60000 65536"/>
                <a:gd name="T19" fmla="*/ 0 60000 65536"/>
                <a:gd name="T20" fmla="*/ 0 60000 65536"/>
                <a:gd name="T21" fmla="*/ 0 w 102"/>
                <a:gd name="T22" fmla="*/ 0 h 239"/>
                <a:gd name="T23" fmla="*/ 102 w 102"/>
                <a:gd name="T24" fmla="*/ 239 h 2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2" h="239">
                  <a:moveTo>
                    <a:pt x="98" y="238"/>
                  </a:moveTo>
                  <a:cubicBezTo>
                    <a:pt x="96" y="239"/>
                    <a:pt x="93" y="238"/>
                    <a:pt x="92" y="235"/>
                  </a:cubicBezTo>
                  <a:cubicBezTo>
                    <a:pt x="62" y="160"/>
                    <a:pt x="31" y="84"/>
                    <a:pt x="1" y="9"/>
                  </a:cubicBezTo>
                  <a:cubicBezTo>
                    <a:pt x="0" y="7"/>
                    <a:pt x="3" y="3"/>
                    <a:pt x="6" y="2"/>
                  </a:cubicBezTo>
                  <a:cubicBezTo>
                    <a:pt x="10" y="0"/>
                    <a:pt x="14" y="1"/>
                    <a:pt x="15" y="4"/>
                  </a:cubicBezTo>
                  <a:cubicBezTo>
                    <a:pt x="44" y="80"/>
                    <a:pt x="73" y="156"/>
                    <a:pt x="101" y="232"/>
                  </a:cubicBezTo>
                  <a:cubicBezTo>
                    <a:pt x="102" y="234"/>
                    <a:pt x="101" y="237"/>
                    <a:pt x="98" y="238"/>
                  </a:cubicBezTo>
                </a:path>
              </a:pathLst>
            </a:custGeom>
            <a:solidFill>
              <a:srgbClr val="F15F4B"/>
            </a:solidFill>
            <a:ln w="9525">
              <a:noFill/>
              <a:round/>
              <a:headEnd/>
              <a:tailEnd/>
            </a:ln>
          </p:spPr>
          <p:txBody>
            <a:bodyPr/>
            <a:lstStyle/>
            <a:p>
              <a:endParaRPr lang="pl-PL"/>
            </a:p>
          </p:txBody>
        </p:sp>
        <p:sp>
          <p:nvSpPr>
            <p:cNvPr id="59415" name="Freeform 29"/>
            <p:cNvSpPr>
              <a:spLocks/>
            </p:cNvSpPr>
            <p:nvPr/>
          </p:nvSpPr>
          <p:spPr bwMode="auto">
            <a:xfrm>
              <a:off x="7843313" y="3836961"/>
              <a:ext cx="131763" cy="147637"/>
            </a:xfrm>
            <a:custGeom>
              <a:avLst/>
              <a:gdLst>
                <a:gd name="T0" fmla="*/ 2147483647 w 83"/>
                <a:gd name="T1" fmla="*/ 2147483647 h 93"/>
                <a:gd name="T2" fmla="*/ 0 w 83"/>
                <a:gd name="T3" fmla="*/ 2147483647 h 93"/>
                <a:gd name="T4" fmla="*/ 2147483647 w 83"/>
                <a:gd name="T5" fmla="*/ 2147483647 h 93"/>
                <a:gd name="T6" fmla="*/ 2147483647 w 83"/>
                <a:gd name="T7" fmla="*/ 2147483647 h 93"/>
                <a:gd name="T8" fmla="*/ 2147483647 w 83"/>
                <a:gd name="T9" fmla="*/ 2147483647 h 93"/>
                <a:gd name="T10" fmla="*/ 2147483647 w 83"/>
                <a:gd name="T11" fmla="*/ 2147483647 h 93"/>
                <a:gd name="T12" fmla="*/ 2147483647 w 83"/>
                <a:gd name="T13" fmla="*/ 2147483647 h 93"/>
                <a:gd name="T14" fmla="*/ 2147483647 w 83"/>
                <a:gd name="T15" fmla="*/ 2147483647 h 93"/>
                <a:gd name="T16" fmla="*/ 2147483647 w 83"/>
                <a:gd name="T17" fmla="*/ 2147483647 h 93"/>
                <a:gd name="T18" fmla="*/ 2147483647 w 83"/>
                <a:gd name="T19" fmla="*/ 0 h 93"/>
                <a:gd name="T20" fmla="*/ 2147483647 w 83"/>
                <a:gd name="T21" fmla="*/ 2147483647 h 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3"/>
                <a:gd name="T34" fmla="*/ 0 h 93"/>
                <a:gd name="T35" fmla="*/ 83 w 83"/>
                <a:gd name="T36" fmla="*/ 93 h 9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3" h="93">
                  <a:moveTo>
                    <a:pt x="39" y="43"/>
                  </a:moveTo>
                  <a:lnTo>
                    <a:pt x="0" y="52"/>
                  </a:lnTo>
                  <a:lnTo>
                    <a:pt x="41" y="47"/>
                  </a:lnTo>
                  <a:lnTo>
                    <a:pt x="38" y="93"/>
                  </a:lnTo>
                  <a:lnTo>
                    <a:pt x="47" y="49"/>
                  </a:lnTo>
                  <a:lnTo>
                    <a:pt x="83" y="65"/>
                  </a:lnTo>
                  <a:lnTo>
                    <a:pt x="48" y="43"/>
                  </a:lnTo>
                  <a:lnTo>
                    <a:pt x="74" y="8"/>
                  </a:lnTo>
                  <a:lnTo>
                    <a:pt x="45" y="39"/>
                  </a:lnTo>
                  <a:lnTo>
                    <a:pt x="23" y="0"/>
                  </a:lnTo>
                  <a:lnTo>
                    <a:pt x="39" y="43"/>
                  </a:lnTo>
                  <a:close/>
                </a:path>
              </a:pathLst>
            </a:custGeom>
            <a:solidFill>
              <a:srgbClr val="FFFFFF"/>
            </a:solidFill>
            <a:ln w="9525">
              <a:noFill/>
              <a:round/>
              <a:headEnd/>
              <a:tailEnd/>
            </a:ln>
          </p:spPr>
          <p:txBody>
            <a:bodyPr/>
            <a:lstStyle/>
            <a:p>
              <a:endParaRPr lang="pl-PL"/>
            </a:p>
          </p:txBody>
        </p:sp>
        <p:sp>
          <p:nvSpPr>
            <p:cNvPr id="59416" name="Freeform 31"/>
            <p:cNvSpPr>
              <a:spLocks/>
            </p:cNvSpPr>
            <p:nvPr/>
          </p:nvSpPr>
          <p:spPr bwMode="auto">
            <a:xfrm>
              <a:off x="8974125" y="4071911"/>
              <a:ext cx="217488" cy="684212"/>
            </a:xfrm>
            <a:custGeom>
              <a:avLst/>
              <a:gdLst>
                <a:gd name="T0" fmla="*/ 2147483647 w 94"/>
                <a:gd name="T1" fmla="*/ 0 h 265"/>
                <a:gd name="T2" fmla="*/ 2147483647 w 94"/>
                <a:gd name="T3" fmla="*/ 2147483647 h 265"/>
                <a:gd name="T4" fmla="*/ 2147483647 w 94"/>
                <a:gd name="T5" fmla="*/ 2147483647 h 265"/>
                <a:gd name="T6" fmla="*/ 0 w 94"/>
                <a:gd name="T7" fmla="*/ 2147483647 h 265"/>
                <a:gd name="T8" fmla="*/ 2147483647 w 94"/>
                <a:gd name="T9" fmla="*/ 2147483647 h 265"/>
                <a:gd name="T10" fmla="*/ 2147483647 w 94"/>
                <a:gd name="T11" fmla="*/ 2147483647 h 265"/>
                <a:gd name="T12" fmla="*/ 2147483647 w 94"/>
                <a:gd name="T13" fmla="*/ 0 h 265"/>
                <a:gd name="T14" fmla="*/ 0 60000 65536"/>
                <a:gd name="T15" fmla="*/ 0 60000 65536"/>
                <a:gd name="T16" fmla="*/ 0 60000 65536"/>
                <a:gd name="T17" fmla="*/ 0 60000 65536"/>
                <a:gd name="T18" fmla="*/ 0 60000 65536"/>
                <a:gd name="T19" fmla="*/ 0 60000 65536"/>
                <a:gd name="T20" fmla="*/ 0 60000 65536"/>
                <a:gd name="T21" fmla="*/ 0 w 94"/>
                <a:gd name="T22" fmla="*/ 0 h 265"/>
                <a:gd name="T23" fmla="*/ 94 w 94"/>
                <a:gd name="T24" fmla="*/ 265 h 2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 h="265">
                  <a:moveTo>
                    <a:pt x="68" y="0"/>
                  </a:moveTo>
                  <a:cubicBezTo>
                    <a:pt x="57" y="82"/>
                    <a:pt x="47" y="164"/>
                    <a:pt x="36" y="246"/>
                  </a:cubicBezTo>
                  <a:cubicBezTo>
                    <a:pt x="25" y="244"/>
                    <a:pt x="13" y="243"/>
                    <a:pt x="1" y="242"/>
                  </a:cubicBezTo>
                  <a:cubicBezTo>
                    <a:pt x="1" y="248"/>
                    <a:pt x="0" y="253"/>
                    <a:pt x="0" y="259"/>
                  </a:cubicBezTo>
                  <a:cubicBezTo>
                    <a:pt x="18" y="260"/>
                    <a:pt x="35" y="262"/>
                    <a:pt x="53" y="265"/>
                  </a:cubicBezTo>
                  <a:cubicBezTo>
                    <a:pt x="66" y="178"/>
                    <a:pt x="80" y="91"/>
                    <a:pt x="94" y="4"/>
                  </a:cubicBezTo>
                  <a:cubicBezTo>
                    <a:pt x="85" y="2"/>
                    <a:pt x="77" y="1"/>
                    <a:pt x="68" y="0"/>
                  </a:cubicBezTo>
                </a:path>
              </a:pathLst>
            </a:custGeom>
            <a:solidFill>
              <a:srgbClr val="F05335"/>
            </a:solidFill>
            <a:ln w="9525">
              <a:noFill/>
              <a:round/>
              <a:headEnd/>
              <a:tailEnd/>
            </a:ln>
          </p:spPr>
          <p:txBody>
            <a:bodyPr/>
            <a:lstStyle/>
            <a:p>
              <a:endParaRPr lang="pl-PL"/>
            </a:p>
          </p:txBody>
        </p:sp>
        <p:sp>
          <p:nvSpPr>
            <p:cNvPr id="59417" name="Freeform 32"/>
            <p:cNvSpPr>
              <a:spLocks/>
            </p:cNvSpPr>
            <p:nvPr/>
          </p:nvSpPr>
          <p:spPr bwMode="auto">
            <a:xfrm>
              <a:off x="8795813" y="3967136"/>
              <a:ext cx="338138" cy="739775"/>
            </a:xfrm>
            <a:custGeom>
              <a:avLst/>
              <a:gdLst>
                <a:gd name="T0" fmla="*/ 2147483647 w 146"/>
                <a:gd name="T1" fmla="*/ 0 h 287"/>
                <a:gd name="T2" fmla="*/ 0 w 146"/>
                <a:gd name="T3" fmla="*/ 0 h 287"/>
                <a:gd name="T4" fmla="*/ 0 w 146"/>
                <a:gd name="T5" fmla="*/ 2147483647 h 287"/>
                <a:gd name="T6" fmla="*/ 2147483647 w 146"/>
                <a:gd name="T7" fmla="*/ 2147483647 h 287"/>
                <a:gd name="T8" fmla="*/ 2147483647 w 146"/>
                <a:gd name="T9" fmla="*/ 2147483647 h 287"/>
                <a:gd name="T10" fmla="*/ 2147483647 w 146"/>
                <a:gd name="T11" fmla="*/ 2147483647 h 287"/>
                <a:gd name="T12" fmla="*/ 2147483647 w 146"/>
                <a:gd name="T13" fmla="*/ 2147483647 h 287"/>
                <a:gd name="T14" fmla="*/ 2147483647 w 146"/>
                <a:gd name="T15" fmla="*/ 2147483647 h 287"/>
                <a:gd name="T16" fmla="*/ 2147483647 w 146"/>
                <a:gd name="T17" fmla="*/ 0 h 2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6"/>
                <a:gd name="T28" fmla="*/ 0 h 287"/>
                <a:gd name="T29" fmla="*/ 146 w 146"/>
                <a:gd name="T30" fmla="*/ 287 h 2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6" h="287">
                  <a:moveTo>
                    <a:pt x="34" y="0"/>
                  </a:moveTo>
                  <a:cubicBezTo>
                    <a:pt x="23" y="0"/>
                    <a:pt x="11" y="0"/>
                    <a:pt x="0" y="0"/>
                  </a:cubicBezTo>
                  <a:cubicBezTo>
                    <a:pt x="0" y="283"/>
                    <a:pt x="0" y="283"/>
                    <a:pt x="0" y="283"/>
                  </a:cubicBezTo>
                  <a:cubicBezTo>
                    <a:pt x="11" y="282"/>
                    <a:pt x="23" y="282"/>
                    <a:pt x="34" y="282"/>
                  </a:cubicBezTo>
                  <a:cubicBezTo>
                    <a:pt x="48" y="282"/>
                    <a:pt x="61" y="282"/>
                    <a:pt x="75" y="283"/>
                  </a:cubicBezTo>
                  <a:cubicBezTo>
                    <a:pt x="87" y="284"/>
                    <a:pt x="99" y="285"/>
                    <a:pt x="110" y="287"/>
                  </a:cubicBezTo>
                  <a:cubicBezTo>
                    <a:pt x="121" y="205"/>
                    <a:pt x="131" y="123"/>
                    <a:pt x="142" y="41"/>
                  </a:cubicBezTo>
                  <a:cubicBezTo>
                    <a:pt x="143" y="29"/>
                    <a:pt x="145" y="18"/>
                    <a:pt x="146" y="7"/>
                  </a:cubicBezTo>
                  <a:cubicBezTo>
                    <a:pt x="109" y="2"/>
                    <a:pt x="71" y="0"/>
                    <a:pt x="34" y="0"/>
                  </a:cubicBezTo>
                </a:path>
              </a:pathLst>
            </a:custGeom>
            <a:solidFill>
              <a:srgbClr val="F37027"/>
            </a:solidFill>
            <a:ln w="9525">
              <a:noFill/>
              <a:round/>
              <a:headEnd/>
              <a:tailEnd/>
            </a:ln>
          </p:spPr>
          <p:txBody>
            <a:bodyPr/>
            <a:lstStyle/>
            <a:p>
              <a:endParaRPr lang="pl-PL"/>
            </a:p>
          </p:txBody>
        </p:sp>
      </p:grpSp>
      <p:pic>
        <p:nvPicPr>
          <p:cNvPr id="59401" name="Picture 2"/>
          <p:cNvPicPr>
            <a:picLocks noChangeAspect="1" noChangeArrowheads="1"/>
          </p:cNvPicPr>
          <p:nvPr/>
        </p:nvPicPr>
        <p:blipFill>
          <a:blip r:embed="rId2"/>
          <a:srcRect/>
          <a:stretch>
            <a:fillRect/>
          </a:stretch>
        </p:blipFill>
        <p:spPr bwMode="auto">
          <a:xfrm>
            <a:off x="11452225" y="3076575"/>
            <a:ext cx="1165225" cy="1165225"/>
          </a:xfrm>
          <a:prstGeom prst="rect">
            <a:avLst/>
          </a:prstGeom>
          <a:noFill/>
          <a:ln w="9525">
            <a:noFill/>
            <a:miter lim="800000"/>
            <a:headEnd/>
            <a:tailEnd/>
          </a:ln>
        </p:spPr>
      </p:pic>
      <p:sp>
        <p:nvSpPr>
          <p:cNvPr id="59402" name="Prostokąt 10"/>
          <p:cNvSpPr>
            <a:spLocks noChangeArrowheads="1"/>
          </p:cNvSpPr>
          <p:nvPr/>
        </p:nvSpPr>
        <p:spPr bwMode="auto">
          <a:xfrm>
            <a:off x="5811838" y="10877550"/>
            <a:ext cx="12966700" cy="1262063"/>
          </a:xfrm>
          <a:prstGeom prst="rect">
            <a:avLst/>
          </a:prstGeom>
          <a:noFill/>
          <a:ln w="9525">
            <a:noFill/>
            <a:miter lim="800000"/>
            <a:headEnd/>
            <a:tailEnd/>
          </a:ln>
        </p:spPr>
        <p:txBody>
          <a:bodyPr>
            <a:spAutoFit/>
          </a:bodyPr>
          <a:lstStyle/>
          <a:p>
            <a:pPr algn="ctr"/>
            <a:r>
              <a:rPr lang="pl-PL" sz="3200"/>
              <a:t>Harmonogramy realizacji zadań dostępne na stronie</a:t>
            </a:r>
          </a:p>
          <a:p>
            <a:pPr algn="ctr"/>
            <a:r>
              <a:rPr lang="pl-PL" sz="4400">
                <a:solidFill>
                  <a:srgbClr val="C00000"/>
                </a:solidFill>
                <a:latin typeface="Arial Black" pitchFamily="34" charset="0"/>
              </a:rPr>
              <a:t>www.konsultacje.czestochowa.pl</a:t>
            </a:r>
          </a:p>
        </p:txBody>
      </p:sp>
      <p:cxnSp>
        <p:nvCxnSpPr>
          <p:cNvPr id="50" name="Straight Connector 17"/>
          <p:cNvCxnSpPr/>
          <p:nvPr/>
        </p:nvCxnSpPr>
        <p:spPr>
          <a:xfrm flipV="1">
            <a:off x="12190413" y="12771438"/>
            <a:ext cx="22225" cy="504825"/>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1" name="TextBox 22"/>
          <p:cNvSpPr txBox="1"/>
          <p:nvPr/>
        </p:nvSpPr>
        <p:spPr>
          <a:xfrm>
            <a:off x="12330113" y="12793663"/>
            <a:ext cx="1500187" cy="584200"/>
          </a:xfrm>
          <a:prstGeom prst="rect">
            <a:avLst/>
          </a:prstGeom>
          <a:noFill/>
        </p:spPr>
        <p:txBody>
          <a:bodyPr>
            <a:spAutoFit/>
          </a:bodyPr>
          <a:lstStyle/>
          <a:p>
            <a:pPr algn="ctr" fontAlgn="auto">
              <a:spcBef>
                <a:spcPts val="0"/>
              </a:spcBef>
              <a:spcAft>
                <a:spcPts val="0"/>
              </a:spcAft>
              <a:defRPr/>
            </a:pPr>
            <a:r>
              <a:rPr lang="pl-PL" sz="3200" spc="300" dirty="0">
                <a:solidFill>
                  <a:schemeClr val="tx2">
                    <a:lumMod val="50000"/>
                  </a:schemeClr>
                </a:solidFill>
                <a:latin typeface="Arial Black" pitchFamily="34" charset="0"/>
                <a:ea typeface="Open Sans" panose="020B0606030504020204" pitchFamily="34" charset="0"/>
                <a:cs typeface="Aharoni" pitchFamily="2" charset="-79"/>
              </a:rPr>
              <a:t>2019</a:t>
            </a:r>
            <a:endParaRPr lang="en-US" sz="3200" spc="300" dirty="0">
              <a:solidFill>
                <a:schemeClr val="tx2">
                  <a:lumMod val="50000"/>
                </a:schemeClr>
              </a:solidFill>
              <a:latin typeface="Arial Black" pitchFamily="34" charset="0"/>
              <a:ea typeface="Open Sans" panose="020B0606030504020204" pitchFamily="34" charset="0"/>
              <a:cs typeface="Aharoni" pitchFamily="2" charset="-79"/>
            </a:endParaRPr>
          </a:p>
        </p:txBody>
      </p:sp>
      <p:pic>
        <p:nvPicPr>
          <p:cNvPr id="59405" name="Picture 10" descr="C:\Users\lstacherczak\Desktop\czestochowa_logo_A1_podstawowe_kolor.PNG"/>
          <p:cNvPicPr>
            <a:picLocks noChangeAspect="1" noChangeArrowheads="1"/>
          </p:cNvPicPr>
          <p:nvPr/>
        </p:nvPicPr>
        <p:blipFill>
          <a:blip r:embed="rId3"/>
          <a:srcRect/>
          <a:stretch>
            <a:fillRect/>
          </a:stretch>
        </p:blipFill>
        <p:spPr bwMode="auto">
          <a:xfrm>
            <a:off x="9794875" y="12687300"/>
            <a:ext cx="2124075" cy="7016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par>
                                <p:cTn id="11" presetID="53" presetClass="entr" presetSubtype="16" fill="hold" nodeType="withEffect">
                                  <p:stCondLst>
                                    <p:cond delay="20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nodeType="withEffect">
                                  <p:stCondLst>
                                    <p:cond delay="20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par>
                                <p:cTn id="21" presetID="32" presetClass="emph" presetSubtype="0" fill="hold" nodeType="withEffect">
                                  <p:stCondLst>
                                    <p:cond delay="300"/>
                                  </p:stCondLst>
                                  <p:childTnLst>
                                    <p:animRot by="120000">
                                      <p:cBhvr>
                                        <p:cTn id="22" dur="100" fill="hold">
                                          <p:stCondLst>
                                            <p:cond delay="0"/>
                                          </p:stCondLst>
                                        </p:cTn>
                                        <p:tgtEl>
                                          <p:spTgt spid="4"/>
                                        </p:tgtEl>
                                        <p:attrNameLst>
                                          <p:attrName>r</p:attrName>
                                        </p:attrNameLst>
                                      </p:cBhvr>
                                    </p:animRot>
                                    <p:animRot by="-240000">
                                      <p:cBhvr>
                                        <p:cTn id="23" dur="200" fill="hold">
                                          <p:stCondLst>
                                            <p:cond delay="200"/>
                                          </p:stCondLst>
                                        </p:cTn>
                                        <p:tgtEl>
                                          <p:spTgt spid="4"/>
                                        </p:tgtEl>
                                        <p:attrNameLst>
                                          <p:attrName>r</p:attrName>
                                        </p:attrNameLst>
                                      </p:cBhvr>
                                    </p:animRot>
                                    <p:animRot by="240000">
                                      <p:cBhvr>
                                        <p:cTn id="24" dur="200" fill="hold">
                                          <p:stCondLst>
                                            <p:cond delay="400"/>
                                          </p:stCondLst>
                                        </p:cTn>
                                        <p:tgtEl>
                                          <p:spTgt spid="4"/>
                                        </p:tgtEl>
                                        <p:attrNameLst>
                                          <p:attrName>r</p:attrName>
                                        </p:attrNameLst>
                                      </p:cBhvr>
                                    </p:animRot>
                                    <p:animRot by="-240000">
                                      <p:cBhvr>
                                        <p:cTn id="25" dur="200" fill="hold">
                                          <p:stCondLst>
                                            <p:cond delay="600"/>
                                          </p:stCondLst>
                                        </p:cTn>
                                        <p:tgtEl>
                                          <p:spTgt spid="4"/>
                                        </p:tgtEl>
                                        <p:attrNameLst>
                                          <p:attrName>r</p:attrName>
                                        </p:attrNameLst>
                                      </p:cBhvr>
                                    </p:animRot>
                                    <p:animRot by="120000">
                                      <p:cBhvr>
                                        <p:cTn id="26" dur="200" fill="hold">
                                          <p:stCondLst>
                                            <p:cond delay="800"/>
                                          </p:stCondLst>
                                        </p:cTn>
                                        <p:tgtEl>
                                          <p:spTgt spid="4"/>
                                        </p:tgtEl>
                                        <p:attrNameLst>
                                          <p:attrName>r</p:attrName>
                                        </p:attrNameLst>
                                      </p:cBhvr>
                                    </p:animRot>
                                  </p:childTnLst>
                                </p:cTn>
                              </p:par>
                              <p:par>
                                <p:cTn id="27" presetID="32" presetClass="emph" presetSubtype="0" fill="hold" nodeType="withEffect">
                                  <p:stCondLst>
                                    <p:cond delay="300"/>
                                  </p:stCondLst>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C:\Users\lstacherczak\Desktop\rada dzielnicy\Praca_full.jpg"/>
          <p:cNvPicPr>
            <a:picLocks noChangeAspect="1" noChangeArrowheads="1"/>
          </p:cNvPicPr>
          <p:nvPr/>
        </p:nvPicPr>
        <p:blipFill>
          <a:blip r:embed="rId2"/>
          <a:srcRect/>
          <a:stretch>
            <a:fillRect/>
          </a:stretch>
        </p:blipFill>
        <p:spPr bwMode="auto">
          <a:xfrm>
            <a:off x="0" y="0"/>
            <a:ext cx="24384000" cy="13716000"/>
          </a:xfrm>
          <a:prstGeom prst="rect">
            <a:avLst/>
          </a:prstGeom>
          <a:noFill/>
          <a:ln w="9525">
            <a:noFill/>
            <a:miter lim="800000"/>
            <a:headEnd/>
            <a:tailEnd/>
          </a:ln>
        </p:spPr>
      </p:pic>
      <p:sp>
        <p:nvSpPr>
          <p:cNvPr id="5" name="Prostokąt 4"/>
          <p:cNvSpPr/>
          <p:nvPr/>
        </p:nvSpPr>
        <p:spPr>
          <a:xfrm>
            <a:off x="2727325" y="8866188"/>
            <a:ext cx="18908713" cy="4849812"/>
          </a:xfrm>
          <a:prstGeom prst="rect">
            <a:avLst/>
          </a:prstGeom>
          <a:solidFill>
            <a:schemeClr val="bg1">
              <a:lumMod val="9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19459" name="Prostokąt 5"/>
          <p:cNvSpPr>
            <a:spLocks noChangeArrowheads="1"/>
          </p:cNvSpPr>
          <p:nvPr/>
        </p:nvSpPr>
        <p:spPr bwMode="auto">
          <a:xfrm>
            <a:off x="4229100" y="9128125"/>
            <a:ext cx="16425863" cy="3990975"/>
          </a:xfrm>
          <a:prstGeom prst="rect">
            <a:avLst/>
          </a:prstGeom>
          <a:noFill/>
          <a:ln w="9525">
            <a:noFill/>
            <a:miter lim="800000"/>
            <a:headEnd/>
            <a:tailEnd/>
          </a:ln>
        </p:spPr>
        <p:txBody>
          <a:bodyPr>
            <a:spAutoFit/>
          </a:bodyPr>
          <a:lstStyle/>
          <a:p>
            <a:pPr algn="just"/>
            <a:r>
              <a:rPr lang="pl-PL" sz="3200">
                <a:latin typeface="Arial Black" pitchFamily="34" charset="0"/>
              </a:rPr>
              <a:t>Lepsza Praca </a:t>
            </a:r>
            <a:r>
              <a:rPr lang="pl-PL" sz="3200">
                <a:latin typeface="Calibri" pitchFamily="34" charset="0"/>
              </a:rPr>
              <a:t>to taka, która spełnia oczekiwania, daje satysfakcję, poczucie bezpieczeństwa, umożliwia rozwój oraz spełnienie ambicji. Częstochowski rynek pracy powinien przede wszystkim, stać się rynkiem pracodawcy wrażliwego społecznie, który dba o swojego pracownika wiedząc, </a:t>
            </a:r>
            <a:br>
              <a:rPr lang="pl-PL" sz="3200">
                <a:latin typeface="Calibri" pitchFamily="34" charset="0"/>
              </a:rPr>
            </a:br>
            <a:r>
              <a:rPr lang="pl-PL" sz="3200">
                <a:latin typeface="Calibri" pitchFamily="34" charset="0"/>
              </a:rPr>
              <a:t>że jest to jego największy kapitał.</a:t>
            </a:r>
          </a:p>
          <a:p>
            <a:pPr algn="just"/>
            <a:endParaRPr lang="pl-PL" sz="3200">
              <a:latin typeface="Calibri" pitchFamily="34" charset="0"/>
            </a:endParaRPr>
          </a:p>
          <a:p>
            <a:pPr algn="just"/>
            <a:r>
              <a:rPr lang="pl-PL" sz="3200">
                <a:latin typeface="Calibri" pitchFamily="34" charset="0"/>
              </a:rPr>
              <a:t>Naszym głównym celem jest zmienienie oblicza rynku pracy w Częstochowie, dlatego powstał Program Teraz Lepsza Praca. Nasz program to wyjście naprzeciw potrzebom mieszkańców i szansa na rozwój naszego miasta.</a:t>
            </a:r>
          </a:p>
        </p:txBody>
      </p:sp>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Prostokąt 58"/>
          <p:cNvSpPr>
            <a:spLocks noChangeArrowheads="1"/>
          </p:cNvSpPr>
          <p:nvPr/>
        </p:nvSpPr>
        <p:spPr bwMode="auto">
          <a:xfrm>
            <a:off x="5926138" y="1343025"/>
            <a:ext cx="11207750" cy="641350"/>
          </a:xfrm>
          <a:prstGeom prst="rect">
            <a:avLst/>
          </a:prstGeom>
          <a:noFill/>
          <a:ln w="9525">
            <a:noFill/>
            <a:miter lim="800000"/>
            <a:headEnd/>
            <a:tailEnd/>
          </a:ln>
        </p:spPr>
        <p:txBody>
          <a:bodyPr wrap="none">
            <a:spAutoFit/>
          </a:bodyPr>
          <a:lstStyle/>
          <a:p>
            <a:r>
              <a:rPr lang="pl-PL">
                <a:solidFill>
                  <a:srgbClr val="2E75B6"/>
                </a:solidFill>
                <a:latin typeface="Arial Black" pitchFamily="34" charset="0"/>
              </a:rPr>
              <a:t>Sercem za Województwem Cz</a:t>
            </a:r>
            <a:r>
              <a:rPr lang="pl-PL" b="1">
                <a:solidFill>
                  <a:srgbClr val="2E75B6"/>
                </a:solidFill>
                <a:latin typeface="Arial Black" pitchFamily="34" charset="0"/>
              </a:rPr>
              <a:t>ę</a:t>
            </a:r>
            <a:r>
              <a:rPr lang="pl-PL">
                <a:solidFill>
                  <a:srgbClr val="2E75B6"/>
                </a:solidFill>
                <a:latin typeface="Arial Black" pitchFamily="34" charset="0"/>
              </a:rPr>
              <a:t>stochowskim</a:t>
            </a:r>
          </a:p>
        </p:txBody>
      </p:sp>
      <p:sp>
        <p:nvSpPr>
          <p:cNvPr id="13" name="Parallelogram 22"/>
          <p:cNvSpPr/>
          <p:nvPr/>
        </p:nvSpPr>
        <p:spPr>
          <a:xfrm flipV="1">
            <a:off x="-1646238" y="3092450"/>
            <a:ext cx="17495838" cy="5068888"/>
          </a:xfrm>
          <a:prstGeom prst="parallelogram">
            <a:avLst>
              <a:gd name="adj" fmla="val 28150"/>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dirty="0"/>
          </a:p>
        </p:txBody>
      </p:sp>
      <p:sp>
        <p:nvSpPr>
          <p:cNvPr id="15" name="Parallelogram 23"/>
          <p:cNvSpPr/>
          <p:nvPr/>
        </p:nvSpPr>
        <p:spPr>
          <a:xfrm flipV="1">
            <a:off x="-876300" y="3322638"/>
            <a:ext cx="15943263" cy="4260850"/>
          </a:xfrm>
          <a:prstGeom prst="parallelogram">
            <a:avLst>
              <a:gd name="adj" fmla="val 28150"/>
            </a:avLst>
          </a:prstGeom>
          <a:solidFill>
            <a:schemeClr val="tx2">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dirty="0"/>
          </a:p>
        </p:txBody>
      </p:sp>
      <p:grpSp>
        <p:nvGrpSpPr>
          <p:cNvPr id="2" name="Group 24"/>
          <p:cNvGrpSpPr/>
          <p:nvPr/>
        </p:nvGrpSpPr>
        <p:grpSpPr>
          <a:xfrm flipH="1">
            <a:off x="13109581" y="4635417"/>
            <a:ext cx="2999288" cy="1961503"/>
            <a:chOff x="4831648" y="4422886"/>
            <a:chExt cx="1860616" cy="1393304"/>
          </a:xfrm>
          <a:solidFill>
            <a:schemeClr val="accent1">
              <a:lumMod val="40000"/>
              <a:lumOff val="60000"/>
            </a:schemeClr>
          </a:solidFill>
        </p:grpSpPr>
        <p:sp>
          <p:nvSpPr>
            <p:cNvPr id="17" name="Freeform 25"/>
            <p:cNvSpPr/>
            <p:nvPr/>
          </p:nvSpPr>
          <p:spPr>
            <a:xfrm rot="432624">
              <a:off x="4831648" y="5559171"/>
              <a:ext cx="550531" cy="257019"/>
            </a:xfrm>
            <a:custGeom>
              <a:avLst/>
              <a:gdLst>
                <a:gd name="connsiteX0" fmla="*/ 41227 w 550531"/>
                <a:gd name="connsiteY0" fmla="*/ 0 h 257019"/>
                <a:gd name="connsiteX1" fmla="*/ 18051 w 550531"/>
                <a:gd name="connsiteY1" fmla="*/ 111099 h 257019"/>
                <a:gd name="connsiteX2" fmla="*/ 550531 w 550531"/>
                <a:gd name="connsiteY2" fmla="*/ 43733 h 257019"/>
                <a:gd name="connsiteX3" fmla="*/ 518611 w 550531"/>
                <a:gd name="connsiteY3" fmla="*/ 257019 h 257019"/>
                <a:gd name="connsiteX4" fmla="*/ 0 w 550531"/>
                <a:gd name="connsiteY4" fmla="*/ 122075 h 257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531" h="257019">
                  <a:moveTo>
                    <a:pt x="41227" y="0"/>
                  </a:moveTo>
                  <a:lnTo>
                    <a:pt x="18051" y="111099"/>
                  </a:lnTo>
                  <a:lnTo>
                    <a:pt x="550531" y="43733"/>
                  </a:lnTo>
                  <a:lnTo>
                    <a:pt x="518611" y="257019"/>
                  </a:lnTo>
                  <a:lnTo>
                    <a:pt x="0" y="1220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dirty="0"/>
            </a:p>
          </p:txBody>
        </p:sp>
        <p:sp>
          <p:nvSpPr>
            <p:cNvPr id="19" name="Parallelogram 26"/>
            <p:cNvSpPr/>
            <p:nvPr/>
          </p:nvSpPr>
          <p:spPr>
            <a:xfrm>
              <a:off x="4835805" y="4422886"/>
              <a:ext cx="1856459" cy="1215236"/>
            </a:xfrm>
            <a:prstGeom prst="parallelogram">
              <a:avLst>
                <a:gd name="adj" fmla="val 344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dirty="0"/>
            </a:p>
          </p:txBody>
        </p:sp>
      </p:grpSp>
      <p:cxnSp>
        <p:nvCxnSpPr>
          <p:cNvPr id="22" name="Straight Connector 38"/>
          <p:cNvCxnSpPr/>
          <p:nvPr/>
        </p:nvCxnSpPr>
        <p:spPr>
          <a:xfrm flipH="1" flipV="1">
            <a:off x="2084388" y="3522663"/>
            <a:ext cx="82550" cy="3703637"/>
          </a:xfrm>
          <a:prstGeom prst="line">
            <a:avLst/>
          </a:prstGeom>
          <a:ln>
            <a:solidFill>
              <a:schemeClr val="bg1">
                <a:alpha val="42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0422" name="Prostokąt 39"/>
          <p:cNvSpPr>
            <a:spLocks noChangeArrowheads="1"/>
          </p:cNvSpPr>
          <p:nvPr/>
        </p:nvSpPr>
        <p:spPr bwMode="auto">
          <a:xfrm>
            <a:off x="2354263" y="3573463"/>
            <a:ext cx="10887075" cy="3743325"/>
          </a:xfrm>
          <a:prstGeom prst="rect">
            <a:avLst/>
          </a:prstGeom>
          <a:noFill/>
          <a:ln w="9525">
            <a:noFill/>
            <a:miter lim="800000"/>
            <a:headEnd/>
            <a:tailEnd/>
          </a:ln>
        </p:spPr>
        <p:txBody>
          <a:bodyPr>
            <a:spAutoFit/>
          </a:bodyPr>
          <a:lstStyle/>
          <a:p>
            <a:pPr algn="just"/>
            <a:r>
              <a:rPr lang="pl-PL" sz="2400">
                <a:solidFill>
                  <a:schemeClr val="bg1"/>
                </a:solidFill>
                <a:latin typeface="Calibri" pitchFamily="34" charset="0"/>
              </a:rPr>
              <a:t>- Realizację kampanii rozpoczął apel o poparcie inicjatywy przywrócenia Województwa Częstochowskiego i masowa wysyłka listu otwartego do kancelarii pani premier. </a:t>
            </a:r>
          </a:p>
          <a:p>
            <a:pPr algn="just"/>
            <a:r>
              <a:rPr lang="pl-PL" sz="2400">
                <a:solidFill>
                  <a:schemeClr val="bg1"/>
                </a:solidFill>
                <a:latin typeface="Calibri" pitchFamily="34" charset="0"/>
              </a:rPr>
              <a:t>- Do akcji przyłączyła się Młodzieżowa Rada Miasta Częstochowy, a stosowne stanowisko w tej sprawie przyjęła Rada Miasta Częstochowy. </a:t>
            </a:r>
          </a:p>
          <a:p>
            <a:pPr algn="just">
              <a:buFontTx/>
              <a:buChar char="-"/>
            </a:pPr>
            <a:r>
              <a:rPr lang="pl-PL" sz="2400">
                <a:solidFill>
                  <a:schemeClr val="bg1"/>
                </a:solidFill>
                <a:latin typeface="Calibri" pitchFamily="34" charset="0"/>
              </a:rPr>
              <a:t>Apel był przesyłany mieszkańcom do skrzynek na listy pocztą tradycyjną oraz promowany na miejskich stronach internetowych i na kontach Częstochowy </a:t>
            </a:r>
            <a:br>
              <a:rPr lang="pl-PL" sz="2400">
                <a:solidFill>
                  <a:schemeClr val="bg1"/>
                </a:solidFill>
                <a:latin typeface="Calibri" pitchFamily="34" charset="0"/>
              </a:rPr>
            </a:br>
            <a:r>
              <a:rPr lang="pl-PL" sz="2400">
                <a:solidFill>
                  <a:schemeClr val="bg1"/>
                </a:solidFill>
                <a:latin typeface="Calibri" pitchFamily="34" charset="0"/>
              </a:rPr>
              <a:t>w portalach społecznościowych. </a:t>
            </a:r>
          </a:p>
          <a:p>
            <a:pPr algn="just">
              <a:buFontTx/>
              <a:buChar char="-"/>
            </a:pPr>
            <a:r>
              <a:rPr lang="pl-PL" sz="2400">
                <a:solidFill>
                  <a:schemeClr val="bg1"/>
                </a:solidFill>
                <a:latin typeface="Calibri" pitchFamily="34" charset="0"/>
              </a:rPr>
              <a:t>Częstochowianie mogli złożyć podpisy pod listem na specjalnych stoiskach </a:t>
            </a:r>
            <a:br>
              <a:rPr lang="pl-PL" sz="2400">
                <a:solidFill>
                  <a:schemeClr val="bg1"/>
                </a:solidFill>
                <a:latin typeface="Calibri" pitchFamily="34" charset="0"/>
              </a:rPr>
            </a:br>
            <a:r>
              <a:rPr lang="pl-PL" sz="2400">
                <a:solidFill>
                  <a:schemeClr val="bg1"/>
                </a:solidFill>
                <a:latin typeface="Calibri" pitchFamily="34" charset="0"/>
              </a:rPr>
              <a:t>w różnych częściach miasta, bądź wysyłać go elektronicznie. </a:t>
            </a:r>
          </a:p>
        </p:txBody>
      </p:sp>
      <p:sp>
        <p:nvSpPr>
          <p:cNvPr id="60423" name="Prostokąt 40"/>
          <p:cNvSpPr>
            <a:spLocks noChangeArrowheads="1"/>
          </p:cNvSpPr>
          <p:nvPr/>
        </p:nvSpPr>
        <p:spPr bwMode="auto">
          <a:xfrm rot="-5400000">
            <a:off x="-165894" y="4960145"/>
            <a:ext cx="3006725" cy="646112"/>
          </a:xfrm>
          <a:prstGeom prst="rect">
            <a:avLst/>
          </a:prstGeom>
          <a:noFill/>
          <a:ln w="9525">
            <a:noFill/>
            <a:miter lim="800000"/>
            <a:headEnd/>
            <a:tailEnd/>
          </a:ln>
        </p:spPr>
        <p:txBody>
          <a:bodyPr wrap="none">
            <a:spAutoFit/>
          </a:bodyPr>
          <a:lstStyle/>
          <a:p>
            <a:r>
              <a:rPr lang="pl-PL">
                <a:solidFill>
                  <a:schemeClr val="bg1"/>
                </a:solidFill>
                <a:latin typeface="Arial Black" pitchFamily="34" charset="0"/>
              </a:rPr>
              <a:t>DZIAŁANIA</a:t>
            </a:r>
          </a:p>
        </p:txBody>
      </p:sp>
      <p:grpSp>
        <p:nvGrpSpPr>
          <p:cNvPr id="3" name="Group 4"/>
          <p:cNvGrpSpPr>
            <a:grpSpLocks/>
          </p:cNvGrpSpPr>
          <p:nvPr/>
        </p:nvGrpSpPr>
        <p:grpSpPr bwMode="auto">
          <a:xfrm>
            <a:off x="10207625" y="6484938"/>
            <a:ext cx="15090775" cy="6469062"/>
            <a:chOff x="5838113" y="2931000"/>
            <a:chExt cx="7932988" cy="3342815"/>
          </a:xfrm>
        </p:grpSpPr>
        <p:sp>
          <p:nvSpPr>
            <p:cNvPr id="44" name="Flowchart: Terminator 25"/>
            <p:cNvSpPr/>
            <p:nvPr/>
          </p:nvSpPr>
          <p:spPr>
            <a:xfrm>
              <a:off x="5838113" y="2931000"/>
              <a:ext cx="7932988" cy="3342815"/>
            </a:xfrm>
            <a:prstGeom prst="flowChartTerminator">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dirty="0"/>
            </a:p>
          </p:txBody>
        </p:sp>
        <p:sp>
          <p:nvSpPr>
            <p:cNvPr id="45" name="Flowchart: Terminator 70"/>
            <p:cNvSpPr/>
            <p:nvPr/>
          </p:nvSpPr>
          <p:spPr>
            <a:xfrm>
              <a:off x="6095981" y="3169714"/>
              <a:ext cx="7244505" cy="2865388"/>
            </a:xfrm>
            <a:prstGeom prst="flowChartTerminator">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dirty="0"/>
            </a:p>
          </p:txBody>
        </p:sp>
      </p:grpSp>
      <p:grpSp>
        <p:nvGrpSpPr>
          <p:cNvPr id="4" name="Group 62"/>
          <p:cNvGrpSpPr>
            <a:grpSpLocks/>
          </p:cNvGrpSpPr>
          <p:nvPr/>
        </p:nvGrpSpPr>
        <p:grpSpPr bwMode="auto">
          <a:xfrm>
            <a:off x="13200063" y="12258675"/>
            <a:ext cx="6394450" cy="249238"/>
            <a:chOff x="3785584" y="3429000"/>
            <a:chExt cx="4636392" cy="723118"/>
          </a:xfrm>
        </p:grpSpPr>
        <p:sp>
          <p:nvSpPr>
            <p:cNvPr id="50" name="Rectangle 63"/>
            <p:cNvSpPr/>
            <p:nvPr/>
          </p:nvSpPr>
          <p:spPr>
            <a:xfrm>
              <a:off x="3785584" y="3429000"/>
              <a:ext cx="772348" cy="7231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dirty="0"/>
            </a:p>
          </p:txBody>
        </p:sp>
        <p:sp>
          <p:nvSpPr>
            <p:cNvPr id="51" name="Rectangle 64"/>
            <p:cNvSpPr/>
            <p:nvPr/>
          </p:nvSpPr>
          <p:spPr>
            <a:xfrm>
              <a:off x="4557932" y="3429000"/>
              <a:ext cx="773499" cy="7231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dirty="0"/>
            </a:p>
          </p:txBody>
        </p:sp>
        <p:sp>
          <p:nvSpPr>
            <p:cNvPr id="52" name="Rectangle 65"/>
            <p:cNvSpPr/>
            <p:nvPr/>
          </p:nvSpPr>
          <p:spPr>
            <a:xfrm>
              <a:off x="5331431" y="3429000"/>
              <a:ext cx="772349" cy="72311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dirty="0"/>
            </a:p>
          </p:txBody>
        </p:sp>
        <p:sp>
          <p:nvSpPr>
            <p:cNvPr id="53" name="Rectangle 66"/>
            <p:cNvSpPr/>
            <p:nvPr/>
          </p:nvSpPr>
          <p:spPr>
            <a:xfrm>
              <a:off x="6103780" y="3429000"/>
              <a:ext cx="772348" cy="7231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dirty="0"/>
            </a:p>
          </p:txBody>
        </p:sp>
        <p:sp>
          <p:nvSpPr>
            <p:cNvPr id="54" name="Rectangle 67"/>
            <p:cNvSpPr/>
            <p:nvPr/>
          </p:nvSpPr>
          <p:spPr>
            <a:xfrm>
              <a:off x="6876128" y="3429000"/>
              <a:ext cx="773499" cy="72311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dirty="0"/>
            </a:p>
          </p:txBody>
        </p:sp>
        <p:sp>
          <p:nvSpPr>
            <p:cNvPr id="55" name="Rectangle 68"/>
            <p:cNvSpPr/>
            <p:nvPr/>
          </p:nvSpPr>
          <p:spPr>
            <a:xfrm>
              <a:off x="7649627" y="3429000"/>
              <a:ext cx="772349" cy="72311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dirty="0"/>
            </a:p>
          </p:txBody>
        </p:sp>
      </p:grpSp>
      <p:grpSp>
        <p:nvGrpSpPr>
          <p:cNvPr id="5" name="Group 1"/>
          <p:cNvGrpSpPr>
            <a:grpSpLocks/>
          </p:cNvGrpSpPr>
          <p:nvPr/>
        </p:nvGrpSpPr>
        <p:grpSpPr bwMode="auto">
          <a:xfrm>
            <a:off x="10156825" y="8018463"/>
            <a:ext cx="2855913" cy="2843212"/>
            <a:chOff x="5876213" y="3038185"/>
            <a:chExt cx="1347559" cy="1348453"/>
          </a:xfrm>
        </p:grpSpPr>
        <p:sp>
          <p:nvSpPr>
            <p:cNvPr id="58" name="Oval 23"/>
            <p:cNvSpPr/>
            <p:nvPr/>
          </p:nvSpPr>
          <p:spPr>
            <a:xfrm>
              <a:off x="5945876" y="3109711"/>
              <a:ext cx="1208233" cy="1205401"/>
            </a:xfrm>
            <a:prstGeom prst="ellipse">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dirty="0"/>
            </a:p>
          </p:txBody>
        </p:sp>
        <p:sp>
          <p:nvSpPr>
            <p:cNvPr id="60" name="Oval 24"/>
            <p:cNvSpPr/>
            <p:nvPr/>
          </p:nvSpPr>
          <p:spPr>
            <a:xfrm>
              <a:off x="5876213" y="3038185"/>
              <a:ext cx="1347559" cy="1348453"/>
            </a:xfrm>
            <a:prstGeom prst="ellipse">
              <a:avLst/>
            </a:prstGeom>
            <a:noFill/>
            <a:ln w="19050">
              <a:solidFill>
                <a:schemeClr val="bg1">
                  <a:alpha val="67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dirty="0"/>
            </a:p>
          </p:txBody>
        </p:sp>
      </p:grpSp>
      <p:sp>
        <p:nvSpPr>
          <p:cNvPr id="60427" name="Prostokąt 67"/>
          <p:cNvSpPr>
            <a:spLocks noChangeArrowheads="1"/>
          </p:cNvSpPr>
          <p:nvPr/>
        </p:nvSpPr>
        <p:spPr bwMode="auto">
          <a:xfrm>
            <a:off x="12869863" y="7396163"/>
            <a:ext cx="11039475" cy="5519737"/>
          </a:xfrm>
          <a:prstGeom prst="rect">
            <a:avLst/>
          </a:prstGeom>
          <a:noFill/>
          <a:ln w="9525">
            <a:noFill/>
            <a:miter lim="800000"/>
            <a:headEnd/>
            <a:tailEnd/>
          </a:ln>
        </p:spPr>
        <p:txBody>
          <a:bodyPr>
            <a:spAutoFit/>
          </a:bodyPr>
          <a:lstStyle/>
          <a:p>
            <a:r>
              <a:rPr lang="pl-PL" sz="2800">
                <a:latin typeface="Calibri" pitchFamily="34" charset="0"/>
              </a:rPr>
              <a:t>Promując kampanię ,,Jasne, że województwo częstochowskie" gmina wraz z partnerami zorganizowała różne wydarzenia. Pod ,,wojewódzkim" szyldem odbyły się m.in.</a:t>
            </a:r>
          </a:p>
          <a:p>
            <a:r>
              <a:rPr lang="pl-PL" sz="2800">
                <a:latin typeface="Arial Black" pitchFamily="34" charset="0"/>
              </a:rPr>
              <a:t>GALA BOKSU,</a:t>
            </a:r>
          </a:p>
          <a:p>
            <a:r>
              <a:rPr lang="pl-PL" sz="2800">
                <a:latin typeface="Arial Black" pitchFamily="34" charset="0"/>
              </a:rPr>
              <a:t>MARATON ROWEROWY MTB,</a:t>
            </a:r>
          </a:p>
          <a:p>
            <a:r>
              <a:rPr lang="pl-PL" sz="2800">
                <a:latin typeface="Arial Black" pitchFamily="34" charset="0"/>
              </a:rPr>
              <a:t>MOTOCYKLOWY RAJD JURAJSKI,</a:t>
            </a:r>
          </a:p>
          <a:p>
            <a:r>
              <a:rPr lang="pl-PL" sz="2800">
                <a:latin typeface="Arial Black" pitchFamily="34" charset="0"/>
              </a:rPr>
              <a:t>TURNIEJ GIER KOMPUTEROWYCH ,,LET`S PLAY CZ</a:t>
            </a:r>
            <a:r>
              <a:rPr lang="pl-PL" sz="2800" b="1">
                <a:latin typeface="Arial Black" pitchFamily="34" charset="0"/>
              </a:rPr>
              <a:t>Ę</a:t>
            </a:r>
            <a:r>
              <a:rPr lang="pl-PL" sz="2800">
                <a:latin typeface="Arial Black" pitchFamily="34" charset="0"/>
              </a:rPr>
              <a:t>STOCHOWA",</a:t>
            </a:r>
          </a:p>
          <a:p>
            <a:r>
              <a:rPr lang="pl-PL" sz="2800">
                <a:latin typeface="Arial Black" pitchFamily="34" charset="0"/>
              </a:rPr>
              <a:t>TURNIEJ TENISOWY,,ITTF CHALLENGE CZ</a:t>
            </a:r>
            <a:r>
              <a:rPr lang="pl-PL" sz="2800" b="1">
                <a:latin typeface="Arial Black" pitchFamily="34" charset="0"/>
              </a:rPr>
              <a:t>Ę</a:t>
            </a:r>
            <a:r>
              <a:rPr lang="pl-PL" sz="2800">
                <a:latin typeface="Arial Black" pitchFamily="34" charset="0"/>
              </a:rPr>
              <a:t>STOCHOWA",</a:t>
            </a:r>
          </a:p>
          <a:p>
            <a:r>
              <a:rPr lang="pl-PL" sz="2800">
                <a:latin typeface="Arial Black" pitchFamily="34" charset="0"/>
              </a:rPr>
              <a:t>IMPREZA SPORTOWA ,,TREK VELO CZ</a:t>
            </a:r>
            <a:r>
              <a:rPr lang="pl-PL" sz="2800" b="1">
                <a:latin typeface="Arial Black" pitchFamily="34" charset="0"/>
              </a:rPr>
              <a:t>Ę</a:t>
            </a:r>
            <a:r>
              <a:rPr lang="pl-PL" sz="2800">
                <a:latin typeface="Arial Black" pitchFamily="34" charset="0"/>
              </a:rPr>
              <a:t>STOCHOWA"</a:t>
            </a:r>
          </a:p>
          <a:p>
            <a:r>
              <a:rPr lang="pl-PL" sz="2400">
                <a:solidFill>
                  <a:srgbClr val="0D0D0D"/>
                </a:solidFill>
                <a:latin typeface="Calibri" pitchFamily="34" charset="0"/>
              </a:rPr>
              <a:t/>
            </a:r>
            <a:br>
              <a:rPr lang="pl-PL" sz="2400">
                <a:solidFill>
                  <a:srgbClr val="0D0D0D"/>
                </a:solidFill>
                <a:latin typeface="Calibri" pitchFamily="34" charset="0"/>
              </a:rPr>
            </a:br>
            <a:endParaRPr lang="pl-PL" sz="2400">
              <a:solidFill>
                <a:srgbClr val="0D0D0D"/>
              </a:solidFill>
              <a:latin typeface="Calibri" pitchFamily="34" charset="0"/>
            </a:endParaRPr>
          </a:p>
        </p:txBody>
      </p:sp>
      <p:pic>
        <p:nvPicPr>
          <p:cNvPr id="60428" name="Picture 3" descr="C:\Users\lstacherczak\Desktop\Prezentacja\POL_Częstochowa_COA.svg.png"/>
          <p:cNvPicPr>
            <a:picLocks noChangeAspect="1" noChangeArrowheads="1"/>
          </p:cNvPicPr>
          <p:nvPr/>
        </p:nvPicPr>
        <p:blipFill>
          <a:blip r:embed="rId2"/>
          <a:srcRect/>
          <a:stretch>
            <a:fillRect/>
          </a:stretch>
        </p:blipFill>
        <p:spPr bwMode="auto">
          <a:xfrm>
            <a:off x="14071600" y="4859338"/>
            <a:ext cx="944563" cy="1185862"/>
          </a:xfrm>
          <a:prstGeom prst="rect">
            <a:avLst/>
          </a:prstGeom>
          <a:noFill/>
          <a:ln w="9525">
            <a:noFill/>
            <a:miter lim="800000"/>
            <a:headEnd/>
            <a:tailEnd/>
          </a:ln>
        </p:spPr>
      </p:pic>
      <p:sp>
        <p:nvSpPr>
          <p:cNvPr id="60429" name="Freeform 214"/>
          <p:cNvSpPr>
            <a:spLocks noEditPoints="1"/>
          </p:cNvSpPr>
          <p:nvPr/>
        </p:nvSpPr>
        <p:spPr bwMode="auto">
          <a:xfrm>
            <a:off x="10852150" y="8577263"/>
            <a:ext cx="1492250" cy="1481137"/>
          </a:xfrm>
          <a:custGeom>
            <a:avLst/>
            <a:gdLst>
              <a:gd name="T0" fmla="*/ 2147483647 w 142"/>
              <a:gd name="T1" fmla="*/ 2147483647 h 154"/>
              <a:gd name="T2" fmla="*/ 2147483647 w 142"/>
              <a:gd name="T3" fmla="*/ 2147483647 h 154"/>
              <a:gd name="T4" fmla="*/ 2147483647 w 142"/>
              <a:gd name="T5" fmla="*/ 2147483647 h 154"/>
              <a:gd name="T6" fmla="*/ 2147483647 w 142"/>
              <a:gd name="T7" fmla="*/ 2147483647 h 154"/>
              <a:gd name="T8" fmla="*/ 2147483647 w 142"/>
              <a:gd name="T9" fmla="*/ 2147483647 h 154"/>
              <a:gd name="T10" fmla="*/ 2147483647 w 142"/>
              <a:gd name="T11" fmla="*/ 2147483647 h 154"/>
              <a:gd name="T12" fmla="*/ 2147483647 w 142"/>
              <a:gd name="T13" fmla="*/ 2147483647 h 154"/>
              <a:gd name="T14" fmla="*/ 2147483647 w 142"/>
              <a:gd name="T15" fmla="*/ 2147483647 h 154"/>
              <a:gd name="T16" fmla="*/ 2147483647 w 142"/>
              <a:gd name="T17" fmla="*/ 2147483647 h 154"/>
              <a:gd name="T18" fmla="*/ 2147483647 w 142"/>
              <a:gd name="T19" fmla="*/ 2147483647 h 154"/>
              <a:gd name="T20" fmla="*/ 2147483647 w 142"/>
              <a:gd name="T21" fmla="*/ 2147483647 h 154"/>
              <a:gd name="T22" fmla="*/ 0 w 142"/>
              <a:gd name="T23" fmla="*/ 2147483647 h 154"/>
              <a:gd name="T24" fmla="*/ 0 w 142"/>
              <a:gd name="T25" fmla="*/ 2147483647 h 154"/>
              <a:gd name="T26" fmla="*/ 2147483647 w 142"/>
              <a:gd name="T27" fmla="*/ 2147483647 h 154"/>
              <a:gd name="T28" fmla="*/ 2147483647 w 142"/>
              <a:gd name="T29" fmla="*/ 2147483647 h 154"/>
              <a:gd name="T30" fmla="*/ 2147483647 w 142"/>
              <a:gd name="T31" fmla="*/ 2147483647 h 154"/>
              <a:gd name="T32" fmla="*/ 2147483647 w 142"/>
              <a:gd name="T33" fmla="*/ 2147483647 h 154"/>
              <a:gd name="T34" fmla="*/ 2147483647 w 142"/>
              <a:gd name="T35" fmla="*/ 2147483647 h 154"/>
              <a:gd name="T36" fmla="*/ 2147483647 w 142"/>
              <a:gd name="T37" fmla="*/ 0 h 154"/>
              <a:gd name="T38" fmla="*/ 2147483647 w 142"/>
              <a:gd name="T39" fmla="*/ 2147483647 h 154"/>
              <a:gd name="T40" fmla="*/ 2147483647 w 142"/>
              <a:gd name="T41" fmla="*/ 2147483647 h 154"/>
              <a:gd name="T42" fmla="*/ 2147483647 w 142"/>
              <a:gd name="T43" fmla="*/ 2147483647 h 154"/>
              <a:gd name="T44" fmla="*/ 2147483647 w 142"/>
              <a:gd name="T45" fmla="*/ 2147483647 h 154"/>
              <a:gd name="T46" fmla="*/ 2147483647 w 142"/>
              <a:gd name="T47" fmla="*/ 2147483647 h 154"/>
              <a:gd name="T48" fmla="*/ 2147483647 w 142"/>
              <a:gd name="T49" fmla="*/ 2147483647 h 154"/>
              <a:gd name="T50" fmla="*/ 2147483647 w 142"/>
              <a:gd name="T51" fmla="*/ 2147483647 h 154"/>
              <a:gd name="T52" fmla="*/ 2147483647 w 142"/>
              <a:gd name="T53" fmla="*/ 2147483647 h 154"/>
              <a:gd name="T54" fmla="*/ 2147483647 w 142"/>
              <a:gd name="T55" fmla="*/ 2147483647 h 154"/>
              <a:gd name="T56" fmla="*/ 2147483647 w 142"/>
              <a:gd name="T57" fmla="*/ 2147483647 h 154"/>
              <a:gd name="T58" fmla="*/ 2147483647 w 142"/>
              <a:gd name="T59" fmla="*/ 2147483647 h 154"/>
              <a:gd name="T60" fmla="*/ 2147483647 w 142"/>
              <a:gd name="T61" fmla="*/ 2147483647 h 154"/>
              <a:gd name="T62" fmla="*/ 2147483647 w 142"/>
              <a:gd name="T63" fmla="*/ 2147483647 h 154"/>
              <a:gd name="T64" fmla="*/ 2147483647 w 142"/>
              <a:gd name="T65" fmla="*/ 2147483647 h 154"/>
              <a:gd name="T66" fmla="*/ 2147483647 w 142"/>
              <a:gd name="T67" fmla="*/ 2147483647 h 154"/>
              <a:gd name="T68" fmla="*/ 2147483647 w 142"/>
              <a:gd name="T69" fmla="*/ 2147483647 h 154"/>
              <a:gd name="T70" fmla="*/ 2147483647 w 142"/>
              <a:gd name="T71" fmla="*/ 2147483647 h 154"/>
              <a:gd name="T72" fmla="*/ 2147483647 w 142"/>
              <a:gd name="T73" fmla="*/ 2147483647 h 154"/>
              <a:gd name="T74" fmla="*/ 2147483647 w 142"/>
              <a:gd name="T75" fmla="*/ 2147483647 h 154"/>
              <a:gd name="T76" fmla="*/ 2147483647 w 142"/>
              <a:gd name="T77" fmla="*/ 2147483647 h 154"/>
              <a:gd name="T78" fmla="*/ 2147483647 w 142"/>
              <a:gd name="T79" fmla="*/ 2147483647 h 154"/>
              <a:gd name="T80" fmla="*/ 2147483647 w 142"/>
              <a:gd name="T81" fmla="*/ 2147483647 h 154"/>
              <a:gd name="T82" fmla="*/ 2147483647 w 142"/>
              <a:gd name="T83" fmla="*/ 2147483647 h 154"/>
              <a:gd name="T84" fmla="*/ 2147483647 w 142"/>
              <a:gd name="T85" fmla="*/ 2147483647 h 154"/>
              <a:gd name="T86" fmla="*/ 2147483647 w 142"/>
              <a:gd name="T87" fmla="*/ 2147483647 h 154"/>
              <a:gd name="T88" fmla="*/ 2147483647 w 142"/>
              <a:gd name="T89" fmla="*/ 2147483647 h 154"/>
              <a:gd name="T90" fmla="*/ 2147483647 w 142"/>
              <a:gd name="T91" fmla="*/ 2147483647 h 154"/>
              <a:gd name="T92" fmla="*/ 2147483647 w 142"/>
              <a:gd name="T93" fmla="*/ 2147483647 h 154"/>
              <a:gd name="T94" fmla="*/ 2147483647 w 142"/>
              <a:gd name="T95" fmla="*/ 2147483647 h 154"/>
              <a:gd name="T96" fmla="*/ 2147483647 w 142"/>
              <a:gd name="T97" fmla="*/ 2147483647 h 154"/>
              <a:gd name="T98" fmla="*/ 2147483647 w 142"/>
              <a:gd name="T99" fmla="*/ 2147483647 h 154"/>
              <a:gd name="T100" fmla="*/ 2147483647 w 142"/>
              <a:gd name="T101" fmla="*/ 2147483647 h 15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2"/>
              <a:gd name="T154" fmla="*/ 0 h 154"/>
              <a:gd name="T155" fmla="*/ 142 w 142"/>
              <a:gd name="T156" fmla="*/ 154 h 15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2" h="154">
                <a:moveTo>
                  <a:pt x="137" y="86"/>
                </a:moveTo>
                <a:cubicBezTo>
                  <a:pt x="138" y="88"/>
                  <a:pt x="138" y="90"/>
                  <a:pt x="138" y="93"/>
                </a:cubicBezTo>
                <a:cubicBezTo>
                  <a:pt x="138" y="97"/>
                  <a:pt x="137" y="102"/>
                  <a:pt x="134" y="106"/>
                </a:cubicBezTo>
                <a:cubicBezTo>
                  <a:pt x="135" y="107"/>
                  <a:pt x="135" y="109"/>
                  <a:pt x="135" y="110"/>
                </a:cubicBezTo>
                <a:cubicBezTo>
                  <a:pt x="135" y="116"/>
                  <a:pt x="133" y="122"/>
                  <a:pt x="129" y="126"/>
                </a:cubicBezTo>
                <a:cubicBezTo>
                  <a:pt x="129" y="144"/>
                  <a:pt x="117" y="154"/>
                  <a:pt x="100" y="154"/>
                </a:cubicBezTo>
                <a:cubicBezTo>
                  <a:pt x="97" y="154"/>
                  <a:pt x="97" y="154"/>
                  <a:pt x="97" y="154"/>
                </a:cubicBezTo>
                <a:cubicBezTo>
                  <a:pt x="88" y="154"/>
                  <a:pt x="88" y="154"/>
                  <a:pt x="88" y="154"/>
                </a:cubicBezTo>
                <a:cubicBezTo>
                  <a:pt x="75" y="154"/>
                  <a:pt x="63" y="150"/>
                  <a:pt x="51" y="146"/>
                </a:cubicBezTo>
                <a:cubicBezTo>
                  <a:pt x="48" y="145"/>
                  <a:pt x="41" y="142"/>
                  <a:pt x="38" y="142"/>
                </a:cubicBezTo>
                <a:cubicBezTo>
                  <a:pt x="11" y="142"/>
                  <a:pt x="11" y="142"/>
                  <a:pt x="11" y="142"/>
                </a:cubicBezTo>
                <a:cubicBezTo>
                  <a:pt x="5" y="142"/>
                  <a:pt x="0" y="137"/>
                  <a:pt x="0" y="130"/>
                </a:cubicBezTo>
                <a:cubicBezTo>
                  <a:pt x="0" y="71"/>
                  <a:pt x="0" y="71"/>
                  <a:pt x="0" y="71"/>
                </a:cubicBezTo>
                <a:cubicBezTo>
                  <a:pt x="0" y="65"/>
                  <a:pt x="5" y="59"/>
                  <a:pt x="11" y="59"/>
                </a:cubicBezTo>
                <a:cubicBezTo>
                  <a:pt x="37" y="59"/>
                  <a:pt x="37" y="59"/>
                  <a:pt x="37" y="59"/>
                </a:cubicBezTo>
                <a:cubicBezTo>
                  <a:pt x="40" y="57"/>
                  <a:pt x="47" y="49"/>
                  <a:pt x="49" y="45"/>
                </a:cubicBezTo>
                <a:cubicBezTo>
                  <a:pt x="53" y="41"/>
                  <a:pt x="56" y="37"/>
                  <a:pt x="59" y="33"/>
                </a:cubicBezTo>
                <a:cubicBezTo>
                  <a:pt x="65" y="27"/>
                  <a:pt x="62" y="13"/>
                  <a:pt x="71" y="4"/>
                </a:cubicBezTo>
                <a:cubicBezTo>
                  <a:pt x="73" y="2"/>
                  <a:pt x="76" y="0"/>
                  <a:pt x="80" y="0"/>
                </a:cubicBezTo>
                <a:cubicBezTo>
                  <a:pt x="89" y="0"/>
                  <a:pt x="98" y="4"/>
                  <a:pt x="103" y="13"/>
                </a:cubicBezTo>
                <a:cubicBezTo>
                  <a:pt x="106" y="18"/>
                  <a:pt x="106" y="24"/>
                  <a:pt x="106" y="30"/>
                </a:cubicBezTo>
                <a:cubicBezTo>
                  <a:pt x="106" y="36"/>
                  <a:pt x="104" y="42"/>
                  <a:pt x="102" y="48"/>
                </a:cubicBezTo>
                <a:cubicBezTo>
                  <a:pt x="118" y="48"/>
                  <a:pt x="118" y="48"/>
                  <a:pt x="118" y="48"/>
                </a:cubicBezTo>
                <a:cubicBezTo>
                  <a:pt x="131" y="48"/>
                  <a:pt x="142" y="58"/>
                  <a:pt x="142" y="71"/>
                </a:cubicBezTo>
                <a:cubicBezTo>
                  <a:pt x="142" y="77"/>
                  <a:pt x="140" y="82"/>
                  <a:pt x="137" y="86"/>
                </a:cubicBezTo>
                <a:close/>
                <a:moveTo>
                  <a:pt x="17" y="119"/>
                </a:moveTo>
                <a:cubicBezTo>
                  <a:pt x="14" y="119"/>
                  <a:pt x="11" y="121"/>
                  <a:pt x="11" y="124"/>
                </a:cubicBezTo>
                <a:cubicBezTo>
                  <a:pt x="11" y="128"/>
                  <a:pt x="14" y="130"/>
                  <a:pt x="17" y="130"/>
                </a:cubicBezTo>
                <a:cubicBezTo>
                  <a:pt x="21" y="130"/>
                  <a:pt x="23" y="128"/>
                  <a:pt x="23" y="124"/>
                </a:cubicBezTo>
                <a:cubicBezTo>
                  <a:pt x="23" y="121"/>
                  <a:pt x="21" y="119"/>
                  <a:pt x="17" y="119"/>
                </a:cubicBezTo>
                <a:close/>
                <a:moveTo>
                  <a:pt x="118" y="59"/>
                </a:moveTo>
                <a:cubicBezTo>
                  <a:pt x="85" y="59"/>
                  <a:pt x="85" y="59"/>
                  <a:pt x="85" y="59"/>
                </a:cubicBezTo>
                <a:cubicBezTo>
                  <a:pt x="85" y="49"/>
                  <a:pt x="94" y="41"/>
                  <a:pt x="94" y="30"/>
                </a:cubicBezTo>
                <a:cubicBezTo>
                  <a:pt x="94" y="19"/>
                  <a:pt x="92" y="12"/>
                  <a:pt x="80" y="12"/>
                </a:cubicBezTo>
                <a:cubicBezTo>
                  <a:pt x="74" y="18"/>
                  <a:pt x="77" y="32"/>
                  <a:pt x="68" y="42"/>
                </a:cubicBezTo>
                <a:cubicBezTo>
                  <a:pt x="65" y="44"/>
                  <a:pt x="63" y="47"/>
                  <a:pt x="61" y="50"/>
                </a:cubicBezTo>
                <a:cubicBezTo>
                  <a:pt x="56" y="55"/>
                  <a:pt x="45" y="71"/>
                  <a:pt x="38" y="71"/>
                </a:cubicBezTo>
                <a:cubicBezTo>
                  <a:pt x="35" y="71"/>
                  <a:pt x="35" y="71"/>
                  <a:pt x="35" y="71"/>
                </a:cubicBezTo>
                <a:cubicBezTo>
                  <a:pt x="35" y="130"/>
                  <a:pt x="35" y="130"/>
                  <a:pt x="35" y="130"/>
                </a:cubicBezTo>
                <a:cubicBezTo>
                  <a:pt x="38" y="130"/>
                  <a:pt x="38" y="130"/>
                  <a:pt x="38" y="130"/>
                </a:cubicBezTo>
                <a:cubicBezTo>
                  <a:pt x="43" y="130"/>
                  <a:pt x="52" y="134"/>
                  <a:pt x="57" y="135"/>
                </a:cubicBezTo>
                <a:cubicBezTo>
                  <a:pt x="67" y="139"/>
                  <a:pt x="77" y="142"/>
                  <a:pt x="88" y="142"/>
                </a:cubicBezTo>
                <a:cubicBezTo>
                  <a:pt x="100" y="142"/>
                  <a:pt x="100" y="142"/>
                  <a:pt x="100" y="142"/>
                </a:cubicBezTo>
                <a:cubicBezTo>
                  <a:pt x="110" y="142"/>
                  <a:pt x="117" y="138"/>
                  <a:pt x="117" y="127"/>
                </a:cubicBezTo>
                <a:cubicBezTo>
                  <a:pt x="117" y="125"/>
                  <a:pt x="117" y="123"/>
                  <a:pt x="117" y="122"/>
                </a:cubicBezTo>
                <a:cubicBezTo>
                  <a:pt x="121" y="120"/>
                  <a:pt x="123" y="114"/>
                  <a:pt x="123" y="110"/>
                </a:cubicBezTo>
                <a:cubicBezTo>
                  <a:pt x="123" y="108"/>
                  <a:pt x="122" y="106"/>
                  <a:pt x="121" y="104"/>
                </a:cubicBezTo>
                <a:cubicBezTo>
                  <a:pt x="124" y="101"/>
                  <a:pt x="126" y="97"/>
                  <a:pt x="126" y="93"/>
                </a:cubicBezTo>
                <a:cubicBezTo>
                  <a:pt x="126" y="90"/>
                  <a:pt x="125" y="85"/>
                  <a:pt x="123" y="83"/>
                </a:cubicBezTo>
                <a:cubicBezTo>
                  <a:pt x="127" y="83"/>
                  <a:pt x="130" y="75"/>
                  <a:pt x="130" y="71"/>
                </a:cubicBezTo>
                <a:cubicBezTo>
                  <a:pt x="130" y="65"/>
                  <a:pt x="124" y="59"/>
                  <a:pt x="118" y="59"/>
                </a:cubicBezTo>
                <a:close/>
              </a:path>
            </a:pathLst>
          </a:custGeom>
          <a:solidFill>
            <a:srgbClr val="A6A6A6"/>
          </a:solidFill>
          <a:ln w="9525">
            <a:noFill/>
            <a:round/>
            <a:headEnd/>
            <a:tailEnd/>
          </a:ln>
        </p:spPr>
        <p:txBody>
          <a:bodyPr/>
          <a:lstStyle/>
          <a:p>
            <a:endParaRPr lang="pl-PL"/>
          </a:p>
        </p:txBody>
      </p:sp>
      <p:pic>
        <p:nvPicPr>
          <p:cNvPr id="60430" name="Picture 32" descr="C:\Users\lstacherczak\Desktop\sercem_za_DUZE.JPG"/>
          <p:cNvPicPr>
            <a:picLocks noChangeAspect="1" noChangeArrowheads="1"/>
          </p:cNvPicPr>
          <p:nvPr/>
        </p:nvPicPr>
        <p:blipFill>
          <a:blip r:embed="rId3"/>
          <a:srcRect/>
          <a:stretch>
            <a:fillRect/>
          </a:stretch>
        </p:blipFill>
        <p:spPr bwMode="auto">
          <a:xfrm>
            <a:off x="2776538" y="7732713"/>
            <a:ext cx="6448425" cy="5500687"/>
          </a:xfrm>
          <a:prstGeom prst="rect">
            <a:avLst/>
          </a:prstGeom>
          <a:noFill/>
          <a:ln w="9525">
            <a:noFill/>
            <a:miter lim="800000"/>
            <a:headEnd/>
            <a:tailEnd/>
          </a:ln>
        </p:spPr>
      </p:pic>
      <p:sp>
        <p:nvSpPr>
          <p:cNvPr id="36" name="Prostokąt 35"/>
          <p:cNvSpPr/>
          <p:nvPr/>
        </p:nvSpPr>
        <p:spPr>
          <a:xfrm>
            <a:off x="15533688" y="2973388"/>
            <a:ext cx="8850312" cy="1754187"/>
          </a:xfrm>
          <a:prstGeom prst="rect">
            <a:avLst/>
          </a:prstGeom>
        </p:spPr>
        <p:txBody>
          <a:bodyPr>
            <a:spAutoFit/>
          </a:bodyPr>
          <a:lstStyle/>
          <a:p>
            <a:pPr algn="ctr" fontAlgn="auto">
              <a:spcBef>
                <a:spcPts val="0"/>
              </a:spcBef>
              <a:spcAft>
                <a:spcPts val="0"/>
              </a:spcAft>
              <a:defRPr/>
            </a:pPr>
            <a:r>
              <a:rPr lang="pl-PL" dirty="0">
                <a:solidFill>
                  <a:schemeClr val="tx1">
                    <a:lumMod val="85000"/>
                    <a:lumOff val="15000"/>
                  </a:schemeClr>
                </a:solidFill>
                <a:latin typeface="+mn-lt"/>
                <a:cs typeface="+mn-cs"/>
              </a:rPr>
              <a:t>Kampania Urzędu Miasta Częstochowy </a:t>
            </a:r>
          </a:p>
          <a:p>
            <a:pPr algn="ctr" fontAlgn="auto">
              <a:spcBef>
                <a:spcPts val="0"/>
              </a:spcBef>
              <a:spcAft>
                <a:spcPts val="0"/>
              </a:spcAft>
              <a:defRPr/>
            </a:pPr>
            <a:r>
              <a:rPr lang="pl-PL" dirty="0">
                <a:solidFill>
                  <a:schemeClr val="tx1">
                    <a:lumMod val="85000"/>
                    <a:lumOff val="15000"/>
                  </a:schemeClr>
                </a:solidFill>
                <a:latin typeface="+mn-lt"/>
                <a:cs typeface="+mn-cs"/>
              </a:rPr>
              <a:t>na rzecz przywrócenia</a:t>
            </a:r>
          </a:p>
          <a:p>
            <a:pPr algn="ctr" fontAlgn="auto">
              <a:spcBef>
                <a:spcPts val="0"/>
              </a:spcBef>
              <a:spcAft>
                <a:spcPts val="0"/>
              </a:spcAft>
              <a:defRPr/>
            </a:pPr>
            <a:r>
              <a:rPr lang="pl-PL" b="1" dirty="0">
                <a:solidFill>
                  <a:schemeClr val="tx1">
                    <a:lumMod val="85000"/>
                    <a:lumOff val="15000"/>
                  </a:schemeClr>
                </a:solidFill>
                <a:latin typeface="+mn-lt"/>
                <a:cs typeface="+mn-cs"/>
              </a:rPr>
              <a:t>Województwa Częstochowskiego</a:t>
            </a:r>
          </a:p>
        </p:txBody>
      </p:sp>
      <p:cxnSp>
        <p:nvCxnSpPr>
          <p:cNvPr id="48" name="Straight Connector 13"/>
          <p:cNvCxnSpPr/>
          <p:nvPr/>
        </p:nvCxnSpPr>
        <p:spPr>
          <a:xfrm flipV="1">
            <a:off x="3259138" y="2232025"/>
            <a:ext cx="17706975" cy="15875"/>
          </a:xfrm>
          <a:prstGeom prst="line">
            <a:avLst/>
          </a:prstGeom>
          <a:ln w="508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19"/>
          <p:cNvCxnSpPr/>
          <p:nvPr/>
        </p:nvCxnSpPr>
        <p:spPr>
          <a:xfrm>
            <a:off x="3259138" y="2247900"/>
            <a:ext cx="8126412" cy="0"/>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6" name="Rectangle 11"/>
          <p:cNvSpPr/>
          <p:nvPr/>
        </p:nvSpPr>
        <p:spPr>
          <a:xfrm flipH="1">
            <a:off x="0" y="1419225"/>
            <a:ext cx="192088" cy="152876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ED7D31">
                  <a:lumMod val="50000"/>
                </a:srgbClr>
              </a:solidFill>
            </a:endParaRPr>
          </a:p>
        </p:txBody>
      </p:sp>
      <p:cxnSp>
        <p:nvCxnSpPr>
          <p:cNvPr id="37" name="Straight Connector 17"/>
          <p:cNvCxnSpPr/>
          <p:nvPr/>
        </p:nvCxnSpPr>
        <p:spPr>
          <a:xfrm flipV="1">
            <a:off x="12190413" y="12771438"/>
            <a:ext cx="22225" cy="504825"/>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8" name="TextBox 22"/>
          <p:cNvSpPr txBox="1"/>
          <p:nvPr/>
        </p:nvSpPr>
        <p:spPr>
          <a:xfrm>
            <a:off x="12330113" y="12793663"/>
            <a:ext cx="1500187" cy="584200"/>
          </a:xfrm>
          <a:prstGeom prst="rect">
            <a:avLst/>
          </a:prstGeom>
          <a:noFill/>
        </p:spPr>
        <p:txBody>
          <a:bodyPr>
            <a:spAutoFit/>
          </a:bodyPr>
          <a:lstStyle/>
          <a:p>
            <a:pPr algn="ctr" fontAlgn="auto">
              <a:spcBef>
                <a:spcPts val="0"/>
              </a:spcBef>
              <a:spcAft>
                <a:spcPts val="0"/>
              </a:spcAft>
              <a:defRPr/>
            </a:pPr>
            <a:r>
              <a:rPr lang="pl-PL" sz="3200" spc="300" dirty="0">
                <a:solidFill>
                  <a:schemeClr val="tx2">
                    <a:lumMod val="50000"/>
                  </a:schemeClr>
                </a:solidFill>
                <a:latin typeface="Arial Black" pitchFamily="34" charset="0"/>
                <a:ea typeface="Open Sans" panose="020B0606030504020204" pitchFamily="34" charset="0"/>
                <a:cs typeface="Aharoni" pitchFamily="2" charset="-79"/>
              </a:rPr>
              <a:t>2019</a:t>
            </a:r>
            <a:endParaRPr lang="en-US" sz="3200" spc="300" dirty="0">
              <a:solidFill>
                <a:schemeClr val="tx2">
                  <a:lumMod val="50000"/>
                </a:schemeClr>
              </a:solidFill>
              <a:latin typeface="Arial Black" pitchFamily="34" charset="0"/>
              <a:ea typeface="Open Sans" panose="020B0606030504020204" pitchFamily="34" charset="0"/>
              <a:cs typeface="Aharoni" pitchFamily="2" charset="-79"/>
            </a:endParaRPr>
          </a:p>
        </p:txBody>
      </p:sp>
      <p:pic>
        <p:nvPicPr>
          <p:cNvPr id="60437" name="Picture 10" descr="C:\Users\lstacherczak\Desktop\czestochowa_logo_A1_podstawowe_kolor.PNG"/>
          <p:cNvPicPr>
            <a:picLocks noChangeAspect="1" noChangeArrowheads="1"/>
          </p:cNvPicPr>
          <p:nvPr/>
        </p:nvPicPr>
        <p:blipFill>
          <a:blip r:embed="rId4"/>
          <a:srcRect/>
          <a:stretch>
            <a:fillRect/>
          </a:stretch>
        </p:blipFill>
        <p:spPr bwMode="auto">
          <a:xfrm>
            <a:off x="9794875" y="12687300"/>
            <a:ext cx="2124075" cy="7016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37" name="Straight Connector 13"/>
          <p:cNvCxnSpPr/>
          <p:nvPr/>
        </p:nvCxnSpPr>
        <p:spPr>
          <a:xfrm flipV="1">
            <a:off x="3259138" y="2232025"/>
            <a:ext cx="17706975" cy="15875"/>
          </a:xfrm>
          <a:prstGeom prst="line">
            <a:avLst/>
          </a:prstGeom>
          <a:ln w="50800">
            <a:solidFill>
              <a:schemeClr val="accent2">
                <a:lumMod val="7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19"/>
          <p:cNvCxnSpPr/>
          <p:nvPr/>
        </p:nvCxnSpPr>
        <p:spPr>
          <a:xfrm>
            <a:off x="3259138" y="2247900"/>
            <a:ext cx="8126412" cy="0"/>
          </a:xfrm>
          <a:prstGeom prst="line">
            <a:avLst/>
          </a:prstGeom>
          <a:ln w="508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42" name="Rectangle 11"/>
          <p:cNvSpPr/>
          <p:nvPr/>
        </p:nvSpPr>
        <p:spPr>
          <a:xfrm flipH="1">
            <a:off x="0" y="1419225"/>
            <a:ext cx="192088" cy="152876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ED7D31">
                  <a:lumMod val="50000"/>
                </a:srgbClr>
              </a:solidFill>
            </a:endParaRPr>
          </a:p>
        </p:txBody>
      </p:sp>
      <p:sp>
        <p:nvSpPr>
          <p:cNvPr id="61445" name="pole tekstowe 42"/>
          <p:cNvSpPr txBox="1">
            <a:spLocks noChangeArrowheads="1"/>
          </p:cNvSpPr>
          <p:nvPr/>
        </p:nvSpPr>
        <p:spPr bwMode="auto">
          <a:xfrm>
            <a:off x="2220913" y="2628900"/>
            <a:ext cx="16867187" cy="646113"/>
          </a:xfrm>
          <a:prstGeom prst="rect">
            <a:avLst/>
          </a:prstGeom>
          <a:noFill/>
          <a:ln w="9525">
            <a:noFill/>
            <a:miter lim="800000"/>
            <a:headEnd/>
            <a:tailEnd/>
          </a:ln>
        </p:spPr>
        <p:txBody>
          <a:bodyPr>
            <a:spAutoFit/>
          </a:bodyPr>
          <a:lstStyle/>
          <a:p>
            <a:endParaRPr lang="pl-PL">
              <a:solidFill>
                <a:srgbClr val="000000"/>
              </a:solidFill>
              <a:latin typeface="Calibri" pitchFamily="34" charset="0"/>
            </a:endParaRPr>
          </a:p>
        </p:txBody>
      </p:sp>
      <p:pic>
        <p:nvPicPr>
          <p:cNvPr id="13" name="Picture 2"/>
          <p:cNvPicPr>
            <a:picLocks noChangeAspect="1" noChangeArrowheads="1"/>
          </p:cNvPicPr>
          <p:nvPr/>
        </p:nvPicPr>
        <p:blipFill>
          <a:blip r:embed="rId3">
            <a:extLst>
              <a:ext uri="{28A0092B-C50C-407E-A947-70E740481C1C}"/>
            </a:extLst>
          </a:blip>
          <a:stretch>
            <a:fillRect/>
          </a:stretch>
        </p:blipFill>
        <p:spPr bwMode="auto">
          <a:xfrm>
            <a:off x="8247286" y="2716051"/>
            <a:ext cx="7267516" cy="7630892"/>
          </a:xfrm>
          <a:prstGeom prst="roundRect">
            <a:avLst>
              <a:gd name="adj" fmla="val 8594"/>
            </a:avLst>
          </a:prstGeom>
          <a:blipFill>
            <a:blip r:embed="rId4" cstate="print"/>
            <a:stretch>
              <a:fillRect/>
            </a:stretch>
          </a:blipFill>
          <a:ln>
            <a:noFill/>
          </a:ln>
          <a:effectLst>
            <a:reflection blurRad="12700" stA="38000" endPos="28000" dist="5000" dir="5400000" sy="-100000" algn="bl" rotWithShape="0"/>
          </a:effectLst>
        </p:spPr>
      </p:pic>
      <p:sp>
        <p:nvSpPr>
          <p:cNvPr id="15" name="TextBox 18"/>
          <p:cNvSpPr txBox="1"/>
          <p:nvPr/>
        </p:nvSpPr>
        <p:spPr>
          <a:xfrm>
            <a:off x="3314700" y="1203325"/>
            <a:ext cx="10040938" cy="923925"/>
          </a:xfrm>
          <a:prstGeom prst="rect">
            <a:avLst/>
          </a:prstGeom>
          <a:noFill/>
        </p:spPr>
        <p:txBody>
          <a:bodyPr>
            <a:spAutoFit/>
          </a:bodyPr>
          <a:lstStyle/>
          <a:p>
            <a:pPr fontAlgn="auto">
              <a:spcBef>
                <a:spcPts val="0"/>
              </a:spcBef>
              <a:spcAft>
                <a:spcPts val="0"/>
              </a:spcAft>
              <a:defRPr/>
            </a:pPr>
            <a:r>
              <a:rPr lang="pl-PL" sz="5400" spc="100" dirty="0">
                <a:solidFill>
                  <a:srgbClr val="ED7D31">
                    <a:lumMod val="50000"/>
                  </a:srgbClr>
                </a:solidFill>
                <a:latin typeface="+mn-lt"/>
                <a:ea typeface="Open Sans" panose="020B0606030504020204" pitchFamily="34" charset="0"/>
                <a:cs typeface="Open Sans" panose="020B0606030504020204" pitchFamily="34" charset="0"/>
              </a:rPr>
              <a:t>BŁESZNO</a:t>
            </a:r>
            <a:endParaRPr lang="en-US" sz="5400" spc="100" dirty="0">
              <a:solidFill>
                <a:srgbClr val="ED7D31">
                  <a:lumMod val="50000"/>
                </a:srgbClr>
              </a:solidFill>
              <a:latin typeface="+mn-lt"/>
              <a:ea typeface="Open Sans" panose="020B0606030504020204" pitchFamily="34" charset="0"/>
              <a:cs typeface="Open Sans" panose="020B0606030504020204" pitchFamily="34" charset="0"/>
            </a:endParaRPr>
          </a:p>
        </p:txBody>
      </p:sp>
      <p:cxnSp>
        <p:nvCxnSpPr>
          <p:cNvPr id="14" name="Straight Connector 17"/>
          <p:cNvCxnSpPr/>
          <p:nvPr/>
        </p:nvCxnSpPr>
        <p:spPr>
          <a:xfrm flipV="1">
            <a:off x="12190413" y="12771438"/>
            <a:ext cx="22225" cy="504825"/>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6" name="TextBox 22"/>
          <p:cNvSpPr txBox="1"/>
          <p:nvPr/>
        </p:nvSpPr>
        <p:spPr>
          <a:xfrm>
            <a:off x="12330113" y="12793663"/>
            <a:ext cx="1500187" cy="584200"/>
          </a:xfrm>
          <a:prstGeom prst="rect">
            <a:avLst/>
          </a:prstGeom>
          <a:noFill/>
        </p:spPr>
        <p:txBody>
          <a:bodyPr>
            <a:spAutoFit/>
          </a:bodyPr>
          <a:lstStyle/>
          <a:p>
            <a:pPr algn="ctr" fontAlgn="auto">
              <a:spcBef>
                <a:spcPts val="0"/>
              </a:spcBef>
              <a:spcAft>
                <a:spcPts val="0"/>
              </a:spcAft>
              <a:defRPr/>
            </a:pPr>
            <a:r>
              <a:rPr lang="pl-PL" sz="3200" spc="300" dirty="0">
                <a:solidFill>
                  <a:schemeClr val="tx2">
                    <a:lumMod val="50000"/>
                  </a:schemeClr>
                </a:solidFill>
                <a:latin typeface="Arial Black" pitchFamily="34" charset="0"/>
                <a:ea typeface="Open Sans" panose="020B0606030504020204" pitchFamily="34" charset="0"/>
                <a:cs typeface="Aharoni" pitchFamily="2" charset="-79"/>
              </a:rPr>
              <a:t>2019</a:t>
            </a:r>
            <a:endParaRPr lang="en-US" sz="3200" spc="300" dirty="0">
              <a:solidFill>
                <a:schemeClr val="tx2">
                  <a:lumMod val="50000"/>
                </a:schemeClr>
              </a:solidFill>
              <a:latin typeface="Arial Black" pitchFamily="34" charset="0"/>
              <a:ea typeface="Open Sans" panose="020B0606030504020204" pitchFamily="34" charset="0"/>
              <a:cs typeface="Aharoni" pitchFamily="2" charset="-79"/>
            </a:endParaRPr>
          </a:p>
        </p:txBody>
      </p:sp>
      <p:pic>
        <p:nvPicPr>
          <p:cNvPr id="61450" name="Picture 10" descr="C:\Users\lstacherczak\Desktop\czestochowa_logo_A1_podstawowe_kolor.PNG"/>
          <p:cNvPicPr>
            <a:picLocks noChangeAspect="1" noChangeArrowheads="1"/>
          </p:cNvPicPr>
          <p:nvPr/>
        </p:nvPicPr>
        <p:blipFill>
          <a:blip r:embed="rId5"/>
          <a:srcRect/>
          <a:stretch>
            <a:fillRect/>
          </a:stretch>
        </p:blipFill>
        <p:spPr bwMode="auto">
          <a:xfrm>
            <a:off x="9794875" y="12687300"/>
            <a:ext cx="2124075" cy="7016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2466" name="TextBox 1"/>
          <p:cNvSpPr txBox="1">
            <a:spLocks noChangeArrowheads="1"/>
          </p:cNvSpPr>
          <p:nvPr/>
        </p:nvSpPr>
        <p:spPr bwMode="auto">
          <a:xfrm>
            <a:off x="13814425" y="8418513"/>
            <a:ext cx="9372600" cy="2862262"/>
          </a:xfrm>
          <a:prstGeom prst="rect">
            <a:avLst/>
          </a:prstGeom>
          <a:noFill/>
          <a:ln w="9525">
            <a:noFill/>
            <a:miter lim="800000"/>
            <a:headEnd/>
            <a:tailEnd/>
          </a:ln>
        </p:spPr>
        <p:txBody>
          <a:bodyPr lIns="243834" tIns="121917" rIns="243834" bIns="121917">
            <a:spAutoFit/>
          </a:bodyPr>
          <a:lstStyle/>
          <a:p>
            <a:pPr algn="r"/>
            <a:r>
              <a:rPr lang="pl-PL" altLang="ko-KR" sz="8500" b="1">
                <a:solidFill>
                  <a:srgbClr val="6C2E12"/>
                </a:solidFill>
              </a:rPr>
              <a:t>INWESTYCJE</a:t>
            </a:r>
          </a:p>
          <a:p>
            <a:pPr algn="r"/>
            <a:r>
              <a:rPr lang="pl-PL" altLang="ko-KR" sz="8500" b="1">
                <a:solidFill>
                  <a:srgbClr val="6C2E12"/>
                </a:solidFill>
              </a:rPr>
              <a:t>ZREALIZOWANE</a:t>
            </a:r>
            <a:endParaRPr lang="en-US" altLang="ko-KR" sz="8500" b="1">
              <a:solidFill>
                <a:srgbClr val="6C2E12"/>
              </a:solidFill>
            </a:endParaRPr>
          </a:p>
        </p:txBody>
      </p:sp>
      <p:cxnSp>
        <p:nvCxnSpPr>
          <p:cNvPr id="10" name="Straight Connector 13"/>
          <p:cNvCxnSpPr/>
          <p:nvPr/>
        </p:nvCxnSpPr>
        <p:spPr>
          <a:xfrm flipV="1">
            <a:off x="3259138" y="2232025"/>
            <a:ext cx="17706975" cy="15875"/>
          </a:xfrm>
          <a:prstGeom prst="line">
            <a:avLst/>
          </a:prstGeom>
          <a:ln w="50800">
            <a:solidFill>
              <a:schemeClr val="accent2">
                <a:lumMod val="7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9"/>
          <p:cNvCxnSpPr/>
          <p:nvPr/>
        </p:nvCxnSpPr>
        <p:spPr>
          <a:xfrm>
            <a:off x="3259138" y="2247900"/>
            <a:ext cx="8126412" cy="0"/>
          </a:xfrm>
          <a:prstGeom prst="line">
            <a:avLst/>
          </a:prstGeom>
          <a:ln w="508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1"/>
          <p:cNvSpPr/>
          <p:nvPr/>
        </p:nvSpPr>
        <p:spPr>
          <a:xfrm flipH="1">
            <a:off x="0" y="1419225"/>
            <a:ext cx="192088" cy="152876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ED7D31">
                  <a:lumMod val="50000"/>
                </a:srgbClr>
              </a:solidFill>
            </a:endParaRPr>
          </a:p>
        </p:txBody>
      </p:sp>
      <p:sp>
        <p:nvSpPr>
          <p:cNvPr id="16" name="TextBox 18"/>
          <p:cNvSpPr txBox="1"/>
          <p:nvPr/>
        </p:nvSpPr>
        <p:spPr>
          <a:xfrm>
            <a:off x="10215563" y="1225550"/>
            <a:ext cx="10750550" cy="954088"/>
          </a:xfrm>
          <a:prstGeom prst="rect">
            <a:avLst/>
          </a:prstGeom>
          <a:noFill/>
        </p:spPr>
        <p:txBody>
          <a:bodyPr>
            <a:spAutoFit/>
          </a:bodyPr>
          <a:lstStyle/>
          <a:p>
            <a:pPr algn="r" fontAlgn="auto">
              <a:spcBef>
                <a:spcPts val="0"/>
              </a:spcBef>
              <a:spcAft>
                <a:spcPts val="0"/>
              </a:spcAft>
              <a:defRPr/>
            </a:pPr>
            <a:r>
              <a:rPr lang="pl-PL" sz="2800" spc="100" dirty="0">
                <a:solidFill>
                  <a:srgbClr val="ED7D31">
                    <a:lumMod val="50000"/>
                  </a:srgbClr>
                </a:solidFill>
                <a:latin typeface="Arial" panose="020B0604020202020204" pitchFamily="34" charset="0"/>
                <a:ea typeface="Open Sans" panose="020B0606030504020204" pitchFamily="34" charset="0"/>
                <a:cs typeface="Arial" panose="020B0604020202020204" pitchFamily="34" charset="0"/>
              </a:rPr>
              <a:t>WYDZIAŁ INWESTYCJI I ZAMÓWIEŃ PUBLICZNYCH</a:t>
            </a:r>
          </a:p>
          <a:p>
            <a:pPr algn="r" fontAlgn="auto">
              <a:spcBef>
                <a:spcPts val="0"/>
              </a:spcBef>
              <a:spcAft>
                <a:spcPts val="0"/>
              </a:spcAft>
              <a:defRPr/>
            </a:pPr>
            <a:r>
              <a:rPr lang="pl-PL" sz="2800" spc="100" dirty="0">
                <a:solidFill>
                  <a:srgbClr val="ED7D31">
                    <a:lumMod val="50000"/>
                  </a:srgbClr>
                </a:solidFill>
                <a:latin typeface="Arial" panose="020B0604020202020204" pitchFamily="34" charset="0"/>
                <a:ea typeface="Open Sans" panose="020B0606030504020204" pitchFamily="34" charset="0"/>
                <a:cs typeface="Arial" panose="020B0604020202020204" pitchFamily="34" charset="0"/>
              </a:rPr>
              <a:t>MIEJSKI ZARZĄD DRÓG I TRANSPORTU</a:t>
            </a:r>
            <a:endParaRPr lang="en-US" sz="2800" spc="100" dirty="0">
              <a:solidFill>
                <a:srgbClr val="ED7D31">
                  <a:lumMod val="50000"/>
                </a:srgbClr>
              </a:solidFill>
              <a:latin typeface="Arial" panose="020B0604020202020204" pitchFamily="34" charset="0"/>
              <a:ea typeface="Open Sans" panose="020B0606030504020204" pitchFamily="34" charset="0"/>
              <a:cs typeface="Arial" panose="020B0604020202020204" pitchFamily="34" charset="0"/>
            </a:endParaRPr>
          </a:p>
        </p:txBody>
      </p:sp>
      <p:sp>
        <p:nvSpPr>
          <p:cNvPr id="12" name="TextBox 18"/>
          <p:cNvSpPr txBox="1"/>
          <p:nvPr/>
        </p:nvSpPr>
        <p:spPr>
          <a:xfrm>
            <a:off x="3314700" y="1203325"/>
            <a:ext cx="10040938" cy="923925"/>
          </a:xfrm>
          <a:prstGeom prst="rect">
            <a:avLst/>
          </a:prstGeom>
          <a:noFill/>
        </p:spPr>
        <p:txBody>
          <a:bodyPr>
            <a:spAutoFit/>
          </a:bodyPr>
          <a:lstStyle/>
          <a:p>
            <a:pPr fontAlgn="auto">
              <a:spcBef>
                <a:spcPts val="0"/>
              </a:spcBef>
              <a:spcAft>
                <a:spcPts val="0"/>
              </a:spcAft>
              <a:defRPr/>
            </a:pPr>
            <a:r>
              <a:rPr lang="pl-PL" sz="5400" spc="100" dirty="0">
                <a:solidFill>
                  <a:srgbClr val="ED7D31">
                    <a:lumMod val="50000"/>
                  </a:srgbClr>
                </a:solidFill>
                <a:latin typeface="+mn-lt"/>
                <a:ea typeface="Open Sans" panose="020B0606030504020204" pitchFamily="34" charset="0"/>
                <a:cs typeface="Open Sans" panose="020B0606030504020204" pitchFamily="34" charset="0"/>
              </a:rPr>
              <a:t>BŁESZNO</a:t>
            </a:r>
            <a:endParaRPr lang="en-US" sz="5400" spc="100" dirty="0">
              <a:solidFill>
                <a:srgbClr val="ED7D31">
                  <a:lumMod val="50000"/>
                </a:srgbClr>
              </a:solidFill>
              <a:latin typeface="+mn-lt"/>
              <a:ea typeface="Open Sans" panose="020B0606030504020204" pitchFamily="34" charset="0"/>
              <a:cs typeface="Open Sans" panose="020B0606030504020204" pitchFamily="34" charset="0"/>
            </a:endParaRPr>
          </a:p>
        </p:txBody>
      </p:sp>
      <p:cxnSp>
        <p:nvCxnSpPr>
          <p:cNvPr id="18" name="Straight Connector 17"/>
          <p:cNvCxnSpPr/>
          <p:nvPr/>
        </p:nvCxnSpPr>
        <p:spPr>
          <a:xfrm flipV="1">
            <a:off x="12190413" y="12771438"/>
            <a:ext cx="22225" cy="504825"/>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9" name="TextBox 22"/>
          <p:cNvSpPr txBox="1"/>
          <p:nvPr/>
        </p:nvSpPr>
        <p:spPr>
          <a:xfrm>
            <a:off x="12330113" y="12793663"/>
            <a:ext cx="1500187" cy="584200"/>
          </a:xfrm>
          <a:prstGeom prst="rect">
            <a:avLst/>
          </a:prstGeom>
          <a:noFill/>
        </p:spPr>
        <p:txBody>
          <a:bodyPr>
            <a:spAutoFit/>
          </a:bodyPr>
          <a:lstStyle/>
          <a:p>
            <a:pPr algn="ctr" fontAlgn="auto">
              <a:spcBef>
                <a:spcPts val="0"/>
              </a:spcBef>
              <a:spcAft>
                <a:spcPts val="0"/>
              </a:spcAft>
              <a:defRPr/>
            </a:pPr>
            <a:r>
              <a:rPr lang="pl-PL" sz="3200" spc="300" dirty="0">
                <a:solidFill>
                  <a:schemeClr val="tx2">
                    <a:lumMod val="50000"/>
                  </a:schemeClr>
                </a:solidFill>
                <a:latin typeface="Arial Black" pitchFamily="34" charset="0"/>
                <a:ea typeface="Open Sans" panose="020B0606030504020204" pitchFamily="34" charset="0"/>
                <a:cs typeface="Aharoni" pitchFamily="2" charset="-79"/>
              </a:rPr>
              <a:t>2019</a:t>
            </a:r>
            <a:endParaRPr lang="en-US" sz="3200" spc="300" dirty="0">
              <a:solidFill>
                <a:schemeClr val="tx2">
                  <a:lumMod val="50000"/>
                </a:schemeClr>
              </a:solidFill>
              <a:latin typeface="Arial Black" pitchFamily="34" charset="0"/>
              <a:ea typeface="Open Sans" panose="020B0606030504020204" pitchFamily="34" charset="0"/>
              <a:cs typeface="Aharoni" pitchFamily="2" charset="-79"/>
            </a:endParaRPr>
          </a:p>
        </p:txBody>
      </p:sp>
      <p:pic>
        <p:nvPicPr>
          <p:cNvPr id="62474" name="Picture 10" descr="C:\Users\lstacherczak\Desktop\czestochowa_logo_A1_podstawowe_kolor.PNG"/>
          <p:cNvPicPr>
            <a:picLocks noChangeAspect="1" noChangeArrowheads="1"/>
          </p:cNvPicPr>
          <p:nvPr/>
        </p:nvPicPr>
        <p:blipFill>
          <a:blip r:embed="rId3"/>
          <a:srcRect/>
          <a:stretch>
            <a:fillRect/>
          </a:stretch>
        </p:blipFill>
        <p:spPr bwMode="auto">
          <a:xfrm>
            <a:off x="9794875" y="12687300"/>
            <a:ext cx="2124075" cy="7016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14" name="Straight Connector 13"/>
          <p:cNvCxnSpPr/>
          <p:nvPr/>
        </p:nvCxnSpPr>
        <p:spPr>
          <a:xfrm flipV="1">
            <a:off x="3259138" y="2232025"/>
            <a:ext cx="17706975" cy="15875"/>
          </a:xfrm>
          <a:prstGeom prst="line">
            <a:avLst/>
          </a:prstGeom>
          <a:ln w="50800">
            <a:solidFill>
              <a:schemeClr val="accent2">
                <a:lumMod val="7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59138" y="2247900"/>
            <a:ext cx="8126412" cy="0"/>
          </a:xfrm>
          <a:prstGeom prst="line">
            <a:avLst/>
          </a:prstGeom>
          <a:ln w="508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flipH="1">
            <a:off x="0" y="1419225"/>
            <a:ext cx="192088" cy="152876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ED7D31">
                  <a:lumMod val="50000"/>
                </a:srgbClr>
              </a:solidFill>
            </a:endParaRPr>
          </a:p>
        </p:txBody>
      </p:sp>
      <p:grpSp>
        <p:nvGrpSpPr>
          <p:cNvPr id="63493" name="Grupa 18"/>
          <p:cNvGrpSpPr>
            <a:grpSpLocks/>
          </p:cNvGrpSpPr>
          <p:nvPr/>
        </p:nvGrpSpPr>
        <p:grpSpPr bwMode="auto">
          <a:xfrm>
            <a:off x="4892675" y="4341813"/>
            <a:ext cx="4359275" cy="1771650"/>
            <a:chOff x="-5363923" y="225143"/>
            <a:chExt cx="4430090" cy="1771944"/>
          </a:xfrm>
        </p:grpSpPr>
        <p:sp>
          <p:nvSpPr>
            <p:cNvPr id="22" name="Pagon 21"/>
            <p:cNvSpPr/>
            <p:nvPr/>
          </p:nvSpPr>
          <p:spPr>
            <a:xfrm>
              <a:off x="-5363923" y="225143"/>
              <a:ext cx="4430090" cy="1771944"/>
            </a:xfrm>
            <a:prstGeom prst="chevron">
              <a:avLst/>
            </a:prstGeom>
            <a:solidFill>
              <a:srgbClr val="6C2E12"/>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4" name="Pagon 4"/>
            <p:cNvSpPr/>
            <p:nvPr/>
          </p:nvSpPr>
          <p:spPr>
            <a:xfrm>
              <a:off x="-4478227" y="225143"/>
              <a:ext cx="2658699" cy="1771944"/>
            </a:xfrm>
            <a:prstGeom prst="rect">
              <a:avLst/>
            </a:prstGeom>
          </p:spPr>
          <p:style>
            <a:lnRef idx="0">
              <a:scrgbClr r="0" g="0" b="0"/>
            </a:lnRef>
            <a:fillRef idx="0">
              <a:scrgbClr r="0" g="0" b="0"/>
            </a:fillRef>
            <a:effectRef idx="0">
              <a:scrgbClr r="0" g="0" b="0"/>
            </a:effectRef>
            <a:fontRef idx="minor">
              <a:schemeClr val="lt1"/>
            </a:fontRef>
          </p:style>
          <p:txBody>
            <a:bodyPr lIns="176022" tIns="58674" rIns="58674" bIns="58674" spcCol="1270" anchor="ctr"/>
            <a:lstStyle/>
            <a:p>
              <a:pPr algn="ctr" defTabSz="1955800" fontAlgn="auto">
                <a:lnSpc>
                  <a:spcPct val="90000"/>
                </a:lnSpc>
                <a:spcAft>
                  <a:spcPct val="35000"/>
                </a:spcAft>
                <a:defRPr/>
              </a:pPr>
              <a:r>
                <a:rPr lang="pl-PL" sz="4400" dirty="0">
                  <a:latin typeface="Arial" panose="020B0604020202020204" pitchFamily="34" charset="0"/>
                  <a:cs typeface="Arial" panose="020B0604020202020204" pitchFamily="34" charset="0"/>
                </a:rPr>
                <a:t>2017</a:t>
              </a:r>
              <a:endParaRPr lang="en-US" sz="4400" dirty="0">
                <a:latin typeface="Arial" panose="020B0604020202020204" pitchFamily="34" charset="0"/>
                <a:cs typeface="Arial" panose="020B0604020202020204" pitchFamily="34" charset="0"/>
              </a:endParaRPr>
            </a:p>
          </p:txBody>
        </p:sp>
      </p:grpSp>
      <p:sp>
        <p:nvSpPr>
          <p:cNvPr id="27" name="TextBox 18"/>
          <p:cNvSpPr txBox="1"/>
          <p:nvPr/>
        </p:nvSpPr>
        <p:spPr>
          <a:xfrm>
            <a:off x="11110913" y="1603375"/>
            <a:ext cx="12922250" cy="1200150"/>
          </a:xfrm>
          <a:prstGeom prst="rect">
            <a:avLst/>
          </a:prstGeom>
          <a:noFill/>
        </p:spPr>
        <p:txBody>
          <a:bodyPr>
            <a:spAutoFit/>
          </a:bodyPr>
          <a:lstStyle/>
          <a:p>
            <a:pPr algn="r" fontAlgn="auto">
              <a:spcBef>
                <a:spcPts val="0"/>
              </a:spcBef>
              <a:spcAft>
                <a:spcPts val="0"/>
              </a:spcAft>
              <a:defRPr/>
            </a:pPr>
            <a:r>
              <a:rPr lang="pl-PL" spc="100" dirty="0">
                <a:solidFill>
                  <a:srgbClr val="ED7D31">
                    <a:lumMod val="50000"/>
                  </a:srgbClr>
                </a:solidFill>
                <a:latin typeface="Arial" panose="020B0604020202020204" pitchFamily="34" charset="0"/>
                <a:ea typeface="Open Sans" panose="020B0606030504020204" pitchFamily="34" charset="0"/>
                <a:cs typeface="Arial" panose="020B0604020202020204" pitchFamily="34" charset="0"/>
              </a:rPr>
              <a:t>WYDZIAŁ INWESTYCJI I ZAMÓWIEŃ PUBLICZNYCH</a:t>
            </a:r>
            <a:endParaRPr lang="en-US" spc="100" dirty="0">
              <a:solidFill>
                <a:srgbClr val="ED7D31">
                  <a:lumMod val="50000"/>
                </a:srgbClr>
              </a:solidFill>
              <a:latin typeface="Arial" panose="020B0604020202020204" pitchFamily="34" charset="0"/>
              <a:ea typeface="Open Sans" panose="020B0606030504020204" pitchFamily="34" charset="0"/>
              <a:cs typeface="Arial" panose="020B0604020202020204" pitchFamily="34" charset="0"/>
            </a:endParaRPr>
          </a:p>
          <a:p>
            <a:pPr fontAlgn="auto">
              <a:spcBef>
                <a:spcPts val="0"/>
              </a:spcBef>
              <a:spcAft>
                <a:spcPts val="0"/>
              </a:spcAft>
              <a:defRPr/>
            </a:pPr>
            <a:endParaRPr lang="en-US" spc="100" dirty="0">
              <a:solidFill>
                <a:srgbClr val="ED7D31">
                  <a:lumMod val="50000"/>
                </a:srgbClr>
              </a:solidFill>
              <a:latin typeface="+mn-lt"/>
              <a:ea typeface="Open Sans" panose="020B0606030504020204" pitchFamily="34" charset="0"/>
              <a:cs typeface="Open Sans" panose="020B0606030504020204" pitchFamily="34" charset="0"/>
            </a:endParaRPr>
          </a:p>
        </p:txBody>
      </p:sp>
      <p:sp>
        <p:nvSpPr>
          <p:cNvPr id="63495" name="pole tekstowe 1"/>
          <p:cNvSpPr txBox="1">
            <a:spLocks noChangeArrowheads="1"/>
          </p:cNvSpPr>
          <p:nvPr/>
        </p:nvSpPr>
        <p:spPr bwMode="auto">
          <a:xfrm>
            <a:off x="8904288" y="4268788"/>
            <a:ext cx="4359275" cy="7759700"/>
          </a:xfrm>
          <a:prstGeom prst="rect">
            <a:avLst/>
          </a:prstGeom>
          <a:noFill/>
          <a:ln w="9525">
            <a:noFill/>
            <a:miter lim="800000"/>
            <a:headEnd/>
            <a:tailEnd/>
          </a:ln>
        </p:spPr>
        <p:txBody>
          <a:bodyPr>
            <a:spAutoFit/>
          </a:bodyPr>
          <a:lstStyle/>
          <a:p>
            <a:pPr algn="ctr"/>
            <a:r>
              <a:rPr lang="pl-PL" sz="2400" b="1">
                <a:latin typeface="Calibri" pitchFamily="34" charset="0"/>
              </a:rPr>
              <a:t>Plac zabaw (z siłownią) </a:t>
            </a:r>
            <a:r>
              <a:rPr lang="pl-PL" sz="2400">
                <a:latin typeface="Calibri" pitchFamily="34" charset="0"/>
              </a:rPr>
              <a:t>/BO/</a:t>
            </a:r>
          </a:p>
          <a:p>
            <a:pPr algn="ctr"/>
            <a:r>
              <a:rPr lang="pl-PL" sz="2400">
                <a:latin typeface="Calibri" pitchFamily="34" charset="0"/>
              </a:rPr>
              <a:t>ul. Załogi</a:t>
            </a:r>
          </a:p>
          <a:p>
            <a:pPr algn="ctr"/>
            <a:r>
              <a:rPr lang="pl-PL" sz="2400">
                <a:solidFill>
                  <a:srgbClr val="6C2E12"/>
                </a:solidFill>
                <a:latin typeface="Arial Black" pitchFamily="34" charset="0"/>
              </a:rPr>
              <a:t>110 tys. zł</a:t>
            </a:r>
            <a:r>
              <a:rPr lang="pl-PL" sz="2400">
                <a:latin typeface="Calibri" pitchFamily="34" charset="0"/>
              </a:rPr>
              <a:t/>
            </a:r>
            <a:br>
              <a:rPr lang="pl-PL" sz="2400">
                <a:latin typeface="Calibri" pitchFamily="34" charset="0"/>
              </a:rPr>
            </a:br>
            <a:endParaRPr lang="pl-PL" sz="2400">
              <a:latin typeface="Calibri" pitchFamily="34" charset="0"/>
            </a:endParaRPr>
          </a:p>
          <a:p>
            <a:pPr algn="ctr"/>
            <a:r>
              <a:rPr lang="pl-PL" sz="2400" b="1">
                <a:latin typeface="Calibri" pitchFamily="34" charset="0"/>
              </a:rPr>
              <a:t>Plac zabaw (z siłownią) </a:t>
            </a:r>
            <a:r>
              <a:rPr lang="pl-PL" sz="2400">
                <a:latin typeface="Calibri" pitchFamily="34" charset="0"/>
              </a:rPr>
              <a:t>/BO/</a:t>
            </a:r>
          </a:p>
          <a:p>
            <a:pPr algn="ctr"/>
            <a:r>
              <a:rPr lang="pl-PL" sz="2400">
                <a:latin typeface="Calibri" pitchFamily="34" charset="0"/>
              </a:rPr>
              <a:t>Zespół Szkół nr 2</a:t>
            </a:r>
          </a:p>
          <a:p>
            <a:pPr algn="ctr"/>
            <a:r>
              <a:rPr lang="pl-PL" sz="2400">
                <a:latin typeface="Calibri" pitchFamily="34" charset="0"/>
              </a:rPr>
              <a:t>ul. Wirażowa 8</a:t>
            </a:r>
          </a:p>
          <a:p>
            <a:pPr algn="ctr"/>
            <a:r>
              <a:rPr lang="pl-PL" sz="2400">
                <a:solidFill>
                  <a:srgbClr val="6C2E12"/>
                </a:solidFill>
                <a:latin typeface="Arial Black" pitchFamily="34" charset="0"/>
              </a:rPr>
              <a:t>144 tys. zł</a:t>
            </a:r>
          </a:p>
          <a:p>
            <a:pPr algn="ctr"/>
            <a:endParaRPr lang="pl-PL" sz="2400">
              <a:latin typeface="Calibri" pitchFamily="34" charset="0"/>
            </a:endParaRPr>
          </a:p>
          <a:p>
            <a:pPr algn="ctr"/>
            <a:r>
              <a:rPr lang="pl-PL" sz="2400" b="1">
                <a:latin typeface="Calibri" pitchFamily="34" charset="0"/>
              </a:rPr>
              <a:t>Plac zabaw (z siłownią) </a:t>
            </a:r>
            <a:r>
              <a:rPr lang="pl-PL" sz="2400">
                <a:latin typeface="Calibri" pitchFamily="34" charset="0"/>
              </a:rPr>
              <a:t>/BO/</a:t>
            </a:r>
          </a:p>
          <a:p>
            <a:pPr algn="ctr"/>
            <a:r>
              <a:rPr lang="pl-PL" sz="2400">
                <a:latin typeface="Calibri" pitchFamily="34" charset="0"/>
              </a:rPr>
              <a:t>ul. Wypalanki</a:t>
            </a:r>
          </a:p>
          <a:p>
            <a:pPr algn="ctr"/>
            <a:r>
              <a:rPr lang="pl-PL" sz="2400">
                <a:solidFill>
                  <a:srgbClr val="6C2E12"/>
                </a:solidFill>
                <a:latin typeface="Arial Black" pitchFamily="34" charset="0"/>
              </a:rPr>
              <a:t>116 tys. zł</a:t>
            </a:r>
          </a:p>
          <a:p>
            <a:pPr algn="ctr"/>
            <a:endParaRPr lang="pl-PL" sz="2400">
              <a:latin typeface="Calibri" pitchFamily="34" charset="0"/>
            </a:endParaRPr>
          </a:p>
          <a:p>
            <a:pPr algn="ctr"/>
            <a:r>
              <a:rPr lang="pl-PL" sz="2400" b="1">
                <a:latin typeface="Calibri" pitchFamily="34" charset="0"/>
              </a:rPr>
              <a:t>Kanał sanitarny </a:t>
            </a:r>
            <a:r>
              <a:rPr lang="pl-PL" sz="2400">
                <a:latin typeface="Calibri" pitchFamily="34" charset="0"/>
              </a:rPr>
              <a:t>/lokalne inicjatywy/</a:t>
            </a:r>
          </a:p>
          <a:p>
            <a:pPr algn="ctr"/>
            <a:r>
              <a:rPr lang="pl-PL" sz="2400">
                <a:latin typeface="Calibri" pitchFamily="34" charset="0"/>
              </a:rPr>
              <a:t>ulica boczna od ul. Wypalanki</a:t>
            </a:r>
          </a:p>
          <a:p>
            <a:pPr algn="ctr"/>
            <a:r>
              <a:rPr lang="pl-PL" sz="2400">
                <a:solidFill>
                  <a:srgbClr val="6C2E12"/>
                </a:solidFill>
                <a:latin typeface="Arial Black" pitchFamily="34" charset="0"/>
              </a:rPr>
              <a:t>65 tys. zł</a:t>
            </a:r>
            <a:r>
              <a:rPr lang="pl-PL" sz="2400">
                <a:latin typeface="Calibri" pitchFamily="34" charset="0"/>
              </a:rPr>
              <a:t/>
            </a:r>
            <a:br>
              <a:rPr lang="pl-PL" sz="2400">
                <a:latin typeface="Calibri" pitchFamily="34" charset="0"/>
              </a:rPr>
            </a:br>
            <a:endParaRPr lang="pl-PL" sz="2400">
              <a:latin typeface="Calibri" pitchFamily="34" charset="0"/>
            </a:endParaRPr>
          </a:p>
          <a:p>
            <a:pPr algn="ctr"/>
            <a:r>
              <a:rPr lang="pl-PL" sz="2400" b="1">
                <a:latin typeface="Calibri" pitchFamily="34" charset="0"/>
              </a:rPr>
              <a:t>Remont dachu</a:t>
            </a:r>
          </a:p>
          <a:p>
            <a:pPr algn="ctr"/>
            <a:r>
              <a:rPr lang="pl-PL" sz="2400">
                <a:latin typeface="Calibri" pitchFamily="34" charset="0"/>
              </a:rPr>
              <a:t>Zespół Szkół nr 2 ul. Wirażowa 8</a:t>
            </a:r>
          </a:p>
          <a:p>
            <a:pPr algn="ctr"/>
            <a:r>
              <a:rPr lang="pl-PL" sz="2400">
                <a:solidFill>
                  <a:srgbClr val="6C2E12"/>
                </a:solidFill>
                <a:latin typeface="Arial Black" pitchFamily="34" charset="0"/>
              </a:rPr>
              <a:t>11 tys. zł</a:t>
            </a:r>
          </a:p>
        </p:txBody>
      </p:sp>
      <p:grpSp>
        <p:nvGrpSpPr>
          <p:cNvPr id="63496" name="Grupa 18"/>
          <p:cNvGrpSpPr>
            <a:grpSpLocks/>
          </p:cNvGrpSpPr>
          <p:nvPr/>
        </p:nvGrpSpPr>
        <p:grpSpPr bwMode="auto">
          <a:xfrm>
            <a:off x="13808075" y="4341813"/>
            <a:ext cx="4359275" cy="1771650"/>
            <a:chOff x="-5363923" y="225143"/>
            <a:chExt cx="4430090" cy="1771944"/>
          </a:xfrm>
        </p:grpSpPr>
        <p:sp>
          <p:nvSpPr>
            <p:cNvPr id="17" name="Pagon 16"/>
            <p:cNvSpPr/>
            <p:nvPr/>
          </p:nvSpPr>
          <p:spPr>
            <a:xfrm>
              <a:off x="-5363923" y="225143"/>
              <a:ext cx="4430090" cy="1771944"/>
            </a:xfrm>
            <a:prstGeom prst="chevron">
              <a:avLst/>
            </a:prstGeom>
            <a:solidFill>
              <a:srgbClr val="6C2E12"/>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8" name="Pagon 4"/>
            <p:cNvSpPr/>
            <p:nvPr/>
          </p:nvSpPr>
          <p:spPr>
            <a:xfrm>
              <a:off x="-4478227" y="225143"/>
              <a:ext cx="2658699" cy="1771944"/>
            </a:xfrm>
            <a:prstGeom prst="rect">
              <a:avLst/>
            </a:prstGeom>
          </p:spPr>
          <p:style>
            <a:lnRef idx="0">
              <a:scrgbClr r="0" g="0" b="0"/>
            </a:lnRef>
            <a:fillRef idx="0">
              <a:scrgbClr r="0" g="0" b="0"/>
            </a:fillRef>
            <a:effectRef idx="0">
              <a:scrgbClr r="0" g="0" b="0"/>
            </a:effectRef>
            <a:fontRef idx="minor">
              <a:schemeClr val="lt1"/>
            </a:fontRef>
          </p:style>
          <p:txBody>
            <a:bodyPr lIns="176022" tIns="58674" rIns="58674" bIns="58674" spcCol="1270" anchor="ctr"/>
            <a:lstStyle/>
            <a:p>
              <a:pPr algn="ctr" defTabSz="1955800" fontAlgn="auto">
                <a:lnSpc>
                  <a:spcPct val="90000"/>
                </a:lnSpc>
                <a:spcAft>
                  <a:spcPct val="35000"/>
                </a:spcAft>
                <a:defRPr/>
              </a:pPr>
              <a:r>
                <a:rPr lang="pl-PL" sz="4400" dirty="0">
                  <a:latin typeface="Arial" panose="020B0604020202020204" pitchFamily="34" charset="0"/>
                  <a:cs typeface="Arial" panose="020B0604020202020204" pitchFamily="34" charset="0"/>
                </a:rPr>
                <a:t>2018</a:t>
              </a:r>
              <a:endParaRPr lang="en-US" sz="4400" dirty="0">
                <a:latin typeface="Arial" panose="020B0604020202020204" pitchFamily="34" charset="0"/>
                <a:cs typeface="Arial" panose="020B0604020202020204" pitchFamily="34" charset="0"/>
              </a:endParaRPr>
            </a:p>
          </p:txBody>
        </p:sp>
      </p:grpSp>
      <p:sp>
        <p:nvSpPr>
          <p:cNvPr id="63497" name="pole tekstowe 1"/>
          <p:cNvSpPr txBox="1">
            <a:spLocks noChangeArrowheads="1"/>
          </p:cNvSpPr>
          <p:nvPr/>
        </p:nvSpPr>
        <p:spPr bwMode="auto">
          <a:xfrm>
            <a:off x="18148300" y="4556125"/>
            <a:ext cx="4359275" cy="5934075"/>
          </a:xfrm>
          <a:prstGeom prst="rect">
            <a:avLst/>
          </a:prstGeom>
          <a:noFill/>
          <a:ln w="9525">
            <a:noFill/>
            <a:miter lim="800000"/>
            <a:headEnd/>
            <a:tailEnd/>
          </a:ln>
        </p:spPr>
        <p:txBody>
          <a:bodyPr>
            <a:spAutoFit/>
          </a:bodyPr>
          <a:lstStyle/>
          <a:p>
            <a:pPr algn="ctr"/>
            <a:r>
              <a:rPr lang="pl-PL" sz="2400" b="1">
                <a:latin typeface="Calibri" pitchFamily="34" charset="0"/>
              </a:rPr>
              <a:t>Plac aktywności ruchowej</a:t>
            </a:r>
          </a:p>
          <a:p>
            <a:pPr algn="ctr"/>
            <a:r>
              <a:rPr lang="pl-PL" sz="2400">
                <a:latin typeface="Calibri" pitchFamily="34" charset="0"/>
              </a:rPr>
              <a:t>/BO/</a:t>
            </a:r>
          </a:p>
          <a:p>
            <a:pPr algn="ctr"/>
            <a:r>
              <a:rPr lang="pl-PL" sz="2400">
                <a:latin typeface="Calibri" pitchFamily="34" charset="0"/>
              </a:rPr>
              <a:t>skrzyżowanie ulic Letniej i Wczasowej</a:t>
            </a:r>
          </a:p>
          <a:p>
            <a:pPr algn="ctr"/>
            <a:r>
              <a:rPr lang="pl-PL" sz="2400">
                <a:solidFill>
                  <a:srgbClr val="6C2E12"/>
                </a:solidFill>
                <a:latin typeface="Arial Black" pitchFamily="34" charset="0"/>
              </a:rPr>
              <a:t>109 tys. zł</a:t>
            </a:r>
            <a:r>
              <a:rPr lang="pl-PL" sz="2400">
                <a:latin typeface="Calibri" pitchFamily="34" charset="0"/>
              </a:rPr>
              <a:t/>
            </a:r>
            <a:br>
              <a:rPr lang="pl-PL" sz="2400">
                <a:latin typeface="Calibri" pitchFamily="34" charset="0"/>
              </a:rPr>
            </a:br>
            <a:endParaRPr lang="pl-PL" sz="2400">
              <a:latin typeface="Calibri" pitchFamily="34" charset="0"/>
            </a:endParaRPr>
          </a:p>
          <a:p>
            <a:pPr algn="ctr"/>
            <a:r>
              <a:rPr lang="pl-PL" sz="2400" b="1">
                <a:latin typeface="Calibri" pitchFamily="34" charset="0"/>
              </a:rPr>
              <a:t>Kanał sanitarny</a:t>
            </a:r>
          </a:p>
          <a:p>
            <a:pPr algn="ctr"/>
            <a:r>
              <a:rPr lang="pl-PL" sz="2400">
                <a:latin typeface="Calibri" pitchFamily="34" charset="0"/>
              </a:rPr>
              <a:t>/lokalne inicjatywy/</a:t>
            </a:r>
          </a:p>
          <a:p>
            <a:pPr algn="ctr"/>
            <a:r>
              <a:rPr lang="pl-PL" sz="2400">
                <a:latin typeface="Calibri" pitchFamily="34" charset="0"/>
              </a:rPr>
              <a:t>ul. Letniskowa</a:t>
            </a:r>
          </a:p>
          <a:p>
            <a:pPr algn="ctr"/>
            <a:r>
              <a:rPr lang="pl-PL" sz="2400">
                <a:solidFill>
                  <a:srgbClr val="6C2E12"/>
                </a:solidFill>
                <a:latin typeface="Arial Black" pitchFamily="34" charset="0"/>
              </a:rPr>
              <a:t>101 tys. zł</a:t>
            </a:r>
            <a:r>
              <a:rPr lang="pl-PL" sz="2400">
                <a:latin typeface="Calibri" pitchFamily="34" charset="0"/>
              </a:rPr>
              <a:t/>
            </a:r>
            <a:br>
              <a:rPr lang="pl-PL" sz="2400">
                <a:latin typeface="Calibri" pitchFamily="34" charset="0"/>
              </a:rPr>
            </a:br>
            <a:endParaRPr lang="pl-PL" sz="2400">
              <a:latin typeface="Calibri" pitchFamily="34" charset="0"/>
            </a:endParaRPr>
          </a:p>
          <a:p>
            <a:pPr algn="ctr"/>
            <a:r>
              <a:rPr lang="pl-PL" sz="2400" b="1">
                <a:latin typeface="Calibri" pitchFamily="34" charset="0"/>
              </a:rPr>
              <a:t>Remont sali gimnastycznej</a:t>
            </a:r>
          </a:p>
          <a:p>
            <a:pPr algn="ctr"/>
            <a:r>
              <a:rPr lang="pl-PL" sz="2400">
                <a:latin typeface="Calibri" pitchFamily="34" charset="0"/>
              </a:rPr>
              <a:t>(dokumentacja)</a:t>
            </a:r>
          </a:p>
          <a:p>
            <a:pPr algn="ctr"/>
            <a:r>
              <a:rPr lang="pl-PL" sz="2400">
                <a:latin typeface="Calibri" pitchFamily="34" charset="0"/>
              </a:rPr>
              <a:t>Szkoła Podstawowa nr 15</a:t>
            </a:r>
          </a:p>
          <a:p>
            <a:pPr algn="ctr"/>
            <a:r>
              <a:rPr lang="pl-PL" sz="2400">
                <a:latin typeface="Calibri" pitchFamily="34" charset="0"/>
              </a:rPr>
              <a:t>ul. Wirażowa 8</a:t>
            </a:r>
          </a:p>
          <a:p>
            <a:pPr algn="ctr"/>
            <a:r>
              <a:rPr lang="pl-PL" sz="2400">
                <a:solidFill>
                  <a:srgbClr val="6C2E12"/>
                </a:solidFill>
                <a:latin typeface="Arial Black" pitchFamily="34" charset="0"/>
              </a:rPr>
              <a:t>16 tys. zł</a:t>
            </a:r>
          </a:p>
        </p:txBody>
      </p:sp>
      <p:sp>
        <p:nvSpPr>
          <p:cNvPr id="21" name="TextBox 18"/>
          <p:cNvSpPr txBox="1"/>
          <p:nvPr/>
        </p:nvSpPr>
        <p:spPr>
          <a:xfrm>
            <a:off x="4892675" y="1203325"/>
            <a:ext cx="8462963" cy="923925"/>
          </a:xfrm>
          <a:prstGeom prst="rect">
            <a:avLst/>
          </a:prstGeom>
          <a:noFill/>
        </p:spPr>
        <p:txBody>
          <a:bodyPr>
            <a:spAutoFit/>
          </a:bodyPr>
          <a:lstStyle/>
          <a:p>
            <a:pPr fontAlgn="auto">
              <a:spcBef>
                <a:spcPts val="0"/>
              </a:spcBef>
              <a:spcAft>
                <a:spcPts val="0"/>
              </a:spcAft>
              <a:defRPr/>
            </a:pPr>
            <a:r>
              <a:rPr lang="pl-PL" sz="5400" spc="100" dirty="0">
                <a:solidFill>
                  <a:srgbClr val="ED7D31">
                    <a:lumMod val="50000"/>
                  </a:srgbClr>
                </a:solidFill>
                <a:latin typeface="+mn-lt"/>
                <a:ea typeface="Open Sans" panose="020B0606030504020204" pitchFamily="34" charset="0"/>
                <a:cs typeface="Open Sans" panose="020B0606030504020204" pitchFamily="34" charset="0"/>
              </a:rPr>
              <a:t>BŁESZNO</a:t>
            </a:r>
            <a:endParaRPr lang="en-US" sz="5400" spc="100" dirty="0">
              <a:solidFill>
                <a:srgbClr val="ED7D31">
                  <a:lumMod val="50000"/>
                </a:srgbClr>
              </a:solidFill>
              <a:latin typeface="+mn-lt"/>
              <a:ea typeface="Open Sans" panose="020B0606030504020204" pitchFamily="34" charset="0"/>
              <a:cs typeface="Open Sans" panose="020B0606030504020204" pitchFamily="34" charset="0"/>
            </a:endParaRPr>
          </a:p>
        </p:txBody>
      </p:sp>
      <p:cxnSp>
        <p:nvCxnSpPr>
          <p:cNvPr id="25" name="Straight Connector 17"/>
          <p:cNvCxnSpPr/>
          <p:nvPr/>
        </p:nvCxnSpPr>
        <p:spPr>
          <a:xfrm flipV="1">
            <a:off x="12190413" y="12771438"/>
            <a:ext cx="22225" cy="504825"/>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6" name="TextBox 22"/>
          <p:cNvSpPr txBox="1"/>
          <p:nvPr/>
        </p:nvSpPr>
        <p:spPr>
          <a:xfrm>
            <a:off x="12330113" y="12793663"/>
            <a:ext cx="1500187" cy="584200"/>
          </a:xfrm>
          <a:prstGeom prst="rect">
            <a:avLst/>
          </a:prstGeom>
          <a:noFill/>
        </p:spPr>
        <p:txBody>
          <a:bodyPr>
            <a:spAutoFit/>
          </a:bodyPr>
          <a:lstStyle/>
          <a:p>
            <a:pPr algn="ctr" fontAlgn="auto">
              <a:spcBef>
                <a:spcPts val="0"/>
              </a:spcBef>
              <a:spcAft>
                <a:spcPts val="0"/>
              </a:spcAft>
              <a:defRPr/>
            </a:pPr>
            <a:r>
              <a:rPr lang="pl-PL" sz="3200" spc="300" dirty="0">
                <a:solidFill>
                  <a:schemeClr val="tx2">
                    <a:lumMod val="50000"/>
                  </a:schemeClr>
                </a:solidFill>
                <a:latin typeface="Arial Black" pitchFamily="34" charset="0"/>
                <a:ea typeface="Open Sans" panose="020B0606030504020204" pitchFamily="34" charset="0"/>
                <a:cs typeface="Aharoni" pitchFamily="2" charset="-79"/>
              </a:rPr>
              <a:t>2019</a:t>
            </a:r>
            <a:endParaRPr lang="en-US" sz="3200" spc="300" dirty="0">
              <a:solidFill>
                <a:schemeClr val="tx2">
                  <a:lumMod val="50000"/>
                </a:schemeClr>
              </a:solidFill>
              <a:latin typeface="Arial Black" pitchFamily="34" charset="0"/>
              <a:ea typeface="Open Sans" panose="020B0606030504020204" pitchFamily="34" charset="0"/>
              <a:cs typeface="Aharoni" pitchFamily="2" charset="-79"/>
            </a:endParaRPr>
          </a:p>
        </p:txBody>
      </p:sp>
      <p:pic>
        <p:nvPicPr>
          <p:cNvPr id="63501" name="Picture 10" descr="C:\Users\lstacherczak\Desktop\czestochowa_logo_A1_podstawowe_kolor.PNG"/>
          <p:cNvPicPr>
            <a:picLocks noChangeAspect="1" noChangeArrowheads="1"/>
          </p:cNvPicPr>
          <p:nvPr/>
        </p:nvPicPr>
        <p:blipFill>
          <a:blip r:embed="rId3"/>
          <a:srcRect/>
          <a:stretch>
            <a:fillRect/>
          </a:stretch>
        </p:blipFill>
        <p:spPr bwMode="auto">
          <a:xfrm>
            <a:off x="9794875" y="12687300"/>
            <a:ext cx="2124075" cy="7016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14" name="Straight Connector 13"/>
          <p:cNvCxnSpPr/>
          <p:nvPr/>
        </p:nvCxnSpPr>
        <p:spPr>
          <a:xfrm flipV="1">
            <a:off x="3259138" y="2232025"/>
            <a:ext cx="17706975" cy="15875"/>
          </a:xfrm>
          <a:prstGeom prst="line">
            <a:avLst/>
          </a:prstGeom>
          <a:ln w="50800">
            <a:solidFill>
              <a:schemeClr val="accent2">
                <a:lumMod val="7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59138" y="2247900"/>
            <a:ext cx="8126412" cy="0"/>
          </a:xfrm>
          <a:prstGeom prst="line">
            <a:avLst/>
          </a:prstGeom>
          <a:ln w="508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flipH="1">
            <a:off x="0" y="1419225"/>
            <a:ext cx="192088" cy="152876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ED7D31">
                  <a:lumMod val="50000"/>
                </a:srgbClr>
              </a:solidFill>
            </a:endParaRPr>
          </a:p>
        </p:txBody>
      </p:sp>
      <p:grpSp>
        <p:nvGrpSpPr>
          <p:cNvPr id="64517" name="Grupa 18"/>
          <p:cNvGrpSpPr>
            <a:grpSpLocks/>
          </p:cNvGrpSpPr>
          <p:nvPr/>
        </p:nvGrpSpPr>
        <p:grpSpPr bwMode="auto">
          <a:xfrm>
            <a:off x="8599488" y="4311650"/>
            <a:ext cx="4359275" cy="1771650"/>
            <a:chOff x="-5363923" y="225143"/>
            <a:chExt cx="4430090" cy="1771944"/>
          </a:xfrm>
        </p:grpSpPr>
        <p:sp>
          <p:nvSpPr>
            <p:cNvPr id="22" name="Pagon 21"/>
            <p:cNvSpPr/>
            <p:nvPr/>
          </p:nvSpPr>
          <p:spPr>
            <a:xfrm>
              <a:off x="-5363923" y="225143"/>
              <a:ext cx="4430090" cy="1771944"/>
            </a:xfrm>
            <a:prstGeom prst="chevron">
              <a:avLst/>
            </a:prstGeom>
            <a:solidFill>
              <a:srgbClr val="6C2E12"/>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4" name="Pagon 4"/>
            <p:cNvSpPr/>
            <p:nvPr/>
          </p:nvSpPr>
          <p:spPr>
            <a:xfrm>
              <a:off x="-4478228" y="225143"/>
              <a:ext cx="2658699" cy="1771944"/>
            </a:xfrm>
            <a:prstGeom prst="rect">
              <a:avLst/>
            </a:prstGeom>
          </p:spPr>
          <p:style>
            <a:lnRef idx="0">
              <a:scrgbClr r="0" g="0" b="0"/>
            </a:lnRef>
            <a:fillRef idx="0">
              <a:scrgbClr r="0" g="0" b="0"/>
            </a:fillRef>
            <a:effectRef idx="0">
              <a:scrgbClr r="0" g="0" b="0"/>
            </a:effectRef>
            <a:fontRef idx="minor">
              <a:schemeClr val="lt1"/>
            </a:fontRef>
          </p:style>
          <p:txBody>
            <a:bodyPr lIns="176022" tIns="58674" rIns="58674" bIns="58674" spcCol="1270" anchor="ctr"/>
            <a:lstStyle/>
            <a:p>
              <a:pPr algn="ctr" defTabSz="1955800" fontAlgn="auto">
                <a:lnSpc>
                  <a:spcPct val="90000"/>
                </a:lnSpc>
                <a:spcAft>
                  <a:spcPct val="35000"/>
                </a:spcAft>
                <a:defRPr/>
              </a:pPr>
              <a:r>
                <a:rPr lang="pl-PL" sz="4400" dirty="0">
                  <a:latin typeface="Arial" panose="020B0604020202020204" pitchFamily="34" charset="0"/>
                  <a:cs typeface="Arial" panose="020B0604020202020204" pitchFamily="34" charset="0"/>
                </a:rPr>
                <a:t>2017</a:t>
              </a:r>
              <a:endParaRPr lang="en-US" sz="4400" dirty="0">
                <a:latin typeface="Arial" panose="020B0604020202020204" pitchFamily="34" charset="0"/>
                <a:cs typeface="Arial" panose="020B0604020202020204" pitchFamily="34" charset="0"/>
              </a:endParaRPr>
            </a:p>
          </p:txBody>
        </p:sp>
      </p:grpSp>
      <p:sp>
        <p:nvSpPr>
          <p:cNvPr id="27" name="TextBox 18"/>
          <p:cNvSpPr txBox="1"/>
          <p:nvPr/>
        </p:nvSpPr>
        <p:spPr>
          <a:xfrm>
            <a:off x="11110913" y="1603375"/>
            <a:ext cx="12922250" cy="2308225"/>
          </a:xfrm>
          <a:prstGeom prst="rect">
            <a:avLst/>
          </a:prstGeom>
          <a:noFill/>
        </p:spPr>
        <p:txBody>
          <a:bodyPr>
            <a:spAutoFit/>
          </a:bodyPr>
          <a:lstStyle/>
          <a:p>
            <a:pPr algn="r" fontAlgn="auto">
              <a:spcBef>
                <a:spcPts val="0"/>
              </a:spcBef>
              <a:spcAft>
                <a:spcPts val="0"/>
              </a:spcAft>
              <a:defRPr/>
            </a:pPr>
            <a:r>
              <a:rPr lang="pl-PL" spc="100" dirty="0">
                <a:solidFill>
                  <a:srgbClr val="ED7D31">
                    <a:lumMod val="50000"/>
                  </a:srgbClr>
                </a:solidFill>
                <a:latin typeface="Arial" panose="020B0604020202020204" pitchFamily="34" charset="0"/>
                <a:ea typeface="Open Sans" panose="020B0606030504020204" pitchFamily="34" charset="0"/>
                <a:cs typeface="Arial" panose="020B0604020202020204" pitchFamily="34" charset="0"/>
              </a:rPr>
              <a:t>WYDZIAŁ INWESTYCJI I ZAMÓWIEŃ PUBLICZNYCH</a:t>
            </a:r>
          </a:p>
          <a:p>
            <a:pPr algn="r" fontAlgn="auto">
              <a:spcBef>
                <a:spcPts val="0"/>
              </a:spcBef>
              <a:spcAft>
                <a:spcPts val="0"/>
              </a:spcAft>
              <a:defRPr/>
            </a:pPr>
            <a:endParaRPr lang="pl-PL" spc="100" dirty="0">
              <a:solidFill>
                <a:srgbClr val="ED7D31">
                  <a:lumMod val="50000"/>
                </a:srgbClr>
              </a:solidFill>
              <a:latin typeface="Arial" panose="020B0604020202020204" pitchFamily="34" charset="0"/>
              <a:ea typeface="Open Sans" panose="020B0606030504020204" pitchFamily="34" charset="0"/>
              <a:cs typeface="Arial" panose="020B0604020202020204" pitchFamily="34" charset="0"/>
            </a:endParaRPr>
          </a:p>
          <a:p>
            <a:pPr algn="ctr" fontAlgn="auto">
              <a:spcBef>
                <a:spcPts val="0"/>
              </a:spcBef>
              <a:spcAft>
                <a:spcPts val="0"/>
              </a:spcAft>
              <a:defRPr/>
            </a:pPr>
            <a:r>
              <a:rPr lang="pl-PL" spc="100" dirty="0">
                <a:solidFill>
                  <a:srgbClr val="ED7D31">
                    <a:lumMod val="50000"/>
                  </a:srgbClr>
                </a:solidFill>
                <a:latin typeface="Arial" panose="020B0604020202020204" pitchFamily="34" charset="0"/>
                <a:ea typeface="Open Sans" panose="020B0606030504020204" pitchFamily="34" charset="0"/>
                <a:cs typeface="Arial" panose="020B0604020202020204" pitchFamily="34" charset="0"/>
              </a:rPr>
              <a:t>PLANY</a:t>
            </a:r>
            <a:endParaRPr lang="en-US" spc="100" dirty="0">
              <a:solidFill>
                <a:srgbClr val="ED7D31">
                  <a:lumMod val="50000"/>
                </a:srgbClr>
              </a:solidFill>
              <a:latin typeface="Arial" panose="020B0604020202020204" pitchFamily="34" charset="0"/>
              <a:ea typeface="Open Sans" panose="020B0606030504020204" pitchFamily="34" charset="0"/>
              <a:cs typeface="Arial" panose="020B0604020202020204" pitchFamily="34" charset="0"/>
            </a:endParaRPr>
          </a:p>
          <a:p>
            <a:pPr fontAlgn="auto">
              <a:spcBef>
                <a:spcPts val="0"/>
              </a:spcBef>
              <a:spcAft>
                <a:spcPts val="0"/>
              </a:spcAft>
              <a:defRPr/>
            </a:pPr>
            <a:endParaRPr lang="en-US" spc="100" dirty="0">
              <a:solidFill>
                <a:srgbClr val="ED7D31">
                  <a:lumMod val="50000"/>
                </a:srgbClr>
              </a:solidFill>
              <a:latin typeface="+mn-lt"/>
              <a:ea typeface="Open Sans" panose="020B0606030504020204" pitchFamily="34" charset="0"/>
              <a:cs typeface="Open Sans" panose="020B0606030504020204" pitchFamily="34" charset="0"/>
            </a:endParaRPr>
          </a:p>
        </p:txBody>
      </p:sp>
      <p:sp>
        <p:nvSpPr>
          <p:cNvPr id="64519" name="pole tekstowe 1"/>
          <p:cNvSpPr txBox="1">
            <a:spLocks noChangeArrowheads="1"/>
          </p:cNvSpPr>
          <p:nvPr/>
        </p:nvSpPr>
        <p:spPr bwMode="auto">
          <a:xfrm>
            <a:off x="12628563" y="4311650"/>
            <a:ext cx="6108700" cy="7416800"/>
          </a:xfrm>
          <a:prstGeom prst="rect">
            <a:avLst/>
          </a:prstGeom>
          <a:noFill/>
          <a:ln w="9525">
            <a:noFill/>
            <a:miter lim="800000"/>
            <a:headEnd/>
            <a:tailEnd/>
          </a:ln>
        </p:spPr>
        <p:txBody>
          <a:bodyPr>
            <a:spAutoFit/>
          </a:bodyPr>
          <a:lstStyle/>
          <a:p>
            <a:pPr algn="ctr"/>
            <a:r>
              <a:rPr lang="pl-PL" sz="2800" b="1">
                <a:latin typeface="Calibri" pitchFamily="34" charset="0"/>
              </a:rPr>
              <a:t>Budowa 49 mb. kanału sanitarnego</a:t>
            </a:r>
          </a:p>
          <a:p>
            <a:pPr algn="ctr"/>
            <a:r>
              <a:rPr lang="pl-PL" sz="2800">
                <a:latin typeface="Calibri" pitchFamily="34" charset="0"/>
              </a:rPr>
              <a:t>ulica Kusocińskiego</a:t>
            </a:r>
          </a:p>
          <a:p>
            <a:pPr algn="ctr"/>
            <a:r>
              <a:rPr lang="pl-PL" sz="2800">
                <a:latin typeface="Calibri" pitchFamily="34" charset="0"/>
              </a:rPr>
              <a:t>/lokalne inicjatywy/</a:t>
            </a:r>
          </a:p>
          <a:p>
            <a:pPr algn="ctr"/>
            <a:r>
              <a:rPr lang="pl-PL" sz="2800">
                <a:latin typeface="Calibri" pitchFamily="34" charset="0"/>
              </a:rPr>
              <a:t>Szacunkowy koszt zadania </a:t>
            </a:r>
            <a:r>
              <a:rPr lang="pl-PL" sz="2800">
                <a:solidFill>
                  <a:srgbClr val="6C2E12"/>
                </a:solidFill>
                <a:latin typeface="Arial Black" pitchFamily="34" charset="0"/>
              </a:rPr>
              <a:t>55 tys. zł</a:t>
            </a:r>
          </a:p>
          <a:p>
            <a:pPr algn="ctr"/>
            <a:r>
              <a:rPr lang="pl-PL" sz="2800">
                <a:latin typeface="Calibri" pitchFamily="34" charset="0"/>
              </a:rPr>
              <a:t/>
            </a:r>
            <a:br>
              <a:rPr lang="pl-PL" sz="2800">
                <a:latin typeface="Calibri" pitchFamily="34" charset="0"/>
              </a:rPr>
            </a:br>
            <a:endParaRPr lang="pl-PL" sz="2800">
              <a:latin typeface="Calibri" pitchFamily="34" charset="0"/>
            </a:endParaRPr>
          </a:p>
          <a:p>
            <a:pPr algn="ctr"/>
            <a:r>
              <a:rPr lang="pl-PL" sz="2800" b="1">
                <a:latin typeface="Calibri" pitchFamily="34" charset="0"/>
              </a:rPr>
              <a:t>Budowa 223 mb. kanału sanitarnego</a:t>
            </a:r>
          </a:p>
          <a:p>
            <a:pPr algn="ctr"/>
            <a:r>
              <a:rPr lang="pl-PL" sz="2800">
                <a:latin typeface="Calibri" pitchFamily="34" charset="0"/>
              </a:rPr>
              <a:t>ulica Zuchów</a:t>
            </a:r>
          </a:p>
          <a:p>
            <a:pPr algn="ctr"/>
            <a:r>
              <a:rPr lang="pl-PL" sz="2800">
                <a:latin typeface="Calibri" pitchFamily="34" charset="0"/>
              </a:rPr>
              <a:t>/lokalne inicjatywy/</a:t>
            </a:r>
          </a:p>
          <a:p>
            <a:pPr algn="ctr"/>
            <a:r>
              <a:rPr lang="pl-PL" sz="2800">
                <a:latin typeface="Calibri" pitchFamily="34" charset="0"/>
              </a:rPr>
              <a:t>Szacunkowy koszt zadania </a:t>
            </a:r>
            <a:r>
              <a:rPr lang="pl-PL" sz="2800">
                <a:solidFill>
                  <a:srgbClr val="6C2E12"/>
                </a:solidFill>
                <a:latin typeface="Arial Black" pitchFamily="34" charset="0"/>
              </a:rPr>
              <a:t>176 tys. zł</a:t>
            </a:r>
          </a:p>
          <a:p>
            <a:pPr algn="ctr"/>
            <a:r>
              <a:rPr lang="pl-PL" sz="2800">
                <a:latin typeface="Calibri" pitchFamily="34" charset="0"/>
              </a:rPr>
              <a:t/>
            </a:r>
            <a:br>
              <a:rPr lang="pl-PL" sz="2800">
                <a:latin typeface="Calibri" pitchFamily="34" charset="0"/>
              </a:rPr>
            </a:br>
            <a:endParaRPr lang="pl-PL" sz="2800">
              <a:latin typeface="Calibri" pitchFamily="34" charset="0"/>
            </a:endParaRPr>
          </a:p>
          <a:p>
            <a:pPr algn="ctr"/>
            <a:r>
              <a:rPr lang="pl-PL" sz="2800" b="1">
                <a:latin typeface="Calibri" pitchFamily="34" charset="0"/>
              </a:rPr>
              <a:t>Kompleksowy remont sali gimnastycznej</a:t>
            </a:r>
          </a:p>
          <a:p>
            <a:pPr algn="ctr"/>
            <a:r>
              <a:rPr lang="pl-PL" sz="2800">
                <a:latin typeface="Calibri" pitchFamily="34" charset="0"/>
              </a:rPr>
              <a:t>Szkoła Podstawowa nr 15</a:t>
            </a:r>
          </a:p>
          <a:p>
            <a:pPr algn="ctr"/>
            <a:r>
              <a:rPr lang="pl-PL" sz="2800">
                <a:latin typeface="Calibri" pitchFamily="34" charset="0"/>
              </a:rPr>
              <a:t>ul. Wirażowa 8</a:t>
            </a:r>
          </a:p>
          <a:p>
            <a:pPr algn="ctr"/>
            <a:r>
              <a:rPr lang="pl-PL" sz="2800">
                <a:latin typeface="Calibri" pitchFamily="34" charset="0"/>
              </a:rPr>
              <a:t>Szacunkowy koszt zadania </a:t>
            </a:r>
            <a:r>
              <a:rPr lang="pl-PL" sz="2800">
                <a:solidFill>
                  <a:srgbClr val="6C2E12"/>
                </a:solidFill>
                <a:latin typeface="Arial Black" pitchFamily="34" charset="0"/>
              </a:rPr>
              <a:t>180 tys. zł</a:t>
            </a:r>
          </a:p>
        </p:txBody>
      </p:sp>
      <p:sp>
        <p:nvSpPr>
          <p:cNvPr id="15" name="TextBox 18"/>
          <p:cNvSpPr txBox="1"/>
          <p:nvPr/>
        </p:nvSpPr>
        <p:spPr>
          <a:xfrm>
            <a:off x="4892675" y="1203325"/>
            <a:ext cx="8462963" cy="923925"/>
          </a:xfrm>
          <a:prstGeom prst="rect">
            <a:avLst/>
          </a:prstGeom>
          <a:noFill/>
        </p:spPr>
        <p:txBody>
          <a:bodyPr>
            <a:spAutoFit/>
          </a:bodyPr>
          <a:lstStyle/>
          <a:p>
            <a:pPr fontAlgn="auto">
              <a:spcBef>
                <a:spcPts val="0"/>
              </a:spcBef>
              <a:spcAft>
                <a:spcPts val="0"/>
              </a:spcAft>
              <a:defRPr/>
            </a:pPr>
            <a:r>
              <a:rPr lang="pl-PL" sz="5400" spc="100" dirty="0">
                <a:solidFill>
                  <a:srgbClr val="ED7D31">
                    <a:lumMod val="50000"/>
                  </a:srgbClr>
                </a:solidFill>
                <a:latin typeface="+mn-lt"/>
                <a:ea typeface="Open Sans" panose="020B0606030504020204" pitchFamily="34" charset="0"/>
                <a:cs typeface="Open Sans" panose="020B0606030504020204" pitchFamily="34" charset="0"/>
              </a:rPr>
              <a:t>BŁESZNO</a:t>
            </a:r>
            <a:endParaRPr lang="en-US" sz="5400" spc="100" dirty="0">
              <a:solidFill>
                <a:srgbClr val="ED7D31">
                  <a:lumMod val="50000"/>
                </a:srgbClr>
              </a:solidFill>
              <a:latin typeface="+mn-lt"/>
              <a:ea typeface="Open Sans" panose="020B0606030504020204" pitchFamily="34" charset="0"/>
              <a:cs typeface="Open Sans" panose="020B0606030504020204" pitchFamily="34" charset="0"/>
            </a:endParaRPr>
          </a:p>
        </p:txBody>
      </p:sp>
      <p:cxnSp>
        <p:nvCxnSpPr>
          <p:cNvPr id="16" name="Straight Connector 17"/>
          <p:cNvCxnSpPr/>
          <p:nvPr/>
        </p:nvCxnSpPr>
        <p:spPr>
          <a:xfrm flipV="1">
            <a:off x="12190413" y="12771438"/>
            <a:ext cx="22225" cy="504825"/>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TextBox 22"/>
          <p:cNvSpPr txBox="1"/>
          <p:nvPr/>
        </p:nvSpPr>
        <p:spPr>
          <a:xfrm>
            <a:off x="12330113" y="12793663"/>
            <a:ext cx="1500187" cy="584200"/>
          </a:xfrm>
          <a:prstGeom prst="rect">
            <a:avLst/>
          </a:prstGeom>
          <a:noFill/>
        </p:spPr>
        <p:txBody>
          <a:bodyPr>
            <a:spAutoFit/>
          </a:bodyPr>
          <a:lstStyle/>
          <a:p>
            <a:pPr algn="ctr" fontAlgn="auto">
              <a:spcBef>
                <a:spcPts val="0"/>
              </a:spcBef>
              <a:spcAft>
                <a:spcPts val="0"/>
              </a:spcAft>
              <a:defRPr/>
            </a:pPr>
            <a:r>
              <a:rPr lang="pl-PL" sz="3200" spc="300" dirty="0">
                <a:solidFill>
                  <a:schemeClr val="tx2">
                    <a:lumMod val="50000"/>
                  </a:schemeClr>
                </a:solidFill>
                <a:latin typeface="Arial Black" pitchFamily="34" charset="0"/>
                <a:ea typeface="Open Sans" panose="020B0606030504020204" pitchFamily="34" charset="0"/>
                <a:cs typeface="Aharoni" pitchFamily="2" charset="-79"/>
              </a:rPr>
              <a:t>2019</a:t>
            </a:r>
            <a:endParaRPr lang="en-US" sz="3200" spc="300" dirty="0">
              <a:solidFill>
                <a:schemeClr val="tx2">
                  <a:lumMod val="50000"/>
                </a:schemeClr>
              </a:solidFill>
              <a:latin typeface="Arial Black" pitchFamily="34" charset="0"/>
              <a:ea typeface="Open Sans" panose="020B0606030504020204" pitchFamily="34" charset="0"/>
              <a:cs typeface="Aharoni" pitchFamily="2" charset="-79"/>
            </a:endParaRPr>
          </a:p>
        </p:txBody>
      </p:sp>
      <p:pic>
        <p:nvPicPr>
          <p:cNvPr id="64523" name="Picture 10" descr="C:\Users\lstacherczak\Desktop\czestochowa_logo_A1_podstawowe_kolor.PNG"/>
          <p:cNvPicPr>
            <a:picLocks noChangeAspect="1" noChangeArrowheads="1"/>
          </p:cNvPicPr>
          <p:nvPr/>
        </p:nvPicPr>
        <p:blipFill>
          <a:blip r:embed="rId3"/>
          <a:srcRect/>
          <a:stretch>
            <a:fillRect/>
          </a:stretch>
        </p:blipFill>
        <p:spPr bwMode="auto">
          <a:xfrm>
            <a:off x="9794875" y="12687300"/>
            <a:ext cx="2124075" cy="7016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14" name="Straight Connector 13"/>
          <p:cNvCxnSpPr/>
          <p:nvPr/>
        </p:nvCxnSpPr>
        <p:spPr>
          <a:xfrm flipV="1">
            <a:off x="3259138" y="2232025"/>
            <a:ext cx="17706975" cy="15875"/>
          </a:xfrm>
          <a:prstGeom prst="line">
            <a:avLst/>
          </a:prstGeom>
          <a:ln w="50800">
            <a:solidFill>
              <a:schemeClr val="accent2">
                <a:lumMod val="7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59138" y="2247900"/>
            <a:ext cx="8126412" cy="0"/>
          </a:xfrm>
          <a:prstGeom prst="line">
            <a:avLst/>
          </a:prstGeom>
          <a:ln w="508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flipH="1">
            <a:off x="0" y="1419225"/>
            <a:ext cx="192088" cy="152876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ED7D31">
                  <a:lumMod val="50000"/>
                </a:srgbClr>
              </a:solidFill>
            </a:endParaRPr>
          </a:p>
        </p:txBody>
      </p:sp>
      <p:sp>
        <p:nvSpPr>
          <p:cNvPr id="29" name="TextBox 18"/>
          <p:cNvSpPr txBox="1"/>
          <p:nvPr/>
        </p:nvSpPr>
        <p:spPr>
          <a:xfrm>
            <a:off x="10599738" y="1609725"/>
            <a:ext cx="11152187" cy="1262063"/>
          </a:xfrm>
          <a:prstGeom prst="rect">
            <a:avLst/>
          </a:prstGeom>
          <a:noFill/>
        </p:spPr>
        <p:txBody>
          <a:bodyPr>
            <a:spAutoFit/>
          </a:bodyPr>
          <a:lstStyle/>
          <a:p>
            <a:pPr algn="r" fontAlgn="auto">
              <a:spcBef>
                <a:spcPts val="0"/>
              </a:spcBef>
              <a:spcAft>
                <a:spcPts val="0"/>
              </a:spcAft>
              <a:defRPr/>
            </a:pPr>
            <a:r>
              <a:rPr lang="pl-PL" spc="100" dirty="0">
                <a:solidFill>
                  <a:srgbClr val="ED7D31">
                    <a:lumMod val="50000"/>
                  </a:srgbClr>
                </a:solidFill>
                <a:latin typeface="Arial" panose="020B0604020202020204" pitchFamily="34" charset="0"/>
                <a:ea typeface="Open Sans" panose="020B0606030504020204" pitchFamily="34" charset="0"/>
                <a:cs typeface="Arial" panose="020B0604020202020204" pitchFamily="34" charset="0"/>
              </a:rPr>
              <a:t>MIEJSKI ZARZĄD DRÓG I TRANSPORTU</a:t>
            </a:r>
            <a:endParaRPr lang="en-US" spc="100" dirty="0">
              <a:solidFill>
                <a:srgbClr val="ED7D31">
                  <a:lumMod val="50000"/>
                </a:srgbClr>
              </a:solidFill>
              <a:latin typeface="Arial" panose="020B0604020202020204" pitchFamily="34" charset="0"/>
              <a:ea typeface="Open Sans" panose="020B0606030504020204" pitchFamily="34" charset="0"/>
              <a:cs typeface="Arial" panose="020B0604020202020204" pitchFamily="34" charset="0"/>
            </a:endParaRPr>
          </a:p>
          <a:p>
            <a:pPr fontAlgn="auto">
              <a:spcBef>
                <a:spcPts val="0"/>
              </a:spcBef>
              <a:spcAft>
                <a:spcPts val="0"/>
              </a:spcAft>
              <a:defRPr/>
            </a:pPr>
            <a:endParaRPr lang="en-US" sz="4000" spc="100" dirty="0">
              <a:solidFill>
                <a:srgbClr val="ED7D31">
                  <a:lumMod val="50000"/>
                </a:srgbClr>
              </a:solidFill>
              <a:latin typeface="+mn-lt"/>
              <a:ea typeface="Open Sans" panose="020B0606030504020204" pitchFamily="34" charset="0"/>
              <a:cs typeface="Open Sans" panose="020B0606030504020204" pitchFamily="34" charset="0"/>
            </a:endParaRPr>
          </a:p>
        </p:txBody>
      </p:sp>
      <p:grpSp>
        <p:nvGrpSpPr>
          <p:cNvPr id="65542" name="Grupa 18"/>
          <p:cNvGrpSpPr>
            <a:grpSpLocks/>
          </p:cNvGrpSpPr>
          <p:nvPr/>
        </p:nvGrpSpPr>
        <p:grpSpPr bwMode="auto">
          <a:xfrm>
            <a:off x="5392738" y="2792413"/>
            <a:ext cx="4429125" cy="1771650"/>
            <a:chOff x="-3604978" y="176149"/>
            <a:chExt cx="4430090" cy="1772036"/>
          </a:xfrm>
        </p:grpSpPr>
        <p:sp>
          <p:nvSpPr>
            <p:cNvPr id="42" name="Pagon 41"/>
            <p:cNvSpPr/>
            <p:nvPr/>
          </p:nvSpPr>
          <p:spPr>
            <a:xfrm>
              <a:off x="-3604978" y="176149"/>
              <a:ext cx="4430090" cy="1772036"/>
            </a:xfrm>
            <a:prstGeom prst="chevron">
              <a:avLst/>
            </a:prstGeom>
            <a:solidFill>
              <a:srgbClr val="6C2E12"/>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3" name="Pagon 4"/>
            <p:cNvSpPr/>
            <p:nvPr/>
          </p:nvSpPr>
          <p:spPr>
            <a:xfrm>
              <a:off x="-2718960" y="176149"/>
              <a:ext cx="2658054" cy="1772036"/>
            </a:xfrm>
            <a:prstGeom prst="rect">
              <a:avLst/>
            </a:prstGeom>
          </p:spPr>
          <p:style>
            <a:lnRef idx="0">
              <a:scrgbClr r="0" g="0" b="0"/>
            </a:lnRef>
            <a:fillRef idx="0">
              <a:scrgbClr r="0" g="0" b="0"/>
            </a:fillRef>
            <a:effectRef idx="0">
              <a:scrgbClr r="0" g="0" b="0"/>
            </a:effectRef>
            <a:fontRef idx="minor">
              <a:schemeClr val="lt1"/>
            </a:fontRef>
          </p:style>
          <p:txBody>
            <a:bodyPr lIns="176022" tIns="58674" rIns="58674" bIns="58674" spcCol="1270" anchor="ctr"/>
            <a:lstStyle/>
            <a:p>
              <a:pPr algn="ctr" defTabSz="1955800" fontAlgn="auto">
                <a:lnSpc>
                  <a:spcPct val="90000"/>
                </a:lnSpc>
                <a:spcAft>
                  <a:spcPct val="35000"/>
                </a:spcAft>
                <a:defRPr/>
              </a:pPr>
              <a:r>
                <a:rPr lang="pl-PL" sz="4400" dirty="0"/>
                <a:t>2014</a:t>
              </a:r>
              <a:endParaRPr lang="en-US" sz="4400" dirty="0"/>
            </a:p>
          </p:txBody>
        </p:sp>
      </p:grpSp>
      <p:grpSp>
        <p:nvGrpSpPr>
          <p:cNvPr id="65543" name="Grupa 18"/>
          <p:cNvGrpSpPr>
            <a:grpSpLocks/>
          </p:cNvGrpSpPr>
          <p:nvPr/>
        </p:nvGrpSpPr>
        <p:grpSpPr bwMode="auto">
          <a:xfrm>
            <a:off x="9899650" y="2792413"/>
            <a:ext cx="4429125" cy="1771650"/>
            <a:chOff x="-4176603" y="176149"/>
            <a:chExt cx="4430200" cy="1772036"/>
          </a:xfrm>
        </p:grpSpPr>
        <p:sp>
          <p:nvSpPr>
            <p:cNvPr id="45" name="Pagon 44"/>
            <p:cNvSpPr/>
            <p:nvPr/>
          </p:nvSpPr>
          <p:spPr>
            <a:xfrm>
              <a:off x="-4176603" y="176149"/>
              <a:ext cx="4430200" cy="1772036"/>
            </a:xfrm>
            <a:prstGeom prst="chevron">
              <a:avLst/>
            </a:prstGeom>
            <a:solidFill>
              <a:srgbClr val="6C2E12"/>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6" name="Pagon 4"/>
            <p:cNvSpPr/>
            <p:nvPr/>
          </p:nvSpPr>
          <p:spPr>
            <a:xfrm>
              <a:off x="-3274684" y="176149"/>
              <a:ext cx="2658120" cy="1772036"/>
            </a:xfrm>
            <a:prstGeom prst="rect">
              <a:avLst/>
            </a:prstGeom>
          </p:spPr>
          <p:style>
            <a:lnRef idx="0">
              <a:scrgbClr r="0" g="0" b="0"/>
            </a:lnRef>
            <a:fillRef idx="0">
              <a:scrgbClr r="0" g="0" b="0"/>
            </a:fillRef>
            <a:effectRef idx="0">
              <a:scrgbClr r="0" g="0" b="0"/>
            </a:effectRef>
            <a:fontRef idx="minor">
              <a:schemeClr val="lt1"/>
            </a:fontRef>
          </p:style>
          <p:txBody>
            <a:bodyPr lIns="176022" tIns="58674" rIns="58674" bIns="58674" spcCol="1270" anchor="ctr"/>
            <a:lstStyle/>
            <a:p>
              <a:pPr algn="ctr" defTabSz="1955800" fontAlgn="auto">
                <a:lnSpc>
                  <a:spcPct val="90000"/>
                </a:lnSpc>
                <a:spcAft>
                  <a:spcPct val="35000"/>
                </a:spcAft>
                <a:defRPr/>
              </a:pPr>
              <a:r>
                <a:rPr lang="pl-PL" sz="4400" dirty="0"/>
                <a:t>2015</a:t>
              </a:r>
              <a:endParaRPr lang="en-US" sz="4400" dirty="0"/>
            </a:p>
          </p:txBody>
        </p:sp>
      </p:grpSp>
      <p:sp>
        <p:nvSpPr>
          <p:cNvPr id="65544" name="Prostokąt 52"/>
          <p:cNvSpPr>
            <a:spLocks noChangeArrowheads="1"/>
          </p:cNvSpPr>
          <p:nvPr/>
        </p:nvSpPr>
        <p:spPr bwMode="auto">
          <a:xfrm>
            <a:off x="5033963" y="4745038"/>
            <a:ext cx="4273550" cy="8124825"/>
          </a:xfrm>
          <a:prstGeom prst="rect">
            <a:avLst/>
          </a:prstGeom>
          <a:noFill/>
          <a:ln w="9525">
            <a:noFill/>
            <a:miter lim="800000"/>
            <a:headEnd/>
            <a:tailEnd/>
          </a:ln>
        </p:spPr>
        <p:txBody>
          <a:bodyPr>
            <a:spAutoFit/>
          </a:bodyPr>
          <a:lstStyle/>
          <a:p>
            <a:pPr algn="ctr"/>
            <a:r>
              <a:rPr lang="pl-PL" sz="2400" b="1">
                <a:latin typeface="Calibri" pitchFamily="34" charset="0"/>
              </a:rPr>
              <a:t>Przebudowa mostu</a:t>
            </a:r>
          </a:p>
          <a:p>
            <a:pPr algn="ctr"/>
            <a:r>
              <a:rPr lang="pl-PL" sz="2400">
                <a:latin typeface="Calibri" pitchFamily="34" charset="0"/>
              </a:rPr>
              <a:t>przez Konopkę w ul. Żyznej (Brzeziny)</a:t>
            </a:r>
          </a:p>
          <a:p>
            <a:pPr algn="ctr"/>
            <a:r>
              <a:rPr lang="pl-PL" sz="2400">
                <a:solidFill>
                  <a:srgbClr val="6C2E12"/>
                </a:solidFill>
                <a:latin typeface="Arial Black" pitchFamily="34" charset="0"/>
              </a:rPr>
              <a:t>384 tys. zł</a:t>
            </a:r>
          </a:p>
          <a:p>
            <a:pPr algn="ctr"/>
            <a:endParaRPr lang="pl-PL" sz="2400">
              <a:latin typeface="Calibri" pitchFamily="34" charset="0"/>
            </a:endParaRPr>
          </a:p>
          <a:p>
            <a:pPr algn="ctr"/>
            <a:r>
              <a:rPr lang="pl-PL" sz="2400" b="1">
                <a:latin typeface="Calibri" pitchFamily="34" charset="0"/>
              </a:rPr>
              <a:t>Oświetlenie ul. Korkowej</a:t>
            </a:r>
          </a:p>
          <a:p>
            <a:pPr algn="ctr"/>
            <a:r>
              <a:rPr lang="pl-PL" sz="2400">
                <a:latin typeface="Calibri" pitchFamily="34" charset="0"/>
              </a:rPr>
              <a:t>od Poselskiej</a:t>
            </a:r>
          </a:p>
          <a:p>
            <a:pPr algn="ctr"/>
            <a:r>
              <a:rPr lang="pl-PL" sz="2400">
                <a:latin typeface="Calibri" pitchFamily="34" charset="0"/>
              </a:rPr>
              <a:t>do Kusocińskiego (Brzeziny)</a:t>
            </a:r>
          </a:p>
          <a:p>
            <a:pPr algn="ctr"/>
            <a:r>
              <a:rPr lang="pl-PL" sz="2400">
                <a:solidFill>
                  <a:srgbClr val="6C2E12"/>
                </a:solidFill>
                <a:latin typeface="Arial Black" pitchFamily="34" charset="0"/>
              </a:rPr>
              <a:t>110 tys. zł</a:t>
            </a:r>
          </a:p>
          <a:p>
            <a:pPr algn="ctr"/>
            <a:endParaRPr lang="pl-PL" sz="2400">
              <a:latin typeface="Calibri" pitchFamily="34" charset="0"/>
            </a:endParaRPr>
          </a:p>
          <a:p>
            <a:pPr algn="ctr"/>
            <a:r>
              <a:rPr lang="pl-PL" sz="2400" b="1">
                <a:latin typeface="Calibri" pitchFamily="34" charset="0"/>
              </a:rPr>
              <a:t>Przebudowa ciągów pieszych</a:t>
            </a:r>
          </a:p>
          <a:p>
            <a:pPr algn="ctr"/>
            <a:r>
              <a:rPr lang="pl-PL" sz="2400">
                <a:latin typeface="Calibri" pitchFamily="34" charset="0"/>
              </a:rPr>
              <a:t>ul. Bohaterów Katynia</a:t>
            </a:r>
          </a:p>
          <a:p>
            <a:pPr algn="ctr"/>
            <a:r>
              <a:rPr lang="pl-PL" sz="2400">
                <a:solidFill>
                  <a:srgbClr val="6C2E12"/>
                </a:solidFill>
                <a:latin typeface="Arial Black" pitchFamily="34" charset="0"/>
              </a:rPr>
              <a:t>48 tys. zł</a:t>
            </a:r>
          </a:p>
          <a:p>
            <a:pPr algn="ctr"/>
            <a:endParaRPr lang="pl-PL" sz="2400">
              <a:latin typeface="Calibri" pitchFamily="34" charset="0"/>
            </a:endParaRPr>
          </a:p>
          <a:p>
            <a:pPr algn="ctr"/>
            <a:r>
              <a:rPr lang="pl-PL" sz="2400" b="1">
                <a:latin typeface="Calibri" pitchFamily="34" charset="0"/>
              </a:rPr>
              <a:t>Remont spalonych ekranów dźwiękochłonnych</a:t>
            </a:r>
          </a:p>
          <a:p>
            <a:pPr algn="ctr"/>
            <a:r>
              <a:rPr lang="pl-PL" sz="2400">
                <a:latin typeface="Calibri" pitchFamily="34" charset="0"/>
              </a:rPr>
              <a:t>al. Wojska Polskiego</a:t>
            </a:r>
          </a:p>
          <a:p>
            <a:pPr algn="ctr"/>
            <a:r>
              <a:rPr lang="pl-PL" sz="2400">
                <a:solidFill>
                  <a:srgbClr val="6C2E12"/>
                </a:solidFill>
                <a:latin typeface="Arial Black" pitchFamily="34" charset="0"/>
              </a:rPr>
              <a:t>332 tys. zł</a:t>
            </a:r>
          </a:p>
          <a:p>
            <a:pPr algn="ctr"/>
            <a:endParaRPr lang="pl-PL" sz="2400">
              <a:latin typeface="Calibri" pitchFamily="34" charset="0"/>
            </a:endParaRPr>
          </a:p>
          <a:p>
            <a:pPr algn="ctr"/>
            <a:r>
              <a:rPr lang="pl-PL" sz="2400" b="1">
                <a:latin typeface="Calibri" pitchFamily="34" charset="0"/>
              </a:rPr>
              <a:t>System preselekcji wagowej</a:t>
            </a:r>
          </a:p>
          <a:p>
            <a:pPr algn="ctr"/>
            <a:r>
              <a:rPr lang="pl-PL" sz="2400">
                <a:latin typeface="Calibri" pitchFamily="34" charset="0"/>
              </a:rPr>
              <a:t> al. Wojska Polskiego</a:t>
            </a:r>
          </a:p>
          <a:p>
            <a:pPr algn="ctr"/>
            <a:r>
              <a:rPr lang="pl-PL" sz="2400">
                <a:solidFill>
                  <a:srgbClr val="6C2E12"/>
                </a:solidFill>
                <a:latin typeface="Arial Black" pitchFamily="34" charset="0"/>
              </a:rPr>
              <a:t>480 tys. zł</a:t>
            </a:r>
          </a:p>
        </p:txBody>
      </p:sp>
      <p:sp>
        <p:nvSpPr>
          <p:cNvPr id="65545" name="Prostokąt 53"/>
          <p:cNvSpPr>
            <a:spLocks noChangeArrowheads="1"/>
          </p:cNvSpPr>
          <p:nvPr/>
        </p:nvSpPr>
        <p:spPr bwMode="auto">
          <a:xfrm>
            <a:off x="14406563" y="2870200"/>
            <a:ext cx="3948112" cy="9950450"/>
          </a:xfrm>
          <a:prstGeom prst="rect">
            <a:avLst/>
          </a:prstGeom>
          <a:noFill/>
          <a:ln w="9525">
            <a:noFill/>
            <a:miter lim="800000"/>
            <a:headEnd/>
            <a:tailEnd/>
          </a:ln>
        </p:spPr>
        <p:txBody>
          <a:bodyPr>
            <a:spAutoFit/>
          </a:bodyPr>
          <a:lstStyle/>
          <a:p>
            <a:pPr algn="ctr"/>
            <a:r>
              <a:rPr lang="pl-PL" sz="2400" b="1">
                <a:latin typeface="Calibri" pitchFamily="34" charset="0"/>
              </a:rPr>
              <a:t>Budowa ul. Warzywnej </a:t>
            </a:r>
            <a:r>
              <a:rPr lang="pl-PL" sz="2400">
                <a:latin typeface="Calibri" pitchFamily="34" charset="0"/>
              </a:rPr>
              <a:t>(Błeszno)</a:t>
            </a:r>
          </a:p>
          <a:p>
            <a:pPr algn="ctr"/>
            <a:r>
              <a:rPr lang="pl-PL" sz="2400">
                <a:solidFill>
                  <a:srgbClr val="6C2E12"/>
                </a:solidFill>
                <a:latin typeface="Arial Black" pitchFamily="34" charset="0"/>
              </a:rPr>
              <a:t>648 tys. zł</a:t>
            </a:r>
            <a:r>
              <a:rPr lang="pl-PL" sz="2400">
                <a:latin typeface="Calibri" pitchFamily="34" charset="0"/>
              </a:rPr>
              <a:t/>
            </a:r>
            <a:br>
              <a:rPr lang="pl-PL" sz="2400">
                <a:latin typeface="Calibri" pitchFamily="34" charset="0"/>
              </a:rPr>
            </a:br>
            <a:endParaRPr lang="pl-PL" sz="2400">
              <a:latin typeface="Calibri" pitchFamily="34" charset="0"/>
            </a:endParaRPr>
          </a:p>
          <a:p>
            <a:pPr algn="ctr"/>
            <a:r>
              <a:rPr lang="pl-PL" sz="2400" b="1">
                <a:latin typeface="Calibri" pitchFamily="34" charset="0"/>
              </a:rPr>
              <a:t>Oświetlenie: ul. TON, Szkolnej i Różanej</a:t>
            </a:r>
          </a:p>
          <a:p>
            <a:pPr algn="ctr"/>
            <a:r>
              <a:rPr lang="pl-PL" sz="2400">
                <a:latin typeface="Calibri" pitchFamily="34" charset="0"/>
              </a:rPr>
              <a:t>(Błeszno)</a:t>
            </a:r>
          </a:p>
          <a:p>
            <a:pPr algn="ctr"/>
            <a:r>
              <a:rPr lang="pl-PL" sz="2400">
                <a:solidFill>
                  <a:srgbClr val="6C2E12"/>
                </a:solidFill>
                <a:latin typeface="Arial Black" pitchFamily="34" charset="0"/>
              </a:rPr>
              <a:t>49 tys. zł</a:t>
            </a:r>
            <a:r>
              <a:rPr lang="pl-PL" sz="2400">
                <a:latin typeface="Calibri" pitchFamily="34" charset="0"/>
              </a:rPr>
              <a:t/>
            </a:r>
            <a:br>
              <a:rPr lang="pl-PL" sz="2400">
                <a:latin typeface="Calibri" pitchFamily="34" charset="0"/>
              </a:rPr>
            </a:br>
            <a:endParaRPr lang="pl-PL" sz="2400">
              <a:latin typeface="Calibri" pitchFamily="34" charset="0"/>
            </a:endParaRPr>
          </a:p>
          <a:p>
            <a:pPr algn="ctr"/>
            <a:r>
              <a:rPr lang="pl-PL" sz="2400" b="1">
                <a:latin typeface="Calibri" pitchFamily="34" charset="0"/>
              </a:rPr>
              <a:t>Oświetlenie ul. Brzezińskiej</a:t>
            </a:r>
          </a:p>
          <a:p>
            <a:pPr algn="ctr"/>
            <a:r>
              <a:rPr lang="pl-PL" sz="2400">
                <a:latin typeface="Calibri" pitchFamily="34" charset="0"/>
              </a:rPr>
              <a:t>od ul. Załogi do posesji nr 88</a:t>
            </a:r>
          </a:p>
          <a:p>
            <a:pPr algn="ctr"/>
            <a:r>
              <a:rPr lang="pl-PL" sz="2400">
                <a:latin typeface="Calibri" pitchFamily="34" charset="0"/>
              </a:rPr>
              <a:t>(Błeszno).</a:t>
            </a:r>
          </a:p>
          <a:p>
            <a:pPr algn="ctr"/>
            <a:r>
              <a:rPr lang="pl-PL" sz="2400">
                <a:solidFill>
                  <a:srgbClr val="6C2E12"/>
                </a:solidFill>
                <a:latin typeface="Arial Black" pitchFamily="34" charset="0"/>
              </a:rPr>
              <a:t>35 tys. zł</a:t>
            </a:r>
            <a:r>
              <a:rPr lang="pl-PL" sz="2400">
                <a:latin typeface="Calibri" pitchFamily="34" charset="0"/>
              </a:rPr>
              <a:t/>
            </a:r>
            <a:br>
              <a:rPr lang="pl-PL" sz="2400">
                <a:latin typeface="Calibri" pitchFamily="34" charset="0"/>
              </a:rPr>
            </a:br>
            <a:endParaRPr lang="pl-PL" sz="2400">
              <a:latin typeface="Calibri" pitchFamily="34" charset="0"/>
            </a:endParaRPr>
          </a:p>
          <a:p>
            <a:pPr algn="ctr"/>
            <a:r>
              <a:rPr lang="pl-PL" sz="2400" b="1">
                <a:latin typeface="Calibri" pitchFamily="34" charset="0"/>
              </a:rPr>
              <a:t>Oświetlenie ul. Pięknej</a:t>
            </a:r>
          </a:p>
          <a:p>
            <a:pPr algn="ctr"/>
            <a:r>
              <a:rPr lang="pl-PL" sz="2400" b="1">
                <a:latin typeface="Calibri" pitchFamily="34" charset="0"/>
              </a:rPr>
              <a:t>i fragmentu ul. Wczasowej</a:t>
            </a:r>
          </a:p>
          <a:p>
            <a:pPr algn="ctr"/>
            <a:r>
              <a:rPr lang="pl-PL" sz="2400">
                <a:latin typeface="Calibri" pitchFamily="34" charset="0"/>
              </a:rPr>
              <a:t>(Brzeziny)</a:t>
            </a:r>
          </a:p>
          <a:p>
            <a:pPr algn="ctr"/>
            <a:r>
              <a:rPr lang="pl-PL" sz="2400">
                <a:solidFill>
                  <a:srgbClr val="6C2E12"/>
                </a:solidFill>
                <a:latin typeface="Arial Black" pitchFamily="34" charset="0"/>
              </a:rPr>
              <a:t>98 tys. zł</a:t>
            </a:r>
            <a:r>
              <a:rPr lang="pl-PL" sz="2400">
                <a:latin typeface="Calibri" pitchFamily="34" charset="0"/>
              </a:rPr>
              <a:t/>
            </a:r>
            <a:br>
              <a:rPr lang="pl-PL" sz="2400">
                <a:latin typeface="Calibri" pitchFamily="34" charset="0"/>
              </a:rPr>
            </a:br>
            <a:endParaRPr lang="pl-PL" sz="2400">
              <a:latin typeface="Calibri" pitchFamily="34" charset="0"/>
            </a:endParaRPr>
          </a:p>
          <a:p>
            <a:pPr algn="ctr"/>
            <a:r>
              <a:rPr lang="pl-PL" sz="2400" b="1">
                <a:latin typeface="Calibri" pitchFamily="34" charset="0"/>
              </a:rPr>
              <a:t>Oświetlenie pętli autobusowej</a:t>
            </a:r>
          </a:p>
          <a:p>
            <a:pPr algn="ctr"/>
            <a:r>
              <a:rPr lang="pl-PL" sz="2400">
                <a:latin typeface="Calibri" pitchFamily="34" charset="0"/>
              </a:rPr>
              <a:t>ul. Żyzna</a:t>
            </a:r>
          </a:p>
          <a:p>
            <a:pPr algn="ctr"/>
            <a:r>
              <a:rPr lang="pl-PL" sz="2400">
                <a:solidFill>
                  <a:srgbClr val="6C2E12"/>
                </a:solidFill>
                <a:latin typeface="Arial Black" pitchFamily="34" charset="0"/>
              </a:rPr>
              <a:t>42 tys. zł</a:t>
            </a:r>
            <a:r>
              <a:rPr lang="pl-PL" sz="2400">
                <a:latin typeface="Calibri" pitchFamily="34" charset="0"/>
              </a:rPr>
              <a:t/>
            </a:r>
            <a:br>
              <a:rPr lang="pl-PL" sz="2400">
                <a:latin typeface="Calibri" pitchFamily="34" charset="0"/>
              </a:rPr>
            </a:br>
            <a:endParaRPr lang="pl-PL" sz="2400">
              <a:latin typeface="Calibri" pitchFamily="34" charset="0"/>
            </a:endParaRPr>
          </a:p>
          <a:p>
            <a:pPr algn="ctr"/>
            <a:r>
              <a:rPr lang="pl-PL" sz="2400" b="1">
                <a:latin typeface="Calibri" pitchFamily="34" charset="0"/>
              </a:rPr>
              <a:t>Remont chodnika i podjazdów dla OSP Błeszno</a:t>
            </a:r>
          </a:p>
          <a:p>
            <a:pPr algn="ctr"/>
            <a:r>
              <a:rPr lang="pl-PL" sz="2400">
                <a:solidFill>
                  <a:srgbClr val="6C2E12"/>
                </a:solidFill>
                <a:latin typeface="Arial Black" pitchFamily="34" charset="0"/>
              </a:rPr>
              <a:t>21 tys. zł</a:t>
            </a:r>
          </a:p>
        </p:txBody>
      </p:sp>
      <p:sp>
        <p:nvSpPr>
          <p:cNvPr id="30" name="Prostokąt 53"/>
          <p:cNvSpPr>
            <a:spLocks noChangeArrowheads="1"/>
          </p:cNvSpPr>
          <p:nvPr/>
        </p:nvSpPr>
        <p:spPr bwMode="auto">
          <a:xfrm>
            <a:off x="19343688" y="2870200"/>
            <a:ext cx="3948112" cy="7848600"/>
          </a:xfrm>
          <a:prstGeom prst="rect">
            <a:avLst/>
          </a:prstGeom>
          <a:noFill/>
          <a:ln w="9525">
            <a:noFill/>
            <a:miter lim="800000"/>
            <a:headEnd/>
            <a:tailEnd/>
          </a:ln>
        </p:spPr>
        <p:txBody>
          <a:bodyPr>
            <a:spAutoFit/>
          </a:bodyPr>
          <a:lstStyle/>
          <a:p>
            <a:pPr algn="ctr">
              <a:defRPr/>
            </a:pPr>
            <a:r>
              <a:rPr lang="pl-PL" sz="2400" b="1" dirty="0">
                <a:latin typeface="+mn-lt"/>
              </a:rPr>
              <a:t>Remont nawierzchni</a:t>
            </a:r>
          </a:p>
          <a:p>
            <a:pPr algn="ctr">
              <a:defRPr/>
            </a:pPr>
            <a:r>
              <a:rPr lang="pl-PL" sz="2400" dirty="0">
                <a:latin typeface="+mn-lt"/>
              </a:rPr>
              <a:t>ul. Długa</a:t>
            </a:r>
          </a:p>
          <a:p>
            <a:pPr algn="ctr">
              <a:defRPr/>
            </a:pPr>
            <a:r>
              <a:rPr lang="pl-PL" sz="2400" dirty="0">
                <a:solidFill>
                  <a:srgbClr val="6C2E12"/>
                </a:solidFill>
                <a:latin typeface="Arial Black" panose="020B0A04020102020204" pitchFamily="34" charset="0"/>
              </a:rPr>
              <a:t>110 tys. zł</a:t>
            </a:r>
            <a:r>
              <a:rPr lang="pl-PL" sz="2400" dirty="0">
                <a:latin typeface="+mn-lt"/>
              </a:rPr>
              <a:t/>
            </a:r>
            <a:br>
              <a:rPr lang="pl-PL" sz="2400" dirty="0">
                <a:latin typeface="+mn-lt"/>
              </a:rPr>
            </a:br>
            <a:endParaRPr lang="pl-PL" sz="2400" dirty="0">
              <a:latin typeface="+mn-lt"/>
            </a:endParaRPr>
          </a:p>
          <a:p>
            <a:pPr algn="ctr">
              <a:defRPr/>
            </a:pPr>
            <a:r>
              <a:rPr lang="pl-PL" sz="2400" b="1" dirty="0">
                <a:latin typeface="+mn-lt"/>
              </a:rPr>
              <a:t>Przebudowa ul. Poselskiej </a:t>
            </a:r>
            <a:r>
              <a:rPr lang="pl-PL" sz="2400" dirty="0">
                <a:latin typeface="+mn-lt"/>
              </a:rPr>
              <a:t>(Brzeziny).</a:t>
            </a:r>
          </a:p>
          <a:p>
            <a:pPr algn="ctr">
              <a:defRPr/>
            </a:pPr>
            <a:r>
              <a:rPr lang="pl-PL" sz="2400" dirty="0">
                <a:solidFill>
                  <a:srgbClr val="6C2E12"/>
                </a:solidFill>
                <a:latin typeface="Arial Black" panose="020B0A04020102020204" pitchFamily="34" charset="0"/>
              </a:rPr>
              <a:t>126 tys. zł</a:t>
            </a:r>
            <a:r>
              <a:rPr lang="pl-PL" sz="2400" dirty="0">
                <a:latin typeface="+mn-lt"/>
              </a:rPr>
              <a:t/>
            </a:r>
            <a:br>
              <a:rPr lang="pl-PL" sz="2400" dirty="0">
                <a:latin typeface="+mn-lt"/>
              </a:rPr>
            </a:br>
            <a:endParaRPr lang="pl-PL" sz="2400" dirty="0">
              <a:latin typeface="+mn-lt"/>
            </a:endParaRPr>
          </a:p>
          <a:p>
            <a:pPr algn="ctr">
              <a:defRPr/>
            </a:pPr>
            <a:r>
              <a:rPr lang="pl-PL" sz="2400" b="1" dirty="0">
                <a:latin typeface="+mn-lt"/>
              </a:rPr>
              <a:t>Przebudowa mostu </a:t>
            </a:r>
            <a:r>
              <a:rPr lang="pl-PL" sz="2400" dirty="0">
                <a:latin typeface="+mn-lt"/>
              </a:rPr>
              <a:t>nad Brzezinką</a:t>
            </a:r>
          </a:p>
          <a:p>
            <a:pPr algn="ctr">
              <a:defRPr/>
            </a:pPr>
            <a:r>
              <a:rPr lang="pl-PL" sz="2400" dirty="0">
                <a:latin typeface="+mn-lt"/>
              </a:rPr>
              <a:t>ul. Poselska </a:t>
            </a:r>
          </a:p>
          <a:p>
            <a:pPr algn="ctr">
              <a:defRPr/>
            </a:pPr>
            <a:r>
              <a:rPr lang="pl-PL" sz="2400" dirty="0">
                <a:solidFill>
                  <a:srgbClr val="6C2E12"/>
                </a:solidFill>
                <a:latin typeface="Arial Black" panose="020B0A04020102020204" pitchFamily="34" charset="0"/>
              </a:rPr>
              <a:t>333 tys. zł</a:t>
            </a:r>
            <a:r>
              <a:rPr lang="pl-PL" sz="2400" dirty="0">
                <a:latin typeface="+mn-lt"/>
              </a:rPr>
              <a:t/>
            </a:r>
            <a:br>
              <a:rPr lang="pl-PL" sz="2400" dirty="0">
                <a:latin typeface="+mn-lt"/>
              </a:rPr>
            </a:br>
            <a:endParaRPr lang="pl-PL" sz="2400" dirty="0">
              <a:latin typeface="+mn-lt"/>
            </a:endParaRPr>
          </a:p>
          <a:p>
            <a:pPr algn="ctr">
              <a:defRPr/>
            </a:pPr>
            <a:r>
              <a:rPr lang="pl-PL" sz="2400" b="1" dirty="0">
                <a:latin typeface="+mn-lt"/>
              </a:rPr>
              <a:t>Remont spalonych ekranów dźwiękochłonnych</a:t>
            </a:r>
          </a:p>
          <a:p>
            <a:pPr algn="ctr">
              <a:defRPr/>
            </a:pPr>
            <a:r>
              <a:rPr lang="pl-PL" sz="2400" dirty="0">
                <a:latin typeface="+mn-lt"/>
              </a:rPr>
              <a:t>al. Wojska Polskiego</a:t>
            </a:r>
            <a:br>
              <a:rPr lang="pl-PL" sz="2400" dirty="0">
                <a:latin typeface="+mn-lt"/>
              </a:rPr>
            </a:br>
            <a:r>
              <a:rPr lang="pl-PL" sz="2400" dirty="0">
                <a:solidFill>
                  <a:srgbClr val="6C2E12"/>
                </a:solidFill>
                <a:latin typeface="Arial Black" panose="020B0A04020102020204" pitchFamily="34" charset="0"/>
              </a:rPr>
              <a:t>164 tys. zł</a:t>
            </a:r>
          </a:p>
          <a:p>
            <a:pPr algn="ctr">
              <a:defRPr/>
            </a:pPr>
            <a:endParaRPr lang="pl-PL" sz="2400" dirty="0">
              <a:latin typeface="+mn-lt"/>
            </a:endParaRPr>
          </a:p>
          <a:p>
            <a:pPr algn="ctr">
              <a:defRPr/>
            </a:pPr>
            <a:r>
              <a:rPr lang="pl-PL" sz="2400" b="1" dirty="0">
                <a:latin typeface="+mn-lt"/>
              </a:rPr>
              <a:t>Budowa parkingu</a:t>
            </a:r>
          </a:p>
          <a:p>
            <a:pPr algn="ctr">
              <a:defRPr/>
            </a:pPr>
            <a:r>
              <a:rPr lang="pl-PL" sz="2400" dirty="0">
                <a:latin typeface="+mn-lt"/>
              </a:rPr>
              <a:t>ul. Bohaterów Katynia</a:t>
            </a:r>
          </a:p>
          <a:p>
            <a:pPr algn="ctr">
              <a:defRPr/>
            </a:pPr>
            <a:r>
              <a:rPr lang="pl-PL" sz="2400" dirty="0">
                <a:solidFill>
                  <a:srgbClr val="6C2E12"/>
                </a:solidFill>
                <a:latin typeface="Arial Black" panose="020B0A04020102020204" pitchFamily="34" charset="0"/>
              </a:rPr>
              <a:t>18 tys. zł</a:t>
            </a:r>
          </a:p>
        </p:txBody>
      </p:sp>
      <p:sp>
        <p:nvSpPr>
          <p:cNvPr id="31" name="TextBox 18"/>
          <p:cNvSpPr txBox="1"/>
          <p:nvPr/>
        </p:nvSpPr>
        <p:spPr>
          <a:xfrm>
            <a:off x="4892675" y="1203325"/>
            <a:ext cx="8462963" cy="923925"/>
          </a:xfrm>
          <a:prstGeom prst="rect">
            <a:avLst/>
          </a:prstGeom>
          <a:noFill/>
        </p:spPr>
        <p:txBody>
          <a:bodyPr>
            <a:spAutoFit/>
          </a:bodyPr>
          <a:lstStyle/>
          <a:p>
            <a:pPr fontAlgn="auto">
              <a:spcBef>
                <a:spcPts val="0"/>
              </a:spcBef>
              <a:spcAft>
                <a:spcPts val="0"/>
              </a:spcAft>
              <a:defRPr/>
            </a:pPr>
            <a:r>
              <a:rPr lang="pl-PL" sz="5400" spc="100" dirty="0">
                <a:solidFill>
                  <a:srgbClr val="ED7D31">
                    <a:lumMod val="50000"/>
                  </a:srgbClr>
                </a:solidFill>
                <a:latin typeface="+mn-lt"/>
                <a:ea typeface="Open Sans" panose="020B0606030504020204" pitchFamily="34" charset="0"/>
                <a:cs typeface="Open Sans" panose="020B0606030504020204" pitchFamily="34" charset="0"/>
              </a:rPr>
              <a:t>BŁESZNO</a:t>
            </a:r>
            <a:endParaRPr lang="en-US" sz="5400" spc="100" dirty="0">
              <a:solidFill>
                <a:srgbClr val="ED7D31">
                  <a:lumMod val="50000"/>
                </a:srgbClr>
              </a:solidFill>
              <a:latin typeface="+mn-lt"/>
              <a:ea typeface="Open Sans" panose="020B0606030504020204" pitchFamily="34" charset="0"/>
              <a:cs typeface="Open Sans" panose="020B0606030504020204" pitchFamily="34" charset="0"/>
            </a:endParaRPr>
          </a:p>
        </p:txBody>
      </p:sp>
      <p:cxnSp>
        <p:nvCxnSpPr>
          <p:cNvPr id="32" name="Straight Connector 17"/>
          <p:cNvCxnSpPr/>
          <p:nvPr/>
        </p:nvCxnSpPr>
        <p:spPr>
          <a:xfrm flipV="1">
            <a:off x="12190413" y="12771438"/>
            <a:ext cx="22225" cy="504825"/>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3" name="TextBox 22"/>
          <p:cNvSpPr txBox="1"/>
          <p:nvPr/>
        </p:nvSpPr>
        <p:spPr>
          <a:xfrm>
            <a:off x="12330113" y="12793663"/>
            <a:ext cx="1500187" cy="584200"/>
          </a:xfrm>
          <a:prstGeom prst="rect">
            <a:avLst/>
          </a:prstGeom>
          <a:noFill/>
        </p:spPr>
        <p:txBody>
          <a:bodyPr>
            <a:spAutoFit/>
          </a:bodyPr>
          <a:lstStyle/>
          <a:p>
            <a:pPr algn="ctr" fontAlgn="auto">
              <a:spcBef>
                <a:spcPts val="0"/>
              </a:spcBef>
              <a:spcAft>
                <a:spcPts val="0"/>
              </a:spcAft>
              <a:defRPr/>
            </a:pPr>
            <a:r>
              <a:rPr lang="pl-PL" sz="3200" spc="300" dirty="0">
                <a:solidFill>
                  <a:schemeClr val="tx2">
                    <a:lumMod val="50000"/>
                  </a:schemeClr>
                </a:solidFill>
                <a:latin typeface="Arial Black" pitchFamily="34" charset="0"/>
                <a:ea typeface="Open Sans" panose="020B0606030504020204" pitchFamily="34" charset="0"/>
                <a:cs typeface="Aharoni" pitchFamily="2" charset="-79"/>
              </a:rPr>
              <a:t>2019</a:t>
            </a:r>
            <a:endParaRPr lang="en-US" sz="3200" spc="300" dirty="0">
              <a:solidFill>
                <a:schemeClr val="tx2">
                  <a:lumMod val="50000"/>
                </a:schemeClr>
              </a:solidFill>
              <a:latin typeface="Arial Black" pitchFamily="34" charset="0"/>
              <a:ea typeface="Open Sans" panose="020B0606030504020204" pitchFamily="34" charset="0"/>
              <a:cs typeface="Aharoni" pitchFamily="2" charset="-79"/>
            </a:endParaRPr>
          </a:p>
        </p:txBody>
      </p:sp>
      <p:pic>
        <p:nvPicPr>
          <p:cNvPr id="65550" name="Picture 10" descr="C:\Users\lstacherczak\Desktop\czestochowa_logo_A1_podstawowe_kolor.PNG"/>
          <p:cNvPicPr>
            <a:picLocks noChangeAspect="1" noChangeArrowheads="1"/>
          </p:cNvPicPr>
          <p:nvPr/>
        </p:nvPicPr>
        <p:blipFill>
          <a:blip r:embed="rId3"/>
          <a:srcRect/>
          <a:stretch>
            <a:fillRect/>
          </a:stretch>
        </p:blipFill>
        <p:spPr bwMode="auto">
          <a:xfrm>
            <a:off x="9794875" y="12687300"/>
            <a:ext cx="2124075" cy="7016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14" name="Straight Connector 13"/>
          <p:cNvCxnSpPr/>
          <p:nvPr/>
        </p:nvCxnSpPr>
        <p:spPr>
          <a:xfrm flipV="1">
            <a:off x="3259138" y="2232025"/>
            <a:ext cx="17706975" cy="15875"/>
          </a:xfrm>
          <a:prstGeom prst="line">
            <a:avLst/>
          </a:prstGeom>
          <a:ln w="50800">
            <a:solidFill>
              <a:schemeClr val="accent2">
                <a:lumMod val="7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59138" y="2247900"/>
            <a:ext cx="8126412" cy="0"/>
          </a:xfrm>
          <a:prstGeom prst="line">
            <a:avLst/>
          </a:prstGeom>
          <a:ln w="508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flipH="1">
            <a:off x="0" y="1419225"/>
            <a:ext cx="192088" cy="152876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ED7D31">
                  <a:lumMod val="50000"/>
                </a:srgbClr>
              </a:solidFill>
            </a:endParaRPr>
          </a:p>
        </p:txBody>
      </p:sp>
      <p:sp>
        <p:nvSpPr>
          <p:cNvPr id="29" name="TextBox 18"/>
          <p:cNvSpPr txBox="1"/>
          <p:nvPr/>
        </p:nvSpPr>
        <p:spPr>
          <a:xfrm>
            <a:off x="10599738" y="1609725"/>
            <a:ext cx="11152187" cy="1262063"/>
          </a:xfrm>
          <a:prstGeom prst="rect">
            <a:avLst/>
          </a:prstGeom>
          <a:noFill/>
        </p:spPr>
        <p:txBody>
          <a:bodyPr>
            <a:spAutoFit/>
          </a:bodyPr>
          <a:lstStyle/>
          <a:p>
            <a:pPr algn="r" fontAlgn="auto">
              <a:spcBef>
                <a:spcPts val="0"/>
              </a:spcBef>
              <a:spcAft>
                <a:spcPts val="0"/>
              </a:spcAft>
              <a:defRPr/>
            </a:pPr>
            <a:r>
              <a:rPr lang="pl-PL" spc="100" dirty="0">
                <a:solidFill>
                  <a:srgbClr val="ED7D31">
                    <a:lumMod val="50000"/>
                  </a:srgbClr>
                </a:solidFill>
                <a:latin typeface="Arial" panose="020B0604020202020204" pitchFamily="34" charset="0"/>
                <a:ea typeface="Open Sans" panose="020B0606030504020204" pitchFamily="34" charset="0"/>
                <a:cs typeface="Arial" panose="020B0604020202020204" pitchFamily="34" charset="0"/>
              </a:rPr>
              <a:t>MIEJSKI ZARZĄD DRÓG I TRANSPORTU</a:t>
            </a:r>
            <a:endParaRPr lang="en-US" spc="100" dirty="0">
              <a:solidFill>
                <a:srgbClr val="ED7D31">
                  <a:lumMod val="50000"/>
                </a:srgbClr>
              </a:solidFill>
              <a:latin typeface="Arial" panose="020B0604020202020204" pitchFamily="34" charset="0"/>
              <a:ea typeface="Open Sans" panose="020B0606030504020204" pitchFamily="34" charset="0"/>
              <a:cs typeface="Arial" panose="020B0604020202020204" pitchFamily="34" charset="0"/>
            </a:endParaRPr>
          </a:p>
          <a:p>
            <a:pPr fontAlgn="auto">
              <a:spcBef>
                <a:spcPts val="0"/>
              </a:spcBef>
              <a:spcAft>
                <a:spcPts val="0"/>
              </a:spcAft>
              <a:defRPr/>
            </a:pPr>
            <a:endParaRPr lang="en-US" sz="4000" spc="100" dirty="0">
              <a:solidFill>
                <a:srgbClr val="ED7D31">
                  <a:lumMod val="50000"/>
                </a:srgbClr>
              </a:solidFill>
              <a:latin typeface="+mn-lt"/>
              <a:ea typeface="Open Sans" panose="020B0606030504020204" pitchFamily="34" charset="0"/>
              <a:cs typeface="Open Sans" panose="020B0606030504020204" pitchFamily="34" charset="0"/>
            </a:endParaRPr>
          </a:p>
        </p:txBody>
      </p:sp>
      <p:grpSp>
        <p:nvGrpSpPr>
          <p:cNvPr id="66566" name="Grupa 18"/>
          <p:cNvGrpSpPr>
            <a:grpSpLocks/>
          </p:cNvGrpSpPr>
          <p:nvPr/>
        </p:nvGrpSpPr>
        <p:grpSpPr bwMode="auto">
          <a:xfrm>
            <a:off x="4545013" y="2930525"/>
            <a:ext cx="4429125" cy="1771650"/>
            <a:chOff x="-3604978" y="176149"/>
            <a:chExt cx="4430090" cy="1772036"/>
          </a:xfrm>
        </p:grpSpPr>
        <p:sp>
          <p:nvSpPr>
            <p:cNvPr id="42" name="Pagon 41"/>
            <p:cNvSpPr/>
            <p:nvPr/>
          </p:nvSpPr>
          <p:spPr>
            <a:xfrm>
              <a:off x="-3604978" y="176149"/>
              <a:ext cx="4430090" cy="1772036"/>
            </a:xfrm>
            <a:prstGeom prst="chevron">
              <a:avLst/>
            </a:prstGeom>
            <a:solidFill>
              <a:srgbClr val="6C2E12"/>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3" name="Pagon 4"/>
            <p:cNvSpPr/>
            <p:nvPr/>
          </p:nvSpPr>
          <p:spPr>
            <a:xfrm>
              <a:off x="-2718960" y="176149"/>
              <a:ext cx="2658054" cy="1772036"/>
            </a:xfrm>
            <a:prstGeom prst="rect">
              <a:avLst/>
            </a:prstGeom>
          </p:spPr>
          <p:style>
            <a:lnRef idx="0">
              <a:scrgbClr r="0" g="0" b="0"/>
            </a:lnRef>
            <a:fillRef idx="0">
              <a:scrgbClr r="0" g="0" b="0"/>
            </a:fillRef>
            <a:effectRef idx="0">
              <a:scrgbClr r="0" g="0" b="0"/>
            </a:effectRef>
            <a:fontRef idx="minor">
              <a:schemeClr val="lt1"/>
            </a:fontRef>
          </p:style>
          <p:txBody>
            <a:bodyPr lIns="176022" tIns="58674" rIns="58674" bIns="58674" spcCol="1270" anchor="ctr"/>
            <a:lstStyle/>
            <a:p>
              <a:pPr algn="ctr" defTabSz="1955800" fontAlgn="auto">
                <a:lnSpc>
                  <a:spcPct val="90000"/>
                </a:lnSpc>
                <a:spcAft>
                  <a:spcPct val="35000"/>
                </a:spcAft>
                <a:defRPr/>
              </a:pPr>
              <a:r>
                <a:rPr lang="pl-PL" sz="4400" dirty="0"/>
                <a:t>2016</a:t>
              </a:r>
              <a:endParaRPr lang="en-US" sz="4400" dirty="0"/>
            </a:p>
          </p:txBody>
        </p:sp>
      </p:grpSp>
      <p:grpSp>
        <p:nvGrpSpPr>
          <p:cNvPr id="66567" name="Grupa 18"/>
          <p:cNvGrpSpPr>
            <a:grpSpLocks/>
          </p:cNvGrpSpPr>
          <p:nvPr/>
        </p:nvGrpSpPr>
        <p:grpSpPr bwMode="auto">
          <a:xfrm>
            <a:off x="9051925" y="2930525"/>
            <a:ext cx="4429125" cy="1771650"/>
            <a:chOff x="-4176603" y="176149"/>
            <a:chExt cx="4430200" cy="1772036"/>
          </a:xfrm>
        </p:grpSpPr>
        <p:sp>
          <p:nvSpPr>
            <p:cNvPr id="45" name="Pagon 44"/>
            <p:cNvSpPr/>
            <p:nvPr/>
          </p:nvSpPr>
          <p:spPr>
            <a:xfrm>
              <a:off x="-4176603" y="176149"/>
              <a:ext cx="4430200" cy="1772036"/>
            </a:xfrm>
            <a:prstGeom prst="chevron">
              <a:avLst/>
            </a:prstGeom>
            <a:solidFill>
              <a:srgbClr val="6C2E12"/>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6" name="Pagon 4"/>
            <p:cNvSpPr/>
            <p:nvPr/>
          </p:nvSpPr>
          <p:spPr>
            <a:xfrm>
              <a:off x="-3274684" y="176149"/>
              <a:ext cx="2658120" cy="1772036"/>
            </a:xfrm>
            <a:prstGeom prst="rect">
              <a:avLst/>
            </a:prstGeom>
          </p:spPr>
          <p:style>
            <a:lnRef idx="0">
              <a:scrgbClr r="0" g="0" b="0"/>
            </a:lnRef>
            <a:fillRef idx="0">
              <a:scrgbClr r="0" g="0" b="0"/>
            </a:fillRef>
            <a:effectRef idx="0">
              <a:scrgbClr r="0" g="0" b="0"/>
            </a:effectRef>
            <a:fontRef idx="minor">
              <a:schemeClr val="lt1"/>
            </a:fontRef>
          </p:style>
          <p:txBody>
            <a:bodyPr lIns="176022" tIns="58674" rIns="58674" bIns="58674" spcCol="1270" anchor="ctr"/>
            <a:lstStyle/>
            <a:p>
              <a:pPr algn="ctr" defTabSz="1955800" fontAlgn="auto">
                <a:lnSpc>
                  <a:spcPct val="90000"/>
                </a:lnSpc>
                <a:spcAft>
                  <a:spcPct val="35000"/>
                </a:spcAft>
                <a:defRPr/>
              </a:pPr>
              <a:r>
                <a:rPr lang="pl-PL" sz="4400" dirty="0"/>
                <a:t>2017</a:t>
              </a:r>
              <a:endParaRPr lang="en-US" sz="4400" dirty="0"/>
            </a:p>
          </p:txBody>
        </p:sp>
      </p:grpSp>
      <p:sp>
        <p:nvSpPr>
          <p:cNvPr id="66568" name="Prostokąt 52"/>
          <p:cNvSpPr>
            <a:spLocks noChangeArrowheads="1"/>
          </p:cNvSpPr>
          <p:nvPr/>
        </p:nvSpPr>
        <p:spPr bwMode="auto">
          <a:xfrm>
            <a:off x="4337050" y="4854575"/>
            <a:ext cx="4273550" cy="5934075"/>
          </a:xfrm>
          <a:prstGeom prst="rect">
            <a:avLst/>
          </a:prstGeom>
          <a:noFill/>
          <a:ln w="9525">
            <a:noFill/>
            <a:miter lim="800000"/>
            <a:headEnd/>
            <a:tailEnd/>
          </a:ln>
        </p:spPr>
        <p:txBody>
          <a:bodyPr>
            <a:spAutoFit/>
          </a:bodyPr>
          <a:lstStyle/>
          <a:p>
            <a:pPr algn="ctr"/>
            <a:r>
              <a:rPr lang="pl-PL" sz="2400" b="1">
                <a:latin typeface="Calibri" pitchFamily="34" charset="0"/>
              </a:rPr>
              <a:t>Rozbudowa ul. Załogi</a:t>
            </a:r>
          </a:p>
          <a:p>
            <a:pPr algn="ctr"/>
            <a:r>
              <a:rPr lang="pl-PL" sz="2400">
                <a:latin typeface="Calibri" pitchFamily="34" charset="0"/>
              </a:rPr>
              <a:t>(Błeszno)</a:t>
            </a:r>
          </a:p>
          <a:p>
            <a:pPr algn="ctr"/>
            <a:r>
              <a:rPr lang="pl-PL" sz="2400">
                <a:solidFill>
                  <a:srgbClr val="6C2E12"/>
                </a:solidFill>
                <a:latin typeface="Arial Black" pitchFamily="34" charset="0"/>
              </a:rPr>
              <a:t>2,3 mln zł</a:t>
            </a:r>
            <a:r>
              <a:rPr lang="pl-PL" sz="2400">
                <a:latin typeface="Calibri" pitchFamily="34" charset="0"/>
              </a:rPr>
              <a:t/>
            </a:r>
            <a:br>
              <a:rPr lang="pl-PL" sz="2400">
                <a:latin typeface="Calibri" pitchFamily="34" charset="0"/>
              </a:rPr>
            </a:br>
            <a:endParaRPr lang="pl-PL" sz="2400">
              <a:latin typeface="Calibri" pitchFamily="34" charset="0"/>
            </a:endParaRPr>
          </a:p>
          <a:p>
            <a:pPr algn="ctr"/>
            <a:r>
              <a:rPr lang="pl-PL" sz="2400" b="1">
                <a:latin typeface="Calibri" pitchFamily="34" charset="0"/>
              </a:rPr>
              <a:t>Oświetlenie ul. Poselskiej</a:t>
            </a:r>
          </a:p>
          <a:p>
            <a:pPr algn="ctr"/>
            <a:r>
              <a:rPr lang="pl-PL" sz="2400">
                <a:latin typeface="Calibri" pitchFamily="34" charset="0"/>
              </a:rPr>
              <a:t>od Żyznej do Poselskiej nr 30</a:t>
            </a:r>
          </a:p>
          <a:p>
            <a:pPr algn="ctr"/>
            <a:r>
              <a:rPr lang="pl-PL" sz="2400">
                <a:latin typeface="Calibri" pitchFamily="34" charset="0"/>
              </a:rPr>
              <a:t>(Brzeziny)</a:t>
            </a:r>
          </a:p>
          <a:p>
            <a:pPr algn="ctr"/>
            <a:r>
              <a:rPr lang="pl-PL" sz="2400">
                <a:solidFill>
                  <a:srgbClr val="6C2E12"/>
                </a:solidFill>
                <a:latin typeface="Arial Black" pitchFamily="34" charset="0"/>
              </a:rPr>
              <a:t>312 tys. zł</a:t>
            </a:r>
            <a:r>
              <a:rPr lang="pl-PL" sz="2400">
                <a:latin typeface="Calibri" pitchFamily="34" charset="0"/>
              </a:rPr>
              <a:t/>
            </a:r>
            <a:br>
              <a:rPr lang="pl-PL" sz="2400">
                <a:latin typeface="Calibri" pitchFamily="34" charset="0"/>
              </a:rPr>
            </a:br>
            <a:endParaRPr lang="pl-PL" sz="2400">
              <a:latin typeface="Calibri" pitchFamily="34" charset="0"/>
            </a:endParaRPr>
          </a:p>
          <a:p>
            <a:pPr algn="ctr"/>
            <a:r>
              <a:rPr lang="pl-PL" sz="2400" b="1">
                <a:latin typeface="Calibri" pitchFamily="34" charset="0"/>
              </a:rPr>
              <a:t>Oświetlenie </a:t>
            </a:r>
            <a:br>
              <a:rPr lang="pl-PL" sz="2400" b="1">
                <a:latin typeface="Calibri" pitchFamily="34" charset="0"/>
              </a:rPr>
            </a:br>
            <a:r>
              <a:rPr lang="pl-PL" sz="2400">
                <a:latin typeface="Calibri" pitchFamily="34" charset="0"/>
              </a:rPr>
              <a:t>ul.</a:t>
            </a:r>
            <a:r>
              <a:rPr lang="pl-PL" sz="2400" b="1">
                <a:latin typeface="Calibri" pitchFamily="34" charset="0"/>
              </a:rPr>
              <a:t> </a:t>
            </a:r>
            <a:r>
              <a:rPr lang="pl-PL" sz="2400">
                <a:latin typeface="Calibri" pitchFamily="34" charset="0"/>
              </a:rPr>
              <a:t>Krzyżanowskiego </a:t>
            </a:r>
          </a:p>
          <a:p>
            <a:pPr algn="ctr"/>
            <a:r>
              <a:rPr lang="pl-PL" sz="2400">
                <a:solidFill>
                  <a:srgbClr val="6C2E12"/>
                </a:solidFill>
                <a:latin typeface="Arial Black" pitchFamily="34" charset="0"/>
              </a:rPr>
              <a:t>13 tys. zł</a:t>
            </a:r>
          </a:p>
          <a:p>
            <a:pPr algn="ctr"/>
            <a:endParaRPr lang="pl-PL" sz="2400">
              <a:latin typeface="Calibri" pitchFamily="34" charset="0"/>
            </a:endParaRPr>
          </a:p>
          <a:p>
            <a:pPr algn="ctr"/>
            <a:r>
              <a:rPr lang="pl-PL" sz="2400" b="1">
                <a:latin typeface="Calibri" pitchFamily="34" charset="0"/>
              </a:rPr>
              <a:t>Remont chodnika</a:t>
            </a:r>
          </a:p>
          <a:p>
            <a:pPr algn="ctr"/>
            <a:r>
              <a:rPr lang="pl-PL" sz="2400">
                <a:latin typeface="Calibri" pitchFamily="34" charset="0"/>
              </a:rPr>
              <a:t>ul. Bugajska</a:t>
            </a:r>
          </a:p>
          <a:p>
            <a:pPr algn="ctr"/>
            <a:r>
              <a:rPr lang="pl-PL" sz="2400">
                <a:solidFill>
                  <a:srgbClr val="6C2E12"/>
                </a:solidFill>
                <a:latin typeface="Arial Black" pitchFamily="34" charset="0"/>
              </a:rPr>
              <a:t>32 tys. zł</a:t>
            </a:r>
          </a:p>
        </p:txBody>
      </p:sp>
      <p:sp>
        <p:nvSpPr>
          <p:cNvPr id="21" name="Prostokąt 52"/>
          <p:cNvSpPr>
            <a:spLocks noChangeArrowheads="1"/>
          </p:cNvSpPr>
          <p:nvPr/>
        </p:nvSpPr>
        <p:spPr bwMode="auto">
          <a:xfrm>
            <a:off x="8996363" y="4854575"/>
            <a:ext cx="4273550" cy="3048000"/>
          </a:xfrm>
          <a:prstGeom prst="rect">
            <a:avLst/>
          </a:prstGeom>
          <a:noFill/>
          <a:ln w="9525">
            <a:noFill/>
            <a:miter lim="800000"/>
            <a:headEnd/>
            <a:tailEnd/>
          </a:ln>
        </p:spPr>
        <p:txBody>
          <a:bodyPr>
            <a:spAutoFit/>
          </a:bodyPr>
          <a:lstStyle/>
          <a:p>
            <a:pPr algn="ctr">
              <a:defRPr/>
            </a:pPr>
            <a:r>
              <a:rPr lang="pl-PL" sz="2400" b="1" dirty="0">
                <a:latin typeface="+mn-lt"/>
              </a:rPr>
              <a:t>Droga w ul. Różanej</a:t>
            </a:r>
          </a:p>
          <a:p>
            <a:pPr algn="ctr">
              <a:defRPr/>
            </a:pPr>
            <a:r>
              <a:rPr lang="pl-PL" sz="2400" dirty="0">
                <a:latin typeface="+mn-lt"/>
              </a:rPr>
              <a:t>od Bohaterów Katynia do Wrzosowej</a:t>
            </a:r>
          </a:p>
          <a:p>
            <a:pPr algn="ctr">
              <a:defRPr/>
            </a:pPr>
            <a:r>
              <a:rPr lang="pl-PL" sz="2400" dirty="0">
                <a:solidFill>
                  <a:srgbClr val="6C2E12"/>
                </a:solidFill>
                <a:latin typeface="Arial Black" panose="020B0A04020102020204" pitchFamily="34" charset="0"/>
              </a:rPr>
              <a:t>36 tys. zł</a:t>
            </a:r>
            <a:r>
              <a:rPr lang="pl-PL" sz="2400" dirty="0">
                <a:latin typeface="+mn-lt"/>
              </a:rPr>
              <a:t/>
            </a:r>
            <a:br>
              <a:rPr lang="pl-PL" sz="2400" dirty="0">
                <a:latin typeface="+mn-lt"/>
              </a:rPr>
            </a:br>
            <a:endParaRPr lang="pl-PL" sz="2400" dirty="0">
              <a:latin typeface="+mn-lt"/>
            </a:endParaRPr>
          </a:p>
          <a:p>
            <a:pPr algn="ctr">
              <a:defRPr/>
            </a:pPr>
            <a:r>
              <a:rPr lang="pl-PL" sz="2400" b="1" dirty="0">
                <a:latin typeface="+mn-lt"/>
              </a:rPr>
              <a:t>Przedłużenie ul. Bór</a:t>
            </a:r>
          </a:p>
          <a:p>
            <a:pPr algn="ctr">
              <a:defRPr/>
            </a:pPr>
            <a:r>
              <a:rPr lang="pl-PL" sz="2400" dirty="0">
                <a:latin typeface="+mn-lt"/>
              </a:rPr>
              <a:t>do ul. Jagiellońskiej</a:t>
            </a:r>
          </a:p>
          <a:p>
            <a:pPr algn="ctr">
              <a:defRPr/>
            </a:pPr>
            <a:r>
              <a:rPr lang="pl-PL" sz="2400" dirty="0">
                <a:solidFill>
                  <a:srgbClr val="6C2E12"/>
                </a:solidFill>
                <a:latin typeface="Arial Black" panose="020B0A04020102020204" pitchFamily="34" charset="0"/>
              </a:rPr>
              <a:t>2,5 mln zł</a:t>
            </a:r>
          </a:p>
        </p:txBody>
      </p:sp>
      <p:grpSp>
        <p:nvGrpSpPr>
          <p:cNvPr id="66570" name="Grupa 18"/>
          <p:cNvGrpSpPr>
            <a:grpSpLocks/>
          </p:cNvGrpSpPr>
          <p:nvPr/>
        </p:nvGrpSpPr>
        <p:grpSpPr bwMode="auto">
          <a:xfrm>
            <a:off x="13811250" y="2930525"/>
            <a:ext cx="4429125" cy="1771650"/>
            <a:chOff x="-4176603" y="176149"/>
            <a:chExt cx="4430200" cy="1772036"/>
          </a:xfrm>
        </p:grpSpPr>
        <p:sp>
          <p:nvSpPr>
            <p:cNvPr id="23" name="Pagon 22"/>
            <p:cNvSpPr/>
            <p:nvPr/>
          </p:nvSpPr>
          <p:spPr>
            <a:xfrm>
              <a:off x="-4176603" y="176149"/>
              <a:ext cx="4430200" cy="1772036"/>
            </a:xfrm>
            <a:prstGeom prst="chevron">
              <a:avLst/>
            </a:prstGeom>
            <a:solidFill>
              <a:srgbClr val="6C2E12"/>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4" name="Pagon 4"/>
            <p:cNvSpPr/>
            <p:nvPr/>
          </p:nvSpPr>
          <p:spPr>
            <a:xfrm>
              <a:off x="-3274684" y="176149"/>
              <a:ext cx="2658120" cy="1772036"/>
            </a:xfrm>
            <a:prstGeom prst="rect">
              <a:avLst/>
            </a:prstGeom>
          </p:spPr>
          <p:style>
            <a:lnRef idx="0">
              <a:scrgbClr r="0" g="0" b="0"/>
            </a:lnRef>
            <a:fillRef idx="0">
              <a:scrgbClr r="0" g="0" b="0"/>
            </a:fillRef>
            <a:effectRef idx="0">
              <a:scrgbClr r="0" g="0" b="0"/>
            </a:effectRef>
            <a:fontRef idx="minor">
              <a:schemeClr val="lt1"/>
            </a:fontRef>
          </p:style>
          <p:txBody>
            <a:bodyPr lIns="176022" tIns="58674" rIns="58674" bIns="58674" spcCol="1270" anchor="ctr"/>
            <a:lstStyle/>
            <a:p>
              <a:pPr algn="ctr" defTabSz="1955800" fontAlgn="auto">
                <a:lnSpc>
                  <a:spcPct val="90000"/>
                </a:lnSpc>
                <a:spcAft>
                  <a:spcPct val="35000"/>
                </a:spcAft>
                <a:defRPr/>
              </a:pPr>
              <a:r>
                <a:rPr lang="pl-PL" sz="4400" dirty="0"/>
                <a:t>2018</a:t>
              </a:r>
              <a:endParaRPr lang="en-US" sz="4400" dirty="0"/>
            </a:p>
          </p:txBody>
        </p:sp>
      </p:grpSp>
      <p:sp>
        <p:nvSpPr>
          <p:cNvPr id="66571" name="Prostokąt 52"/>
          <p:cNvSpPr>
            <a:spLocks noChangeArrowheads="1"/>
          </p:cNvSpPr>
          <p:nvPr/>
        </p:nvSpPr>
        <p:spPr bwMode="auto">
          <a:xfrm>
            <a:off x="13757275" y="4854575"/>
            <a:ext cx="4273550" cy="4108450"/>
          </a:xfrm>
          <a:prstGeom prst="rect">
            <a:avLst/>
          </a:prstGeom>
          <a:noFill/>
          <a:ln w="9525">
            <a:noFill/>
            <a:miter lim="800000"/>
            <a:headEnd/>
            <a:tailEnd/>
          </a:ln>
        </p:spPr>
        <p:txBody>
          <a:bodyPr>
            <a:spAutoFit/>
          </a:bodyPr>
          <a:lstStyle/>
          <a:p>
            <a:pPr algn="ctr"/>
            <a:r>
              <a:rPr lang="pl-PL" sz="2400" b="1">
                <a:latin typeface="Calibri" pitchFamily="34" charset="0"/>
              </a:rPr>
              <a:t>Oświetlenie</a:t>
            </a:r>
          </a:p>
          <a:p>
            <a:pPr algn="ctr"/>
            <a:r>
              <a:rPr lang="pl-PL" sz="2400">
                <a:latin typeface="Calibri" pitchFamily="34" charset="0"/>
              </a:rPr>
              <a:t>ul. Letniskowej</a:t>
            </a:r>
          </a:p>
          <a:p>
            <a:pPr algn="ctr"/>
            <a:r>
              <a:rPr lang="pl-PL" sz="2400">
                <a:solidFill>
                  <a:srgbClr val="6C2E12"/>
                </a:solidFill>
                <a:latin typeface="Arial Black" pitchFamily="34" charset="0"/>
              </a:rPr>
              <a:t>59 tys. zł</a:t>
            </a:r>
          </a:p>
          <a:p>
            <a:pPr algn="ctr"/>
            <a:endParaRPr lang="pl-PL" sz="2400">
              <a:latin typeface="Calibri" pitchFamily="34" charset="0"/>
            </a:endParaRPr>
          </a:p>
          <a:p>
            <a:pPr algn="ctr"/>
            <a:r>
              <a:rPr lang="pl-PL" sz="2400" b="1">
                <a:latin typeface="Calibri" pitchFamily="34" charset="0"/>
              </a:rPr>
              <a:t>Przebudowa ul. Korkowej</a:t>
            </a:r>
          </a:p>
          <a:p>
            <a:pPr algn="ctr"/>
            <a:r>
              <a:rPr lang="pl-PL" sz="2400">
                <a:latin typeface="Calibri" pitchFamily="34" charset="0"/>
              </a:rPr>
              <a:t>od skrzyżowania z ul. Wypalanki</a:t>
            </a:r>
          </a:p>
          <a:p>
            <a:pPr algn="ctr"/>
            <a:r>
              <a:rPr lang="pl-PL" sz="2400">
                <a:latin typeface="Calibri" pitchFamily="34" charset="0"/>
              </a:rPr>
              <a:t>do Kusocińskiego</a:t>
            </a:r>
          </a:p>
          <a:p>
            <a:pPr algn="ctr"/>
            <a:r>
              <a:rPr lang="pl-PL" sz="2400">
                <a:solidFill>
                  <a:srgbClr val="6C2E12"/>
                </a:solidFill>
                <a:latin typeface="Arial Black" pitchFamily="34" charset="0"/>
              </a:rPr>
              <a:t>1,3 mln zł</a:t>
            </a:r>
            <a:r>
              <a:rPr lang="pl-PL" sz="2400">
                <a:latin typeface="Calibri" pitchFamily="34" charset="0"/>
              </a:rPr>
              <a:t/>
            </a:r>
            <a:br>
              <a:rPr lang="pl-PL" sz="2400">
                <a:latin typeface="Calibri" pitchFamily="34" charset="0"/>
              </a:rPr>
            </a:br>
            <a:endParaRPr lang="pl-PL" sz="2400">
              <a:latin typeface="Calibri" pitchFamily="34" charset="0"/>
            </a:endParaRPr>
          </a:p>
          <a:p>
            <a:pPr algn="ctr"/>
            <a:r>
              <a:rPr lang="pl-PL" sz="2400" b="1">
                <a:latin typeface="Calibri" pitchFamily="34" charset="0"/>
              </a:rPr>
              <a:t>Budowa ul. Letniej</a:t>
            </a:r>
          </a:p>
          <a:p>
            <a:pPr algn="ctr"/>
            <a:r>
              <a:rPr lang="pl-PL" sz="2400">
                <a:solidFill>
                  <a:srgbClr val="6C2E12"/>
                </a:solidFill>
                <a:latin typeface="Arial Black" pitchFamily="34" charset="0"/>
              </a:rPr>
              <a:t>269 tys. zł</a:t>
            </a:r>
          </a:p>
        </p:txBody>
      </p:sp>
      <p:grpSp>
        <p:nvGrpSpPr>
          <p:cNvPr id="66572" name="Grupa 18"/>
          <p:cNvGrpSpPr>
            <a:grpSpLocks/>
          </p:cNvGrpSpPr>
          <p:nvPr/>
        </p:nvGrpSpPr>
        <p:grpSpPr bwMode="auto">
          <a:xfrm>
            <a:off x="18689638" y="2930525"/>
            <a:ext cx="4429125" cy="1771650"/>
            <a:chOff x="-4176603" y="176149"/>
            <a:chExt cx="4430200" cy="1772036"/>
          </a:xfrm>
        </p:grpSpPr>
        <p:sp>
          <p:nvSpPr>
            <p:cNvPr id="27" name="Pagon 26"/>
            <p:cNvSpPr/>
            <p:nvPr/>
          </p:nvSpPr>
          <p:spPr>
            <a:xfrm>
              <a:off x="-4176603" y="176149"/>
              <a:ext cx="4430200" cy="1772036"/>
            </a:xfrm>
            <a:prstGeom prst="chevron">
              <a:avLst/>
            </a:prstGeom>
            <a:solidFill>
              <a:srgbClr val="6C2E12"/>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8" name="Pagon 4"/>
            <p:cNvSpPr/>
            <p:nvPr/>
          </p:nvSpPr>
          <p:spPr>
            <a:xfrm>
              <a:off x="-3274684" y="176149"/>
              <a:ext cx="2658120" cy="1772036"/>
            </a:xfrm>
            <a:prstGeom prst="rect">
              <a:avLst/>
            </a:prstGeom>
          </p:spPr>
          <p:style>
            <a:lnRef idx="0">
              <a:scrgbClr r="0" g="0" b="0"/>
            </a:lnRef>
            <a:fillRef idx="0">
              <a:scrgbClr r="0" g="0" b="0"/>
            </a:fillRef>
            <a:effectRef idx="0">
              <a:scrgbClr r="0" g="0" b="0"/>
            </a:effectRef>
            <a:fontRef idx="minor">
              <a:schemeClr val="lt1"/>
            </a:fontRef>
          </p:style>
          <p:txBody>
            <a:bodyPr lIns="176022" tIns="58674" rIns="58674" bIns="58674" spcCol="1270" anchor="ctr"/>
            <a:lstStyle/>
            <a:p>
              <a:pPr algn="ctr" defTabSz="1955800" fontAlgn="auto">
                <a:lnSpc>
                  <a:spcPct val="90000"/>
                </a:lnSpc>
                <a:spcAft>
                  <a:spcPct val="35000"/>
                </a:spcAft>
                <a:defRPr/>
              </a:pPr>
              <a:r>
                <a:rPr lang="pl-PL" sz="4000" dirty="0"/>
                <a:t>2018-2019</a:t>
              </a:r>
              <a:endParaRPr lang="en-US" sz="4000" dirty="0"/>
            </a:p>
          </p:txBody>
        </p:sp>
      </p:grpSp>
      <p:sp>
        <p:nvSpPr>
          <p:cNvPr id="66573" name="Prostokąt 52"/>
          <p:cNvSpPr>
            <a:spLocks noChangeArrowheads="1"/>
          </p:cNvSpPr>
          <p:nvPr/>
        </p:nvSpPr>
        <p:spPr bwMode="auto">
          <a:xfrm>
            <a:off x="18634075" y="4854575"/>
            <a:ext cx="4273550" cy="4473575"/>
          </a:xfrm>
          <a:prstGeom prst="rect">
            <a:avLst/>
          </a:prstGeom>
          <a:noFill/>
          <a:ln w="9525">
            <a:noFill/>
            <a:miter lim="800000"/>
            <a:headEnd/>
            <a:tailEnd/>
          </a:ln>
        </p:spPr>
        <p:txBody>
          <a:bodyPr>
            <a:spAutoFit/>
          </a:bodyPr>
          <a:lstStyle/>
          <a:p>
            <a:pPr algn="ctr"/>
            <a:r>
              <a:rPr lang="pl-PL" sz="2400" b="1">
                <a:latin typeface="Calibri" pitchFamily="34" charset="0"/>
              </a:rPr>
              <a:t>Przebudowa ul. Różanej</a:t>
            </a:r>
          </a:p>
          <a:p>
            <a:pPr algn="ctr"/>
            <a:r>
              <a:rPr lang="pl-PL" sz="2400">
                <a:latin typeface="Calibri" pitchFamily="34" charset="0"/>
              </a:rPr>
              <a:t>termin zakończenia 1 lipca 2019</a:t>
            </a:r>
          </a:p>
          <a:p>
            <a:pPr algn="ctr"/>
            <a:r>
              <a:rPr lang="pl-PL" sz="2400">
                <a:solidFill>
                  <a:srgbClr val="6C2E12"/>
                </a:solidFill>
                <a:latin typeface="Arial Black" pitchFamily="34" charset="0"/>
              </a:rPr>
              <a:t>2,5 mln zł</a:t>
            </a:r>
          </a:p>
          <a:p>
            <a:pPr algn="ctr"/>
            <a:r>
              <a:rPr lang="pl-PL" sz="2400">
                <a:latin typeface="Calibri" pitchFamily="34" charset="0"/>
              </a:rPr>
              <a:t/>
            </a:r>
            <a:br>
              <a:rPr lang="pl-PL" sz="2400">
                <a:latin typeface="Calibri" pitchFamily="34" charset="0"/>
              </a:rPr>
            </a:br>
            <a:endParaRPr lang="pl-PL" sz="2400">
              <a:latin typeface="Calibri" pitchFamily="34" charset="0"/>
            </a:endParaRPr>
          </a:p>
          <a:p>
            <a:pPr algn="ctr"/>
            <a:r>
              <a:rPr lang="pl-PL" sz="2400" b="1">
                <a:latin typeface="Calibri" pitchFamily="34" charset="0"/>
              </a:rPr>
              <a:t>Przebudowa ul. Bałtyckiej </a:t>
            </a:r>
          </a:p>
          <a:p>
            <a:pPr algn="ctr"/>
            <a:r>
              <a:rPr lang="pl-PL" sz="2400">
                <a:solidFill>
                  <a:srgbClr val="6C2E12"/>
                </a:solidFill>
                <a:latin typeface="Arial Black" pitchFamily="34" charset="0"/>
              </a:rPr>
              <a:t>324 tys. zł</a:t>
            </a:r>
          </a:p>
          <a:p>
            <a:pPr algn="ctr"/>
            <a:endParaRPr lang="pl-PL" sz="2400">
              <a:latin typeface="Calibri" pitchFamily="34" charset="0"/>
            </a:endParaRPr>
          </a:p>
          <a:p>
            <a:pPr algn="ctr"/>
            <a:r>
              <a:rPr lang="pl-PL" sz="2400" b="1">
                <a:latin typeface="Calibri" pitchFamily="34" charset="0"/>
              </a:rPr>
              <a:t>Naprawa przystanku końcowego</a:t>
            </a:r>
          </a:p>
          <a:p>
            <a:pPr algn="ctr"/>
            <a:r>
              <a:rPr lang="pl-PL" sz="2400">
                <a:latin typeface="Calibri" pitchFamily="34" charset="0"/>
              </a:rPr>
              <a:t>Linia 10 i 24 /BO/</a:t>
            </a:r>
          </a:p>
          <a:p>
            <a:pPr algn="ctr"/>
            <a:r>
              <a:rPr lang="pl-PL" sz="2400">
                <a:solidFill>
                  <a:srgbClr val="6C2E12"/>
                </a:solidFill>
                <a:latin typeface="Arial Black" pitchFamily="34" charset="0"/>
              </a:rPr>
              <a:t>227 tys. zł</a:t>
            </a:r>
          </a:p>
        </p:txBody>
      </p:sp>
      <p:sp>
        <p:nvSpPr>
          <p:cNvPr id="32" name="TextBox 18"/>
          <p:cNvSpPr txBox="1"/>
          <p:nvPr/>
        </p:nvSpPr>
        <p:spPr>
          <a:xfrm>
            <a:off x="4892675" y="1203325"/>
            <a:ext cx="8462963" cy="923925"/>
          </a:xfrm>
          <a:prstGeom prst="rect">
            <a:avLst/>
          </a:prstGeom>
          <a:noFill/>
        </p:spPr>
        <p:txBody>
          <a:bodyPr>
            <a:spAutoFit/>
          </a:bodyPr>
          <a:lstStyle/>
          <a:p>
            <a:pPr fontAlgn="auto">
              <a:spcBef>
                <a:spcPts val="0"/>
              </a:spcBef>
              <a:spcAft>
                <a:spcPts val="0"/>
              </a:spcAft>
              <a:defRPr/>
            </a:pPr>
            <a:r>
              <a:rPr lang="pl-PL" sz="5400" spc="100" dirty="0">
                <a:solidFill>
                  <a:srgbClr val="ED7D31">
                    <a:lumMod val="50000"/>
                  </a:srgbClr>
                </a:solidFill>
                <a:latin typeface="+mn-lt"/>
                <a:ea typeface="Open Sans" panose="020B0606030504020204" pitchFamily="34" charset="0"/>
                <a:cs typeface="Open Sans" panose="020B0606030504020204" pitchFamily="34" charset="0"/>
              </a:rPr>
              <a:t>BŁESZNO</a:t>
            </a:r>
            <a:endParaRPr lang="en-US" sz="5400" spc="100" dirty="0">
              <a:solidFill>
                <a:srgbClr val="ED7D31">
                  <a:lumMod val="50000"/>
                </a:srgbClr>
              </a:solidFill>
              <a:latin typeface="+mn-lt"/>
              <a:ea typeface="Open Sans" panose="020B0606030504020204" pitchFamily="34" charset="0"/>
              <a:cs typeface="Open Sans" panose="020B0606030504020204" pitchFamily="34" charset="0"/>
            </a:endParaRPr>
          </a:p>
        </p:txBody>
      </p:sp>
      <p:cxnSp>
        <p:nvCxnSpPr>
          <p:cNvPr id="33" name="Straight Connector 17"/>
          <p:cNvCxnSpPr/>
          <p:nvPr/>
        </p:nvCxnSpPr>
        <p:spPr>
          <a:xfrm flipV="1">
            <a:off x="12190413" y="12771438"/>
            <a:ext cx="22225" cy="504825"/>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4" name="TextBox 22"/>
          <p:cNvSpPr txBox="1"/>
          <p:nvPr/>
        </p:nvSpPr>
        <p:spPr>
          <a:xfrm>
            <a:off x="12330113" y="12793663"/>
            <a:ext cx="1500187" cy="584200"/>
          </a:xfrm>
          <a:prstGeom prst="rect">
            <a:avLst/>
          </a:prstGeom>
          <a:noFill/>
        </p:spPr>
        <p:txBody>
          <a:bodyPr>
            <a:spAutoFit/>
          </a:bodyPr>
          <a:lstStyle/>
          <a:p>
            <a:pPr algn="ctr" fontAlgn="auto">
              <a:spcBef>
                <a:spcPts val="0"/>
              </a:spcBef>
              <a:spcAft>
                <a:spcPts val="0"/>
              </a:spcAft>
              <a:defRPr/>
            </a:pPr>
            <a:r>
              <a:rPr lang="pl-PL" sz="3200" spc="300" dirty="0">
                <a:solidFill>
                  <a:schemeClr val="tx2">
                    <a:lumMod val="50000"/>
                  </a:schemeClr>
                </a:solidFill>
                <a:latin typeface="Arial Black" pitchFamily="34" charset="0"/>
                <a:ea typeface="Open Sans" panose="020B0606030504020204" pitchFamily="34" charset="0"/>
                <a:cs typeface="Aharoni" pitchFamily="2" charset="-79"/>
              </a:rPr>
              <a:t>2019</a:t>
            </a:r>
            <a:endParaRPr lang="en-US" sz="3200" spc="300" dirty="0">
              <a:solidFill>
                <a:schemeClr val="tx2">
                  <a:lumMod val="50000"/>
                </a:schemeClr>
              </a:solidFill>
              <a:latin typeface="Arial Black" pitchFamily="34" charset="0"/>
              <a:ea typeface="Open Sans" panose="020B0606030504020204" pitchFamily="34" charset="0"/>
              <a:cs typeface="Aharoni" pitchFamily="2" charset="-79"/>
            </a:endParaRPr>
          </a:p>
        </p:txBody>
      </p:sp>
      <p:pic>
        <p:nvPicPr>
          <p:cNvPr id="66577" name="Picture 10" descr="C:\Users\lstacherczak\Desktop\czestochowa_logo_A1_podstawowe_kolor.PNG"/>
          <p:cNvPicPr>
            <a:picLocks noChangeAspect="1" noChangeArrowheads="1"/>
          </p:cNvPicPr>
          <p:nvPr/>
        </p:nvPicPr>
        <p:blipFill>
          <a:blip r:embed="rId3"/>
          <a:srcRect/>
          <a:stretch>
            <a:fillRect/>
          </a:stretch>
        </p:blipFill>
        <p:spPr bwMode="auto">
          <a:xfrm>
            <a:off x="9794875" y="12687300"/>
            <a:ext cx="2124075" cy="7016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14" name="Straight Connector 13"/>
          <p:cNvCxnSpPr/>
          <p:nvPr/>
        </p:nvCxnSpPr>
        <p:spPr>
          <a:xfrm flipV="1">
            <a:off x="3259138" y="2232025"/>
            <a:ext cx="17706975" cy="15875"/>
          </a:xfrm>
          <a:prstGeom prst="line">
            <a:avLst/>
          </a:prstGeom>
          <a:ln w="50800">
            <a:solidFill>
              <a:schemeClr val="accent2">
                <a:lumMod val="7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59138" y="2247900"/>
            <a:ext cx="8126412" cy="0"/>
          </a:xfrm>
          <a:prstGeom prst="line">
            <a:avLst/>
          </a:prstGeom>
          <a:ln w="508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flipH="1">
            <a:off x="0" y="1419225"/>
            <a:ext cx="192088" cy="152876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ED7D31">
                  <a:lumMod val="50000"/>
                </a:srgbClr>
              </a:solidFill>
            </a:endParaRPr>
          </a:p>
        </p:txBody>
      </p:sp>
      <p:sp>
        <p:nvSpPr>
          <p:cNvPr id="29" name="TextBox 18"/>
          <p:cNvSpPr txBox="1"/>
          <p:nvPr/>
        </p:nvSpPr>
        <p:spPr>
          <a:xfrm>
            <a:off x="10599738" y="1609725"/>
            <a:ext cx="11152187" cy="1262063"/>
          </a:xfrm>
          <a:prstGeom prst="rect">
            <a:avLst/>
          </a:prstGeom>
          <a:noFill/>
        </p:spPr>
        <p:txBody>
          <a:bodyPr>
            <a:spAutoFit/>
          </a:bodyPr>
          <a:lstStyle/>
          <a:p>
            <a:pPr algn="r" fontAlgn="auto">
              <a:spcBef>
                <a:spcPts val="0"/>
              </a:spcBef>
              <a:spcAft>
                <a:spcPts val="0"/>
              </a:spcAft>
              <a:defRPr/>
            </a:pPr>
            <a:r>
              <a:rPr lang="pl-PL" spc="100" dirty="0">
                <a:solidFill>
                  <a:srgbClr val="ED7D31">
                    <a:lumMod val="50000"/>
                  </a:srgbClr>
                </a:solidFill>
                <a:latin typeface="Arial" panose="020B0604020202020204" pitchFamily="34" charset="0"/>
                <a:ea typeface="Open Sans" panose="020B0606030504020204" pitchFamily="34" charset="0"/>
                <a:cs typeface="Arial" panose="020B0604020202020204" pitchFamily="34" charset="0"/>
              </a:rPr>
              <a:t>MIEJSKI ZARZĄD DRÓG I TRANSPORTU</a:t>
            </a:r>
            <a:endParaRPr lang="en-US" spc="100" dirty="0">
              <a:solidFill>
                <a:srgbClr val="ED7D31">
                  <a:lumMod val="50000"/>
                </a:srgbClr>
              </a:solidFill>
              <a:latin typeface="Arial" panose="020B0604020202020204" pitchFamily="34" charset="0"/>
              <a:ea typeface="Open Sans" panose="020B0606030504020204" pitchFamily="34" charset="0"/>
              <a:cs typeface="Arial" panose="020B0604020202020204" pitchFamily="34" charset="0"/>
            </a:endParaRPr>
          </a:p>
          <a:p>
            <a:pPr fontAlgn="auto">
              <a:spcBef>
                <a:spcPts val="0"/>
              </a:spcBef>
              <a:spcAft>
                <a:spcPts val="0"/>
              </a:spcAft>
              <a:defRPr/>
            </a:pPr>
            <a:endParaRPr lang="en-US" sz="4000" spc="100" dirty="0">
              <a:solidFill>
                <a:srgbClr val="ED7D31">
                  <a:lumMod val="50000"/>
                </a:srgbClr>
              </a:solidFill>
              <a:latin typeface="+mn-lt"/>
              <a:ea typeface="Open Sans" panose="020B0606030504020204" pitchFamily="34" charset="0"/>
              <a:cs typeface="Open Sans" panose="020B0606030504020204" pitchFamily="34" charset="0"/>
            </a:endParaRPr>
          </a:p>
        </p:txBody>
      </p:sp>
      <p:grpSp>
        <p:nvGrpSpPr>
          <p:cNvPr id="67590" name="Grupa 18"/>
          <p:cNvGrpSpPr>
            <a:grpSpLocks/>
          </p:cNvGrpSpPr>
          <p:nvPr/>
        </p:nvGrpSpPr>
        <p:grpSpPr bwMode="auto">
          <a:xfrm>
            <a:off x="7580313" y="4673600"/>
            <a:ext cx="4429125" cy="1771650"/>
            <a:chOff x="-3604978" y="176149"/>
            <a:chExt cx="4430090" cy="1772036"/>
          </a:xfrm>
        </p:grpSpPr>
        <p:sp>
          <p:nvSpPr>
            <p:cNvPr id="42" name="Pagon 41"/>
            <p:cNvSpPr/>
            <p:nvPr/>
          </p:nvSpPr>
          <p:spPr>
            <a:xfrm>
              <a:off x="-3604978" y="176149"/>
              <a:ext cx="4430090" cy="1772036"/>
            </a:xfrm>
            <a:prstGeom prst="chevron">
              <a:avLst/>
            </a:prstGeom>
            <a:solidFill>
              <a:srgbClr val="6C2E12"/>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3" name="Pagon 4"/>
            <p:cNvSpPr/>
            <p:nvPr/>
          </p:nvSpPr>
          <p:spPr>
            <a:xfrm>
              <a:off x="-2718960" y="176149"/>
              <a:ext cx="2658054" cy="1772036"/>
            </a:xfrm>
            <a:prstGeom prst="rect">
              <a:avLst/>
            </a:prstGeom>
          </p:spPr>
          <p:style>
            <a:lnRef idx="0">
              <a:scrgbClr r="0" g="0" b="0"/>
            </a:lnRef>
            <a:fillRef idx="0">
              <a:scrgbClr r="0" g="0" b="0"/>
            </a:fillRef>
            <a:effectRef idx="0">
              <a:scrgbClr r="0" g="0" b="0"/>
            </a:effectRef>
            <a:fontRef idx="minor">
              <a:schemeClr val="lt1"/>
            </a:fontRef>
          </p:style>
          <p:txBody>
            <a:bodyPr lIns="176022" tIns="58674" rIns="58674" bIns="58674" spcCol="1270" anchor="ctr"/>
            <a:lstStyle/>
            <a:p>
              <a:pPr algn="ctr" defTabSz="1955800" fontAlgn="auto">
                <a:lnSpc>
                  <a:spcPct val="90000"/>
                </a:lnSpc>
                <a:spcAft>
                  <a:spcPct val="35000"/>
                </a:spcAft>
                <a:defRPr/>
              </a:pPr>
              <a:r>
                <a:rPr lang="pl-PL" sz="4400" dirty="0"/>
                <a:t>2019</a:t>
              </a:r>
              <a:endParaRPr lang="en-US" sz="4400" dirty="0"/>
            </a:p>
          </p:txBody>
        </p:sp>
      </p:grpSp>
      <p:sp>
        <p:nvSpPr>
          <p:cNvPr id="67591" name="Prostokąt 52"/>
          <p:cNvSpPr>
            <a:spLocks noChangeArrowheads="1"/>
          </p:cNvSpPr>
          <p:nvPr/>
        </p:nvSpPr>
        <p:spPr bwMode="auto">
          <a:xfrm>
            <a:off x="11514138" y="3584575"/>
            <a:ext cx="9932987" cy="6497638"/>
          </a:xfrm>
          <a:prstGeom prst="rect">
            <a:avLst/>
          </a:prstGeom>
          <a:noFill/>
          <a:ln w="9525">
            <a:noFill/>
            <a:miter lim="800000"/>
            <a:headEnd/>
            <a:tailEnd/>
          </a:ln>
        </p:spPr>
        <p:txBody>
          <a:bodyPr>
            <a:spAutoFit/>
          </a:bodyPr>
          <a:lstStyle/>
          <a:p>
            <a:pPr algn="ctr"/>
            <a:r>
              <a:rPr lang="pl-PL" sz="2800" b="1">
                <a:latin typeface="Calibri" pitchFamily="34" charset="0"/>
              </a:rPr>
              <a:t>Budowa ul. Żyznej </a:t>
            </a:r>
            <a:r>
              <a:rPr lang="pl-PL" sz="2800">
                <a:latin typeface="Calibri" pitchFamily="34" charset="0"/>
              </a:rPr>
              <a:t>(etap I)</a:t>
            </a:r>
          </a:p>
          <a:p>
            <a:pPr algn="ctr"/>
            <a:r>
              <a:rPr lang="pl-PL" sz="2800">
                <a:latin typeface="Calibri" pitchFamily="34" charset="0"/>
              </a:rPr>
              <a:t>od ul. Dźbowskiej do ul. Zdrowej</a:t>
            </a:r>
          </a:p>
          <a:p>
            <a:pPr algn="ctr"/>
            <a:r>
              <a:rPr lang="pl-PL" sz="2800">
                <a:latin typeface="Calibri" pitchFamily="34" charset="0"/>
              </a:rPr>
              <a:t>Termin wykonania dokumentacji 11.2019 r.</a:t>
            </a:r>
          </a:p>
          <a:p>
            <a:pPr algn="ctr"/>
            <a:r>
              <a:rPr lang="pl-PL" sz="2800">
                <a:latin typeface="Calibri" pitchFamily="34" charset="0"/>
              </a:rPr>
              <a:t>Koszt wykonania dokumentacji </a:t>
            </a:r>
            <a:r>
              <a:rPr lang="pl-PL" sz="2800">
                <a:solidFill>
                  <a:srgbClr val="6C2E12"/>
                </a:solidFill>
                <a:latin typeface="Arial Black" pitchFamily="34" charset="0"/>
              </a:rPr>
              <a:t>94 tys. zł </a:t>
            </a:r>
          </a:p>
          <a:p>
            <a:pPr algn="ctr"/>
            <a:r>
              <a:rPr lang="pl-PL" sz="2800">
                <a:latin typeface="Calibri" pitchFamily="34" charset="0"/>
              </a:rPr>
              <a:t/>
            </a:r>
            <a:br>
              <a:rPr lang="pl-PL" sz="2800">
                <a:latin typeface="Calibri" pitchFamily="34" charset="0"/>
              </a:rPr>
            </a:br>
            <a:endParaRPr lang="pl-PL" sz="2800">
              <a:latin typeface="Calibri" pitchFamily="34" charset="0"/>
            </a:endParaRPr>
          </a:p>
          <a:p>
            <a:pPr algn="ctr"/>
            <a:r>
              <a:rPr lang="pl-PL" sz="2800" b="1">
                <a:latin typeface="Calibri" pitchFamily="34" charset="0"/>
              </a:rPr>
              <a:t>Budowa połączenia ul. Korfantego z ul. Bugajską</a:t>
            </a:r>
          </a:p>
          <a:p>
            <a:pPr algn="ctr"/>
            <a:r>
              <a:rPr lang="pl-PL" sz="2800">
                <a:latin typeface="Calibri" pitchFamily="34" charset="0"/>
              </a:rPr>
              <a:t>Termin wykonania dokumentacji 10.2020 r.</a:t>
            </a:r>
          </a:p>
          <a:p>
            <a:pPr algn="ctr"/>
            <a:r>
              <a:rPr lang="pl-PL" sz="2800">
                <a:latin typeface="Calibri" pitchFamily="34" charset="0"/>
              </a:rPr>
              <a:t>Koszt wykonania dokumentacji </a:t>
            </a:r>
            <a:r>
              <a:rPr lang="pl-PL" sz="2800">
                <a:solidFill>
                  <a:srgbClr val="6C2E12"/>
                </a:solidFill>
                <a:latin typeface="Arial Black" pitchFamily="34" charset="0"/>
              </a:rPr>
              <a:t>479 tys. zł </a:t>
            </a:r>
          </a:p>
          <a:p>
            <a:pPr algn="ctr"/>
            <a:r>
              <a:rPr lang="pl-PL" sz="2800">
                <a:latin typeface="Calibri" pitchFamily="34" charset="0"/>
              </a:rPr>
              <a:t/>
            </a:r>
            <a:br>
              <a:rPr lang="pl-PL" sz="2800">
                <a:latin typeface="Calibri" pitchFamily="34" charset="0"/>
              </a:rPr>
            </a:br>
            <a:endParaRPr lang="pl-PL" sz="2800">
              <a:latin typeface="Calibri" pitchFamily="34" charset="0"/>
            </a:endParaRPr>
          </a:p>
          <a:p>
            <a:pPr algn="ctr"/>
            <a:r>
              <a:rPr lang="pl-PL" sz="2800" b="1">
                <a:latin typeface="Calibri" pitchFamily="34" charset="0"/>
              </a:rPr>
              <a:t>Budowa łącznika drogowego</a:t>
            </a:r>
          </a:p>
          <a:p>
            <a:pPr algn="ctr"/>
            <a:r>
              <a:rPr lang="pl-PL" sz="2800">
                <a:latin typeface="Calibri" pitchFamily="34" charset="0"/>
              </a:rPr>
              <a:t>ulic Wirażowej i Żyznej </a:t>
            </a:r>
          </a:p>
          <a:p>
            <a:pPr algn="ctr"/>
            <a:r>
              <a:rPr lang="pl-PL" sz="2800">
                <a:latin typeface="Calibri" pitchFamily="34" charset="0"/>
              </a:rPr>
              <a:t>Termin wykonania dokumentacji 05.2019 r.</a:t>
            </a:r>
          </a:p>
          <a:p>
            <a:pPr algn="ctr"/>
            <a:r>
              <a:rPr lang="pl-PL" sz="2800">
                <a:latin typeface="Calibri" pitchFamily="34" charset="0"/>
              </a:rPr>
              <a:t>Koszt wykonania dokumentacji </a:t>
            </a:r>
            <a:r>
              <a:rPr lang="pl-PL" sz="2800">
                <a:solidFill>
                  <a:srgbClr val="6C2E12"/>
                </a:solidFill>
                <a:latin typeface="Arial Black" pitchFamily="34" charset="0"/>
              </a:rPr>
              <a:t>48 tys. zł</a:t>
            </a:r>
          </a:p>
        </p:txBody>
      </p:sp>
      <p:sp>
        <p:nvSpPr>
          <p:cNvPr id="30" name="TextBox 18"/>
          <p:cNvSpPr txBox="1"/>
          <p:nvPr/>
        </p:nvSpPr>
        <p:spPr>
          <a:xfrm>
            <a:off x="4892675" y="1203325"/>
            <a:ext cx="8462963" cy="923925"/>
          </a:xfrm>
          <a:prstGeom prst="rect">
            <a:avLst/>
          </a:prstGeom>
          <a:noFill/>
        </p:spPr>
        <p:txBody>
          <a:bodyPr>
            <a:spAutoFit/>
          </a:bodyPr>
          <a:lstStyle/>
          <a:p>
            <a:pPr fontAlgn="auto">
              <a:spcBef>
                <a:spcPts val="0"/>
              </a:spcBef>
              <a:spcAft>
                <a:spcPts val="0"/>
              </a:spcAft>
              <a:defRPr/>
            </a:pPr>
            <a:r>
              <a:rPr lang="pl-PL" sz="5400" spc="100" dirty="0">
                <a:solidFill>
                  <a:srgbClr val="ED7D31">
                    <a:lumMod val="50000"/>
                  </a:srgbClr>
                </a:solidFill>
                <a:latin typeface="+mn-lt"/>
                <a:ea typeface="Open Sans" panose="020B0606030504020204" pitchFamily="34" charset="0"/>
                <a:cs typeface="Open Sans" panose="020B0606030504020204" pitchFamily="34" charset="0"/>
              </a:rPr>
              <a:t>BŁESZNO</a:t>
            </a:r>
            <a:endParaRPr lang="en-US" sz="5400" spc="100" dirty="0">
              <a:solidFill>
                <a:srgbClr val="ED7D31">
                  <a:lumMod val="50000"/>
                </a:srgbClr>
              </a:solidFill>
              <a:latin typeface="+mn-lt"/>
              <a:ea typeface="Open Sans" panose="020B0606030504020204" pitchFamily="34" charset="0"/>
              <a:cs typeface="Open Sans" panose="020B0606030504020204" pitchFamily="34" charset="0"/>
            </a:endParaRPr>
          </a:p>
        </p:txBody>
      </p:sp>
      <p:cxnSp>
        <p:nvCxnSpPr>
          <p:cNvPr id="32" name="Straight Connector 17"/>
          <p:cNvCxnSpPr/>
          <p:nvPr/>
        </p:nvCxnSpPr>
        <p:spPr>
          <a:xfrm flipV="1">
            <a:off x="12190413" y="12771438"/>
            <a:ext cx="22225" cy="504825"/>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3" name="TextBox 22"/>
          <p:cNvSpPr txBox="1"/>
          <p:nvPr/>
        </p:nvSpPr>
        <p:spPr>
          <a:xfrm>
            <a:off x="12330113" y="12793663"/>
            <a:ext cx="1500187" cy="584200"/>
          </a:xfrm>
          <a:prstGeom prst="rect">
            <a:avLst/>
          </a:prstGeom>
          <a:noFill/>
        </p:spPr>
        <p:txBody>
          <a:bodyPr>
            <a:spAutoFit/>
          </a:bodyPr>
          <a:lstStyle/>
          <a:p>
            <a:pPr algn="ctr" fontAlgn="auto">
              <a:spcBef>
                <a:spcPts val="0"/>
              </a:spcBef>
              <a:spcAft>
                <a:spcPts val="0"/>
              </a:spcAft>
              <a:defRPr/>
            </a:pPr>
            <a:r>
              <a:rPr lang="pl-PL" sz="3200" spc="300" dirty="0">
                <a:solidFill>
                  <a:schemeClr val="tx2">
                    <a:lumMod val="50000"/>
                  </a:schemeClr>
                </a:solidFill>
                <a:latin typeface="Arial Black" pitchFamily="34" charset="0"/>
                <a:ea typeface="Open Sans" panose="020B0606030504020204" pitchFamily="34" charset="0"/>
                <a:cs typeface="Aharoni" pitchFamily="2" charset="-79"/>
              </a:rPr>
              <a:t>2019</a:t>
            </a:r>
            <a:endParaRPr lang="en-US" sz="3200" spc="300" dirty="0">
              <a:solidFill>
                <a:schemeClr val="tx2">
                  <a:lumMod val="50000"/>
                </a:schemeClr>
              </a:solidFill>
              <a:latin typeface="Arial Black" pitchFamily="34" charset="0"/>
              <a:ea typeface="Open Sans" panose="020B0606030504020204" pitchFamily="34" charset="0"/>
              <a:cs typeface="Aharoni" pitchFamily="2" charset="-79"/>
            </a:endParaRPr>
          </a:p>
        </p:txBody>
      </p:sp>
      <p:pic>
        <p:nvPicPr>
          <p:cNvPr id="67595" name="Picture 10" descr="C:\Users\lstacherczak\Desktop\czestochowa_logo_A1_podstawowe_kolor.PNG"/>
          <p:cNvPicPr>
            <a:picLocks noChangeAspect="1" noChangeArrowheads="1"/>
          </p:cNvPicPr>
          <p:nvPr/>
        </p:nvPicPr>
        <p:blipFill>
          <a:blip r:embed="rId3"/>
          <a:srcRect/>
          <a:stretch>
            <a:fillRect/>
          </a:stretch>
        </p:blipFill>
        <p:spPr bwMode="auto">
          <a:xfrm>
            <a:off x="9794875" y="12687300"/>
            <a:ext cx="2124075" cy="7016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10" name="Straight Connector 13"/>
          <p:cNvCxnSpPr/>
          <p:nvPr/>
        </p:nvCxnSpPr>
        <p:spPr>
          <a:xfrm flipV="1">
            <a:off x="3259138" y="2232025"/>
            <a:ext cx="17706975" cy="15875"/>
          </a:xfrm>
          <a:prstGeom prst="line">
            <a:avLst/>
          </a:prstGeom>
          <a:ln w="50800">
            <a:solidFill>
              <a:schemeClr val="accent2">
                <a:lumMod val="7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9"/>
          <p:cNvCxnSpPr/>
          <p:nvPr/>
        </p:nvCxnSpPr>
        <p:spPr>
          <a:xfrm>
            <a:off x="3259138" y="2247900"/>
            <a:ext cx="8126412" cy="0"/>
          </a:xfrm>
          <a:prstGeom prst="line">
            <a:avLst/>
          </a:prstGeom>
          <a:ln w="508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1"/>
          <p:cNvSpPr/>
          <p:nvPr/>
        </p:nvSpPr>
        <p:spPr>
          <a:xfrm flipH="1">
            <a:off x="0" y="1419225"/>
            <a:ext cx="192088" cy="152876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ED7D31">
                  <a:lumMod val="50000"/>
                </a:srgbClr>
              </a:solidFill>
            </a:endParaRPr>
          </a:p>
        </p:txBody>
      </p:sp>
      <p:sp>
        <p:nvSpPr>
          <p:cNvPr id="16" name="TextBox 18"/>
          <p:cNvSpPr txBox="1"/>
          <p:nvPr/>
        </p:nvSpPr>
        <p:spPr>
          <a:xfrm>
            <a:off x="12165013" y="1579563"/>
            <a:ext cx="9013825" cy="584200"/>
          </a:xfrm>
          <a:prstGeom prst="rect">
            <a:avLst/>
          </a:prstGeom>
          <a:noFill/>
        </p:spPr>
        <p:txBody>
          <a:bodyPr>
            <a:spAutoFit/>
          </a:bodyPr>
          <a:lstStyle/>
          <a:p>
            <a:pPr algn="r" fontAlgn="auto">
              <a:spcBef>
                <a:spcPts val="0"/>
              </a:spcBef>
              <a:spcAft>
                <a:spcPts val="0"/>
              </a:spcAft>
              <a:defRPr/>
            </a:pPr>
            <a:r>
              <a:rPr lang="pl-PL" sz="3200" spc="100" dirty="0">
                <a:solidFill>
                  <a:srgbClr val="ED7D31">
                    <a:lumMod val="50000"/>
                  </a:srgbClr>
                </a:solidFill>
                <a:latin typeface="+mn-lt"/>
                <a:ea typeface="Open Sans" panose="020B0606030504020204" pitchFamily="34" charset="0"/>
                <a:cs typeface="Open Sans" panose="020B0606030504020204" pitchFamily="34" charset="0"/>
              </a:rPr>
              <a:t>WYDZIAŁ POLITYKI SPOŁECZNEJ</a:t>
            </a:r>
            <a:endParaRPr lang="en-US" sz="3200" spc="100" dirty="0">
              <a:solidFill>
                <a:srgbClr val="ED7D31">
                  <a:lumMod val="50000"/>
                </a:srgbClr>
              </a:solidFill>
              <a:latin typeface="+mn-lt"/>
              <a:ea typeface="Open Sans" panose="020B0606030504020204" pitchFamily="34" charset="0"/>
              <a:cs typeface="Open Sans" panose="020B0606030504020204" pitchFamily="34" charset="0"/>
            </a:endParaRPr>
          </a:p>
        </p:txBody>
      </p:sp>
      <p:grpSp>
        <p:nvGrpSpPr>
          <p:cNvPr id="2" name="Group 62"/>
          <p:cNvGrpSpPr>
            <a:grpSpLocks/>
          </p:cNvGrpSpPr>
          <p:nvPr/>
        </p:nvGrpSpPr>
        <p:grpSpPr bwMode="auto">
          <a:xfrm>
            <a:off x="20121563" y="5600700"/>
            <a:ext cx="3035300" cy="4054475"/>
            <a:chOff x="5053014" y="2036764"/>
            <a:chExt cx="2089150" cy="2790826"/>
          </a:xfrm>
        </p:grpSpPr>
        <p:sp>
          <p:nvSpPr>
            <p:cNvPr id="68648" name="Freeform 5"/>
            <p:cNvSpPr>
              <a:spLocks noEditPoints="1"/>
            </p:cNvSpPr>
            <p:nvPr/>
          </p:nvSpPr>
          <p:spPr bwMode="auto">
            <a:xfrm>
              <a:off x="5053014" y="2036764"/>
              <a:ext cx="2089150" cy="2641601"/>
            </a:xfrm>
            <a:custGeom>
              <a:avLst/>
              <a:gdLst>
                <a:gd name="T0" fmla="*/ 2147483647 w 554"/>
                <a:gd name="T1" fmla="*/ 2147483647 h 701"/>
                <a:gd name="T2" fmla="*/ 2147483647 w 554"/>
                <a:gd name="T3" fmla="*/ 2147483647 h 701"/>
                <a:gd name="T4" fmla="*/ 2147483647 w 554"/>
                <a:gd name="T5" fmla="*/ 2147483647 h 701"/>
                <a:gd name="T6" fmla="*/ 2147483647 w 554"/>
                <a:gd name="T7" fmla="*/ 2147483647 h 701"/>
                <a:gd name="T8" fmla="*/ 2147483647 w 554"/>
                <a:gd name="T9" fmla="*/ 2147483647 h 701"/>
                <a:gd name="T10" fmla="*/ 2147483647 w 554"/>
                <a:gd name="T11" fmla="*/ 2147483647 h 701"/>
                <a:gd name="T12" fmla="*/ 2147483647 w 554"/>
                <a:gd name="T13" fmla="*/ 2147483647 h 701"/>
                <a:gd name="T14" fmla="*/ 2147483647 w 554"/>
                <a:gd name="T15" fmla="*/ 2147483647 h 701"/>
                <a:gd name="T16" fmla="*/ 2147483647 w 554"/>
                <a:gd name="T17" fmla="*/ 2147483647 h 701"/>
                <a:gd name="T18" fmla="*/ 2147483647 w 554"/>
                <a:gd name="T19" fmla="*/ 2147483647 h 701"/>
                <a:gd name="T20" fmla="*/ 2147483647 w 554"/>
                <a:gd name="T21" fmla="*/ 2147483647 h 701"/>
                <a:gd name="T22" fmla="*/ 2147483647 w 554"/>
                <a:gd name="T23" fmla="*/ 2147483647 h 701"/>
                <a:gd name="T24" fmla="*/ 2147483647 w 554"/>
                <a:gd name="T25" fmla="*/ 0 h 701"/>
                <a:gd name="T26" fmla="*/ 2147483647 w 554"/>
                <a:gd name="T27" fmla="*/ 0 h 701"/>
                <a:gd name="T28" fmla="*/ 2147483647 w 554"/>
                <a:gd name="T29" fmla="*/ 2147483647 h 701"/>
                <a:gd name="T30" fmla="*/ 2147483647 w 554"/>
                <a:gd name="T31" fmla="*/ 2147483647 h 701"/>
                <a:gd name="T32" fmla="*/ 0 w 554"/>
                <a:gd name="T33" fmla="*/ 2147483647 h 701"/>
                <a:gd name="T34" fmla="*/ 0 w 554"/>
                <a:gd name="T35" fmla="*/ 2147483647 h 701"/>
                <a:gd name="T36" fmla="*/ 2147483647 w 554"/>
                <a:gd name="T37" fmla="*/ 2147483647 h 701"/>
                <a:gd name="T38" fmla="*/ 2147483647 w 554"/>
                <a:gd name="T39" fmla="*/ 2147483647 h 701"/>
                <a:gd name="T40" fmla="*/ 2147483647 w 554"/>
                <a:gd name="T41" fmla="*/ 2147483647 h 701"/>
                <a:gd name="T42" fmla="*/ 2147483647 w 554"/>
                <a:gd name="T43" fmla="*/ 2147483647 h 701"/>
                <a:gd name="T44" fmla="*/ 2147483647 w 554"/>
                <a:gd name="T45" fmla="*/ 2147483647 h 701"/>
                <a:gd name="T46" fmla="*/ 2147483647 w 554"/>
                <a:gd name="T47" fmla="*/ 2147483647 h 701"/>
                <a:gd name="T48" fmla="*/ 2147483647 w 554"/>
                <a:gd name="T49" fmla="*/ 2147483647 h 701"/>
                <a:gd name="T50" fmla="*/ 2147483647 w 554"/>
                <a:gd name="T51" fmla="*/ 2147483647 h 701"/>
                <a:gd name="T52" fmla="*/ 2147483647 w 554"/>
                <a:gd name="T53" fmla="*/ 2147483647 h 701"/>
                <a:gd name="T54" fmla="*/ 2147483647 w 554"/>
                <a:gd name="T55" fmla="*/ 2147483647 h 701"/>
                <a:gd name="T56" fmla="*/ 2147483647 w 554"/>
                <a:gd name="T57" fmla="*/ 2147483647 h 701"/>
                <a:gd name="T58" fmla="*/ 2147483647 w 554"/>
                <a:gd name="T59" fmla="*/ 2147483647 h 701"/>
                <a:gd name="T60" fmla="*/ 2147483647 w 554"/>
                <a:gd name="T61" fmla="*/ 2147483647 h 70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54"/>
                <a:gd name="T94" fmla="*/ 0 h 701"/>
                <a:gd name="T95" fmla="*/ 554 w 554"/>
                <a:gd name="T96" fmla="*/ 701 h 70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54" h="701">
                  <a:moveTo>
                    <a:pt x="485" y="235"/>
                  </a:moveTo>
                  <a:cubicBezTo>
                    <a:pt x="472" y="256"/>
                    <a:pt x="457" y="271"/>
                    <a:pt x="441" y="281"/>
                  </a:cubicBezTo>
                  <a:cubicBezTo>
                    <a:pt x="461" y="230"/>
                    <a:pt x="476" y="171"/>
                    <a:pt x="484" y="105"/>
                  </a:cubicBezTo>
                  <a:cubicBezTo>
                    <a:pt x="522" y="105"/>
                    <a:pt x="522" y="105"/>
                    <a:pt x="522" y="105"/>
                  </a:cubicBezTo>
                  <a:cubicBezTo>
                    <a:pt x="519" y="155"/>
                    <a:pt x="506" y="200"/>
                    <a:pt x="485" y="235"/>
                  </a:cubicBezTo>
                  <a:moveTo>
                    <a:pt x="69" y="235"/>
                  </a:moveTo>
                  <a:cubicBezTo>
                    <a:pt x="48" y="200"/>
                    <a:pt x="35" y="155"/>
                    <a:pt x="32" y="105"/>
                  </a:cubicBezTo>
                  <a:cubicBezTo>
                    <a:pt x="69" y="105"/>
                    <a:pt x="69" y="105"/>
                    <a:pt x="69" y="105"/>
                  </a:cubicBezTo>
                  <a:cubicBezTo>
                    <a:pt x="77" y="170"/>
                    <a:pt x="92" y="230"/>
                    <a:pt x="111" y="280"/>
                  </a:cubicBezTo>
                  <a:cubicBezTo>
                    <a:pt x="96" y="271"/>
                    <a:pt x="81" y="255"/>
                    <a:pt x="69" y="235"/>
                  </a:cubicBezTo>
                  <a:moveTo>
                    <a:pt x="487" y="73"/>
                  </a:moveTo>
                  <a:cubicBezTo>
                    <a:pt x="488" y="60"/>
                    <a:pt x="489" y="47"/>
                    <a:pt x="489" y="34"/>
                  </a:cubicBezTo>
                  <a:cubicBezTo>
                    <a:pt x="471" y="34"/>
                    <a:pt x="457" y="19"/>
                    <a:pt x="458" y="0"/>
                  </a:cubicBezTo>
                  <a:cubicBezTo>
                    <a:pt x="95" y="0"/>
                    <a:pt x="95" y="0"/>
                    <a:pt x="95" y="0"/>
                  </a:cubicBezTo>
                  <a:cubicBezTo>
                    <a:pt x="96" y="19"/>
                    <a:pt x="82" y="34"/>
                    <a:pt x="64" y="34"/>
                  </a:cubicBezTo>
                  <a:cubicBezTo>
                    <a:pt x="64" y="47"/>
                    <a:pt x="65" y="60"/>
                    <a:pt x="66" y="73"/>
                  </a:cubicBezTo>
                  <a:cubicBezTo>
                    <a:pt x="0" y="73"/>
                    <a:pt x="0" y="73"/>
                    <a:pt x="0" y="73"/>
                  </a:cubicBezTo>
                  <a:cubicBezTo>
                    <a:pt x="0" y="89"/>
                    <a:pt x="0" y="89"/>
                    <a:pt x="0" y="89"/>
                  </a:cubicBezTo>
                  <a:cubicBezTo>
                    <a:pt x="0" y="151"/>
                    <a:pt x="15" y="208"/>
                    <a:pt x="41" y="252"/>
                  </a:cubicBezTo>
                  <a:cubicBezTo>
                    <a:pt x="65" y="291"/>
                    <a:pt x="96" y="315"/>
                    <a:pt x="130" y="322"/>
                  </a:cubicBezTo>
                  <a:cubicBezTo>
                    <a:pt x="164" y="389"/>
                    <a:pt x="209" y="432"/>
                    <a:pt x="259" y="441"/>
                  </a:cubicBezTo>
                  <a:cubicBezTo>
                    <a:pt x="253" y="561"/>
                    <a:pt x="213" y="658"/>
                    <a:pt x="161" y="682"/>
                  </a:cubicBezTo>
                  <a:cubicBezTo>
                    <a:pt x="161" y="701"/>
                    <a:pt x="161" y="701"/>
                    <a:pt x="161" y="701"/>
                  </a:cubicBezTo>
                  <a:cubicBezTo>
                    <a:pt x="389" y="701"/>
                    <a:pt x="389" y="701"/>
                    <a:pt x="389" y="701"/>
                  </a:cubicBezTo>
                  <a:cubicBezTo>
                    <a:pt x="389" y="682"/>
                    <a:pt x="389" y="682"/>
                    <a:pt x="389" y="682"/>
                  </a:cubicBezTo>
                  <a:cubicBezTo>
                    <a:pt x="338" y="658"/>
                    <a:pt x="298" y="561"/>
                    <a:pt x="292" y="441"/>
                  </a:cubicBezTo>
                  <a:cubicBezTo>
                    <a:pt x="342" y="434"/>
                    <a:pt x="388" y="390"/>
                    <a:pt x="423" y="322"/>
                  </a:cubicBezTo>
                  <a:cubicBezTo>
                    <a:pt x="457" y="315"/>
                    <a:pt x="489" y="291"/>
                    <a:pt x="513" y="252"/>
                  </a:cubicBezTo>
                  <a:cubicBezTo>
                    <a:pt x="539" y="208"/>
                    <a:pt x="554" y="151"/>
                    <a:pt x="554" y="89"/>
                  </a:cubicBezTo>
                  <a:cubicBezTo>
                    <a:pt x="554" y="73"/>
                    <a:pt x="554" y="73"/>
                    <a:pt x="554" y="73"/>
                  </a:cubicBezTo>
                  <a:lnTo>
                    <a:pt x="487" y="73"/>
                  </a:lnTo>
                  <a:close/>
                </a:path>
              </a:pathLst>
            </a:custGeom>
            <a:solidFill>
              <a:srgbClr val="FFC828"/>
            </a:solidFill>
            <a:ln w="9525">
              <a:noFill/>
              <a:round/>
              <a:headEnd/>
              <a:tailEnd/>
            </a:ln>
          </p:spPr>
          <p:txBody>
            <a:bodyPr/>
            <a:lstStyle/>
            <a:p>
              <a:endParaRPr lang="pl-PL"/>
            </a:p>
          </p:txBody>
        </p:sp>
        <p:sp>
          <p:nvSpPr>
            <p:cNvPr id="68649" name="Freeform 6"/>
            <p:cNvSpPr>
              <a:spLocks/>
            </p:cNvSpPr>
            <p:nvPr/>
          </p:nvSpPr>
          <p:spPr bwMode="auto">
            <a:xfrm>
              <a:off x="5661027" y="3698878"/>
              <a:ext cx="858838" cy="979488"/>
            </a:xfrm>
            <a:custGeom>
              <a:avLst/>
              <a:gdLst>
                <a:gd name="T0" fmla="*/ 2147483647 w 228"/>
                <a:gd name="T1" fmla="*/ 0 h 260"/>
                <a:gd name="T2" fmla="*/ 0 w 228"/>
                <a:gd name="T3" fmla="*/ 2147483647 h 260"/>
                <a:gd name="T4" fmla="*/ 0 w 228"/>
                <a:gd name="T5" fmla="*/ 2147483647 h 260"/>
                <a:gd name="T6" fmla="*/ 2147483647 w 228"/>
                <a:gd name="T7" fmla="*/ 2147483647 h 260"/>
                <a:gd name="T8" fmla="*/ 2147483647 w 228"/>
                <a:gd name="T9" fmla="*/ 2147483647 h 260"/>
                <a:gd name="T10" fmla="*/ 2147483647 w 228"/>
                <a:gd name="T11" fmla="*/ 0 h 260"/>
                <a:gd name="T12" fmla="*/ 2147483647 w 228"/>
                <a:gd name="T13" fmla="*/ 0 h 260"/>
                <a:gd name="T14" fmla="*/ 0 60000 65536"/>
                <a:gd name="T15" fmla="*/ 0 60000 65536"/>
                <a:gd name="T16" fmla="*/ 0 60000 65536"/>
                <a:gd name="T17" fmla="*/ 0 60000 65536"/>
                <a:gd name="T18" fmla="*/ 0 60000 65536"/>
                <a:gd name="T19" fmla="*/ 0 60000 65536"/>
                <a:gd name="T20" fmla="*/ 0 60000 65536"/>
                <a:gd name="T21" fmla="*/ 0 w 228"/>
                <a:gd name="T22" fmla="*/ 0 h 260"/>
                <a:gd name="T23" fmla="*/ 228 w 228"/>
                <a:gd name="T24" fmla="*/ 260 h 2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8" h="260">
                  <a:moveTo>
                    <a:pt x="98" y="0"/>
                  </a:moveTo>
                  <a:cubicBezTo>
                    <a:pt x="92" y="120"/>
                    <a:pt x="52" y="217"/>
                    <a:pt x="0" y="241"/>
                  </a:cubicBezTo>
                  <a:cubicBezTo>
                    <a:pt x="0" y="260"/>
                    <a:pt x="0" y="260"/>
                    <a:pt x="0" y="260"/>
                  </a:cubicBezTo>
                  <a:cubicBezTo>
                    <a:pt x="228" y="260"/>
                    <a:pt x="228" y="260"/>
                    <a:pt x="228" y="260"/>
                  </a:cubicBezTo>
                  <a:cubicBezTo>
                    <a:pt x="228" y="241"/>
                    <a:pt x="228" y="241"/>
                    <a:pt x="228" y="241"/>
                  </a:cubicBezTo>
                  <a:cubicBezTo>
                    <a:pt x="177" y="217"/>
                    <a:pt x="137" y="120"/>
                    <a:pt x="131" y="0"/>
                  </a:cubicBezTo>
                  <a:lnTo>
                    <a:pt x="98" y="0"/>
                  </a:lnTo>
                  <a:close/>
                </a:path>
              </a:pathLst>
            </a:custGeom>
            <a:solidFill>
              <a:srgbClr val="FCDF64"/>
            </a:solidFill>
            <a:ln w="9525">
              <a:noFill/>
              <a:round/>
              <a:headEnd/>
              <a:tailEnd/>
            </a:ln>
          </p:spPr>
          <p:txBody>
            <a:bodyPr/>
            <a:lstStyle/>
            <a:p>
              <a:endParaRPr lang="pl-PL"/>
            </a:p>
          </p:txBody>
        </p:sp>
        <p:sp>
          <p:nvSpPr>
            <p:cNvPr id="68650" name="Freeform 7"/>
            <p:cNvSpPr>
              <a:spLocks/>
            </p:cNvSpPr>
            <p:nvPr/>
          </p:nvSpPr>
          <p:spPr bwMode="auto">
            <a:xfrm>
              <a:off x="5427663" y="2311402"/>
              <a:ext cx="312738" cy="901701"/>
            </a:xfrm>
            <a:custGeom>
              <a:avLst/>
              <a:gdLst>
                <a:gd name="T0" fmla="*/ 2147483647 w 83"/>
                <a:gd name="T1" fmla="*/ 2147483647 h 239"/>
                <a:gd name="T2" fmla="*/ 2147483647 w 83"/>
                <a:gd name="T3" fmla="*/ 2147483647 h 239"/>
                <a:gd name="T4" fmla="*/ 2147483647 w 83"/>
                <a:gd name="T5" fmla="*/ 2147483647 h 239"/>
                <a:gd name="T6" fmla="*/ 2147483647 w 83"/>
                <a:gd name="T7" fmla="*/ 2147483647 h 239"/>
                <a:gd name="T8" fmla="*/ 2147483647 w 83"/>
                <a:gd name="T9" fmla="*/ 2147483647 h 239"/>
                <a:gd name="T10" fmla="*/ 2147483647 w 83"/>
                <a:gd name="T11" fmla="*/ 2147483647 h 239"/>
                <a:gd name="T12" fmla="*/ 2147483647 w 83"/>
                <a:gd name="T13" fmla="*/ 2147483647 h 239"/>
                <a:gd name="T14" fmla="*/ 2147483647 w 83"/>
                <a:gd name="T15" fmla="*/ 2147483647 h 239"/>
                <a:gd name="T16" fmla="*/ 0 60000 65536"/>
                <a:gd name="T17" fmla="*/ 0 60000 65536"/>
                <a:gd name="T18" fmla="*/ 0 60000 65536"/>
                <a:gd name="T19" fmla="*/ 0 60000 65536"/>
                <a:gd name="T20" fmla="*/ 0 60000 65536"/>
                <a:gd name="T21" fmla="*/ 0 60000 65536"/>
                <a:gd name="T22" fmla="*/ 0 60000 65536"/>
                <a:gd name="T23" fmla="*/ 0 60000 65536"/>
                <a:gd name="T24" fmla="*/ 0 w 83"/>
                <a:gd name="T25" fmla="*/ 0 h 239"/>
                <a:gd name="T26" fmla="*/ 83 w 83"/>
                <a:gd name="T27" fmla="*/ 239 h 2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3" h="239">
                  <a:moveTo>
                    <a:pt x="66" y="239"/>
                  </a:moveTo>
                  <a:cubicBezTo>
                    <a:pt x="60" y="239"/>
                    <a:pt x="55" y="235"/>
                    <a:pt x="52" y="229"/>
                  </a:cubicBezTo>
                  <a:cubicBezTo>
                    <a:pt x="28" y="168"/>
                    <a:pt x="10" y="95"/>
                    <a:pt x="1" y="18"/>
                  </a:cubicBezTo>
                  <a:cubicBezTo>
                    <a:pt x="0" y="10"/>
                    <a:pt x="6" y="2"/>
                    <a:pt x="14" y="1"/>
                  </a:cubicBezTo>
                  <a:cubicBezTo>
                    <a:pt x="23" y="0"/>
                    <a:pt x="30" y="6"/>
                    <a:pt x="31" y="14"/>
                  </a:cubicBezTo>
                  <a:cubicBezTo>
                    <a:pt x="40" y="88"/>
                    <a:pt x="57" y="159"/>
                    <a:pt x="80" y="218"/>
                  </a:cubicBezTo>
                  <a:cubicBezTo>
                    <a:pt x="83" y="226"/>
                    <a:pt x="80" y="235"/>
                    <a:pt x="72" y="238"/>
                  </a:cubicBezTo>
                  <a:cubicBezTo>
                    <a:pt x="70" y="238"/>
                    <a:pt x="68" y="239"/>
                    <a:pt x="66" y="239"/>
                  </a:cubicBezTo>
                </a:path>
              </a:pathLst>
            </a:custGeom>
            <a:solidFill>
              <a:srgbClr val="FCDF64"/>
            </a:solidFill>
            <a:ln w="9525">
              <a:noFill/>
              <a:round/>
              <a:headEnd/>
              <a:tailEnd/>
            </a:ln>
          </p:spPr>
          <p:txBody>
            <a:bodyPr/>
            <a:lstStyle/>
            <a:p>
              <a:endParaRPr lang="pl-PL"/>
            </a:p>
          </p:txBody>
        </p:sp>
        <p:sp>
          <p:nvSpPr>
            <p:cNvPr id="68651" name="Freeform 8"/>
            <p:cNvSpPr>
              <a:spLocks/>
            </p:cNvSpPr>
            <p:nvPr/>
          </p:nvSpPr>
          <p:spPr bwMode="auto">
            <a:xfrm>
              <a:off x="5554662" y="4681540"/>
              <a:ext cx="1074738" cy="146050"/>
            </a:xfrm>
            <a:custGeom>
              <a:avLst/>
              <a:gdLst>
                <a:gd name="T0" fmla="*/ 2147483647 w 285"/>
                <a:gd name="T1" fmla="*/ 2147483647 h 39"/>
                <a:gd name="T2" fmla="*/ 0 w 285"/>
                <a:gd name="T3" fmla="*/ 2147483647 h 39"/>
                <a:gd name="T4" fmla="*/ 0 w 285"/>
                <a:gd name="T5" fmla="*/ 2147483647 h 39"/>
                <a:gd name="T6" fmla="*/ 2147483647 w 285"/>
                <a:gd name="T7" fmla="*/ 0 h 39"/>
                <a:gd name="T8" fmla="*/ 2147483647 w 285"/>
                <a:gd name="T9" fmla="*/ 0 h 39"/>
                <a:gd name="T10" fmla="*/ 2147483647 w 285"/>
                <a:gd name="T11" fmla="*/ 2147483647 h 39"/>
                <a:gd name="T12" fmla="*/ 2147483647 w 285"/>
                <a:gd name="T13" fmla="*/ 2147483647 h 39"/>
                <a:gd name="T14" fmla="*/ 0 60000 65536"/>
                <a:gd name="T15" fmla="*/ 0 60000 65536"/>
                <a:gd name="T16" fmla="*/ 0 60000 65536"/>
                <a:gd name="T17" fmla="*/ 0 60000 65536"/>
                <a:gd name="T18" fmla="*/ 0 60000 65536"/>
                <a:gd name="T19" fmla="*/ 0 60000 65536"/>
                <a:gd name="T20" fmla="*/ 0 60000 65536"/>
                <a:gd name="T21" fmla="*/ 0 w 285"/>
                <a:gd name="T22" fmla="*/ 0 h 39"/>
                <a:gd name="T23" fmla="*/ 285 w 285"/>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5" h="39">
                  <a:moveTo>
                    <a:pt x="285" y="39"/>
                  </a:moveTo>
                  <a:cubicBezTo>
                    <a:pt x="0" y="39"/>
                    <a:pt x="0" y="39"/>
                    <a:pt x="0" y="39"/>
                  </a:cubicBezTo>
                  <a:cubicBezTo>
                    <a:pt x="0" y="16"/>
                    <a:pt x="0" y="16"/>
                    <a:pt x="0" y="16"/>
                  </a:cubicBezTo>
                  <a:cubicBezTo>
                    <a:pt x="0" y="7"/>
                    <a:pt x="7" y="0"/>
                    <a:pt x="16" y="0"/>
                  </a:cubicBezTo>
                  <a:cubicBezTo>
                    <a:pt x="269" y="0"/>
                    <a:pt x="269" y="0"/>
                    <a:pt x="269" y="0"/>
                  </a:cubicBezTo>
                  <a:cubicBezTo>
                    <a:pt x="278" y="0"/>
                    <a:pt x="285" y="7"/>
                    <a:pt x="285" y="16"/>
                  </a:cubicBezTo>
                  <a:lnTo>
                    <a:pt x="285" y="39"/>
                  </a:lnTo>
                  <a:close/>
                </a:path>
              </a:pathLst>
            </a:custGeom>
            <a:solidFill>
              <a:srgbClr val="F6A31A"/>
            </a:solidFill>
            <a:ln w="9525">
              <a:noFill/>
              <a:round/>
              <a:headEnd/>
              <a:tailEnd/>
            </a:ln>
          </p:spPr>
          <p:txBody>
            <a:bodyPr/>
            <a:lstStyle/>
            <a:p>
              <a:endParaRPr lang="pl-PL"/>
            </a:p>
          </p:txBody>
        </p:sp>
        <p:sp>
          <p:nvSpPr>
            <p:cNvPr id="68652" name="Freeform 9"/>
            <p:cNvSpPr>
              <a:spLocks/>
            </p:cNvSpPr>
            <p:nvPr/>
          </p:nvSpPr>
          <p:spPr bwMode="auto">
            <a:xfrm>
              <a:off x="5988050" y="2247902"/>
              <a:ext cx="874713" cy="1450976"/>
            </a:xfrm>
            <a:custGeom>
              <a:avLst/>
              <a:gdLst>
                <a:gd name="T0" fmla="*/ 2147483647 w 232"/>
                <a:gd name="T1" fmla="*/ 0 h 385"/>
                <a:gd name="T2" fmla="*/ 0 w 232"/>
                <a:gd name="T3" fmla="*/ 2147483647 h 385"/>
                <a:gd name="T4" fmla="*/ 2147483647 w 232"/>
                <a:gd name="T5" fmla="*/ 2147483647 h 385"/>
                <a:gd name="T6" fmla="*/ 2147483647 w 232"/>
                <a:gd name="T7" fmla="*/ 2147483647 h 385"/>
                <a:gd name="T8" fmla="*/ 2147483647 w 232"/>
                <a:gd name="T9" fmla="*/ 2147483647 h 385"/>
                <a:gd name="T10" fmla="*/ 2147483647 w 232"/>
                <a:gd name="T11" fmla="*/ 2147483647 h 385"/>
                <a:gd name="T12" fmla="*/ 2147483647 w 232"/>
                <a:gd name="T13" fmla="*/ 2147483647 h 385"/>
                <a:gd name="T14" fmla="*/ 2147483647 w 232"/>
                <a:gd name="T15" fmla="*/ 2147483647 h 385"/>
                <a:gd name="T16" fmla="*/ 2147483647 w 232"/>
                <a:gd name="T17" fmla="*/ 0 h 3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2"/>
                <a:gd name="T28" fmla="*/ 0 h 385"/>
                <a:gd name="T29" fmla="*/ 232 w 232"/>
                <a:gd name="T30" fmla="*/ 385 h 3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2" h="385">
                  <a:moveTo>
                    <a:pt x="82" y="0"/>
                  </a:moveTo>
                  <a:cubicBezTo>
                    <a:pt x="0" y="308"/>
                    <a:pt x="0" y="308"/>
                    <a:pt x="0" y="308"/>
                  </a:cubicBezTo>
                  <a:cubicBezTo>
                    <a:pt x="46" y="385"/>
                    <a:pt x="46" y="385"/>
                    <a:pt x="46" y="385"/>
                  </a:cubicBezTo>
                  <a:cubicBezTo>
                    <a:pt x="96" y="376"/>
                    <a:pt x="141" y="333"/>
                    <a:pt x="175" y="266"/>
                  </a:cubicBezTo>
                  <a:cubicBezTo>
                    <a:pt x="195" y="262"/>
                    <a:pt x="215" y="252"/>
                    <a:pt x="232" y="236"/>
                  </a:cubicBezTo>
                  <a:cubicBezTo>
                    <a:pt x="215" y="208"/>
                    <a:pt x="215" y="208"/>
                    <a:pt x="215" y="208"/>
                  </a:cubicBezTo>
                  <a:cubicBezTo>
                    <a:pt x="208" y="215"/>
                    <a:pt x="201" y="220"/>
                    <a:pt x="193" y="225"/>
                  </a:cubicBezTo>
                  <a:cubicBezTo>
                    <a:pt x="197" y="214"/>
                    <a:pt x="201" y="204"/>
                    <a:pt x="205" y="193"/>
                  </a:cubicBezTo>
                  <a:lnTo>
                    <a:pt x="82" y="0"/>
                  </a:lnTo>
                  <a:close/>
                </a:path>
              </a:pathLst>
            </a:custGeom>
            <a:solidFill>
              <a:srgbClr val="F6A31A"/>
            </a:solidFill>
            <a:ln w="9525">
              <a:noFill/>
              <a:round/>
              <a:headEnd/>
              <a:tailEnd/>
            </a:ln>
          </p:spPr>
          <p:txBody>
            <a:bodyPr/>
            <a:lstStyle/>
            <a:p>
              <a:endParaRPr lang="pl-PL"/>
            </a:p>
          </p:txBody>
        </p:sp>
        <p:sp>
          <p:nvSpPr>
            <p:cNvPr id="68653" name="Freeform 11"/>
            <p:cNvSpPr>
              <a:spLocks/>
            </p:cNvSpPr>
            <p:nvPr/>
          </p:nvSpPr>
          <p:spPr bwMode="auto">
            <a:xfrm>
              <a:off x="5565776" y="2214564"/>
              <a:ext cx="336550" cy="315913"/>
            </a:xfrm>
            <a:custGeom>
              <a:avLst/>
              <a:gdLst>
                <a:gd name="T0" fmla="*/ 2147483647 w 212"/>
                <a:gd name="T1" fmla="*/ 0 h 199"/>
                <a:gd name="T2" fmla="*/ 2147483647 w 212"/>
                <a:gd name="T3" fmla="*/ 2147483647 h 199"/>
                <a:gd name="T4" fmla="*/ 2147483647 w 212"/>
                <a:gd name="T5" fmla="*/ 2147483647 h 199"/>
                <a:gd name="T6" fmla="*/ 2147483647 w 212"/>
                <a:gd name="T7" fmla="*/ 2147483647 h 199"/>
                <a:gd name="T8" fmla="*/ 2147483647 w 212"/>
                <a:gd name="T9" fmla="*/ 2147483647 h 199"/>
                <a:gd name="T10" fmla="*/ 2147483647 w 212"/>
                <a:gd name="T11" fmla="*/ 2147483647 h 199"/>
                <a:gd name="T12" fmla="*/ 2147483647 w 212"/>
                <a:gd name="T13" fmla="*/ 2147483647 h 199"/>
                <a:gd name="T14" fmla="*/ 2147483647 w 212"/>
                <a:gd name="T15" fmla="*/ 2147483647 h 199"/>
                <a:gd name="T16" fmla="*/ 0 w 212"/>
                <a:gd name="T17" fmla="*/ 2147483647 h 199"/>
                <a:gd name="T18" fmla="*/ 2147483647 w 212"/>
                <a:gd name="T19" fmla="*/ 2147483647 h 199"/>
                <a:gd name="T20" fmla="*/ 2147483647 w 212"/>
                <a:gd name="T21" fmla="*/ 0 h 1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2"/>
                <a:gd name="T34" fmla="*/ 0 h 199"/>
                <a:gd name="T35" fmla="*/ 212 w 212"/>
                <a:gd name="T36" fmla="*/ 199 h 1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2" h="199">
                  <a:moveTo>
                    <a:pt x="105" y="0"/>
                  </a:moveTo>
                  <a:lnTo>
                    <a:pt x="112" y="102"/>
                  </a:lnTo>
                  <a:lnTo>
                    <a:pt x="212" y="76"/>
                  </a:lnTo>
                  <a:lnTo>
                    <a:pt x="117" y="114"/>
                  </a:lnTo>
                  <a:lnTo>
                    <a:pt x="171" y="199"/>
                  </a:lnTo>
                  <a:lnTo>
                    <a:pt x="105" y="123"/>
                  </a:lnTo>
                  <a:lnTo>
                    <a:pt x="41" y="199"/>
                  </a:lnTo>
                  <a:lnTo>
                    <a:pt x="95" y="114"/>
                  </a:lnTo>
                  <a:lnTo>
                    <a:pt x="0" y="76"/>
                  </a:lnTo>
                  <a:lnTo>
                    <a:pt x="98" y="102"/>
                  </a:lnTo>
                  <a:lnTo>
                    <a:pt x="105" y="0"/>
                  </a:lnTo>
                  <a:close/>
                </a:path>
              </a:pathLst>
            </a:custGeom>
            <a:solidFill>
              <a:srgbClr val="FFFFFF"/>
            </a:solidFill>
            <a:ln w="9525">
              <a:noFill/>
              <a:round/>
              <a:headEnd/>
              <a:tailEnd/>
            </a:ln>
          </p:spPr>
          <p:txBody>
            <a:bodyPr/>
            <a:lstStyle/>
            <a:p>
              <a:endParaRPr lang="pl-PL"/>
            </a:p>
          </p:txBody>
        </p:sp>
        <p:sp>
          <p:nvSpPr>
            <p:cNvPr id="68654" name="Freeform 12"/>
            <p:cNvSpPr>
              <a:spLocks noEditPoints="1"/>
            </p:cNvSpPr>
            <p:nvPr/>
          </p:nvSpPr>
          <p:spPr bwMode="auto">
            <a:xfrm>
              <a:off x="6089651" y="2036764"/>
              <a:ext cx="1052513" cy="2641601"/>
            </a:xfrm>
            <a:custGeom>
              <a:avLst/>
              <a:gdLst>
                <a:gd name="T0" fmla="*/ 2147483647 w 279"/>
                <a:gd name="T1" fmla="*/ 2147483647 h 701"/>
                <a:gd name="T2" fmla="*/ 2147483647 w 279"/>
                <a:gd name="T3" fmla="*/ 2147483647 h 701"/>
                <a:gd name="T4" fmla="*/ 2147483647 w 279"/>
                <a:gd name="T5" fmla="*/ 2147483647 h 701"/>
                <a:gd name="T6" fmla="*/ 2147483647 w 279"/>
                <a:gd name="T7" fmla="*/ 2147483647 h 701"/>
                <a:gd name="T8" fmla="*/ 2147483647 w 279"/>
                <a:gd name="T9" fmla="*/ 2147483647 h 701"/>
                <a:gd name="T10" fmla="*/ 2147483647 w 279"/>
                <a:gd name="T11" fmla="*/ 2147483647 h 701"/>
                <a:gd name="T12" fmla="*/ 2147483647 w 279"/>
                <a:gd name="T13" fmla="*/ 2147483647 h 701"/>
                <a:gd name="T14" fmla="*/ 2147483647 w 279"/>
                <a:gd name="T15" fmla="*/ 2147483647 h 701"/>
                <a:gd name="T16" fmla="*/ 2147483647 w 279"/>
                <a:gd name="T17" fmla="*/ 2147483647 h 701"/>
                <a:gd name="T18" fmla="*/ 2147483647 w 279"/>
                <a:gd name="T19" fmla="*/ 2147483647 h 701"/>
                <a:gd name="T20" fmla="*/ 2147483647 w 279"/>
                <a:gd name="T21" fmla="*/ 2147483647 h 701"/>
                <a:gd name="T22" fmla="*/ 2147483647 w 279"/>
                <a:gd name="T23" fmla="*/ 2147483647 h 701"/>
                <a:gd name="T24" fmla="*/ 2147483647 w 279"/>
                <a:gd name="T25" fmla="*/ 2147483647 h 701"/>
                <a:gd name="T26" fmla="*/ 2147483647 w 279"/>
                <a:gd name="T27" fmla="*/ 2147483647 h 701"/>
                <a:gd name="T28" fmla="*/ 2147483647 w 279"/>
                <a:gd name="T29" fmla="*/ 2147483647 h 701"/>
                <a:gd name="T30" fmla="*/ 2147483647 w 279"/>
                <a:gd name="T31" fmla="*/ 2147483647 h 701"/>
                <a:gd name="T32" fmla="*/ 2147483647 w 279"/>
                <a:gd name="T33" fmla="*/ 2147483647 h 701"/>
                <a:gd name="T34" fmla="*/ 2147483647 w 279"/>
                <a:gd name="T35" fmla="*/ 2147483647 h 701"/>
                <a:gd name="T36" fmla="*/ 2147483647 w 279"/>
                <a:gd name="T37" fmla="*/ 2147483647 h 701"/>
                <a:gd name="T38" fmla="*/ 2147483647 w 279"/>
                <a:gd name="T39" fmla="*/ 2147483647 h 701"/>
                <a:gd name="T40" fmla="*/ 2147483647 w 279"/>
                <a:gd name="T41" fmla="*/ 2147483647 h 701"/>
                <a:gd name="T42" fmla="*/ 2147483647 w 279"/>
                <a:gd name="T43" fmla="*/ 2147483647 h 701"/>
                <a:gd name="T44" fmla="*/ 2147483647 w 279"/>
                <a:gd name="T45" fmla="*/ 2147483647 h 701"/>
                <a:gd name="T46" fmla="*/ 2147483647 w 279"/>
                <a:gd name="T47" fmla="*/ 2147483647 h 701"/>
                <a:gd name="T48" fmla="*/ 2147483647 w 279"/>
                <a:gd name="T49" fmla="*/ 2147483647 h 701"/>
                <a:gd name="T50" fmla="*/ 2147483647 w 279"/>
                <a:gd name="T51" fmla="*/ 2147483647 h 701"/>
                <a:gd name="T52" fmla="*/ 2147483647 w 279"/>
                <a:gd name="T53" fmla="*/ 2147483647 h 701"/>
                <a:gd name="T54" fmla="*/ 2147483647 w 279"/>
                <a:gd name="T55" fmla="*/ 2147483647 h 701"/>
                <a:gd name="T56" fmla="*/ 2147483647 w 279"/>
                <a:gd name="T57" fmla="*/ 2147483647 h 701"/>
                <a:gd name="T58" fmla="*/ 2147483647 w 279"/>
                <a:gd name="T59" fmla="*/ 2147483647 h 701"/>
                <a:gd name="T60" fmla="*/ 2147483647 w 279"/>
                <a:gd name="T61" fmla="*/ 2147483647 h 701"/>
                <a:gd name="T62" fmla="*/ 2147483647 w 279"/>
                <a:gd name="T63" fmla="*/ 2147483647 h 701"/>
                <a:gd name="T64" fmla="*/ 2147483647 w 279"/>
                <a:gd name="T65" fmla="*/ 2147483647 h 701"/>
                <a:gd name="T66" fmla="*/ 2147483647 w 279"/>
                <a:gd name="T67" fmla="*/ 2147483647 h 701"/>
                <a:gd name="T68" fmla="*/ 2147483647 w 279"/>
                <a:gd name="T69" fmla="*/ 2147483647 h 701"/>
                <a:gd name="T70" fmla="*/ 2147483647 w 279"/>
                <a:gd name="T71" fmla="*/ 2147483647 h 701"/>
                <a:gd name="T72" fmla="*/ 2147483647 w 279"/>
                <a:gd name="T73" fmla="*/ 2147483647 h 701"/>
                <a:gd name="T74" fmla="*/ 2147483647 w 279"/>
                <a:gd name="T75" fmla="*/ 2147483647 h 701"/>
                <a:gd name="T76" fmla="*/ 2147483647 w 279"/>
                <a:gd name="T77" fmla="*/ 2147483647 h 701"/>
                <a:gd name="T78" fmla="*/ 2147483647 w 279"/>
                <a:gd name="T79" fmla="*/ 2147483647 h 701"/>
                <a:gd name="T80" fmla="*/ 2147483647 w 279"/>
                <a:gd name="T81" fmla="*/ 2147483647 h 701"/>
                <a:gd name="T82" fmla="*/ 2147483647 w 279"/>
                <a:gd name="T83" fmla="*/ 2147483647 h 701"/>
                <a:gd name="T84" fmla="*/ 2147483647 w 279"/>
                <a:gd name="T85" fmla="*/ 2147483647 h 701"/>
                <a:gd name="T86" fmla="*/ 2147483647 w 279"/>
                <a:gd name="T87" fmla="*/ 2147483647 h 701"/>
                <a:gd name="T88" fmla="*/ 2147483647 w 279"/>
                <a:gd name="T89" fmla="*/ 2147483647 h 701"/>
                <a:gd name="T90" fmla="*/ 2147483647 w 279"/>
                <a:gd name="T91" fmla="*/ 2147483647 h 701"/>
                <a:gd name="T92" fmla="*/ 0 w 279"/>
                <a:gd name="T93" fmla="*/ 2147483647 h 701"/>
                <a:gd name="T94" fmla="*/ 0 w 279"/>
                <a:gd name="T95" fmla="*/ 2147483647 h 701"/>
                <a:gd name="T96" fmla="*/ 2147483647 w 279"/>
                <a:gd name="T97" fmla="*/ 2147483647 h 70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9"/>
                <a:gd name="T148" fmla="*/ 0 h 701"/>
                <a:gd name="T149" fmla="*/ 279 w 279"/>
                <a:gd name="T150" fmla="*/ 701 h 70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9" h="701">
                  <a:moveTo>
                    <a:pt x="183" y="0"/>
                  </a:moveTo>
                  <a:cubicBezTo>
                    <a:pt x="0" y="0"/>
                    <a:pt x="0" y="0"/>
                    <a:pt x="0" y="0"/>
                  </a:cubicBezTo>
                  <a:cubicBezTo>
                    <a:pt x="0" y="55"/>
                    <a:pt x="0" y="55"/>
                    <a:pt x="0" y="55"/>
                  </a:cubicBezTo>
                  <a:cubicBezTo>
                    <a:pt x="56" y="55"/>
                    <a:pt x="56" y="55"/>
                    <a:pt x="56" y="55"/>
                  </a:cubicBezTo>
                  <a:cubicBezTo>
                    <a:pt x="56" y="57"/>
                    <a:pt x="56" y="57"/>
                    <a:pt x="56" y="57"/>
                  </a:cubicBezTo>
                  <a:cubicBezTo>
                    <a:pt x="178" y="249"/>
                    <a:pt x="178" y="249"/>
                    <a:pt x="178" y="249"/>
                  </a:cubicBezTo>
                  <a:cubicBezTo>
                    <a:pt x="175" y="259"/>
                    <a:pt x="171" y="269"/>
                    <a:pt x="167" y="279"/>
                  </a:cubicBezTo>
                  <a:cubicBezTo>
                    <a:pt x="187" y="229"/>
                    <a:pt x="201" y="170"/>
                    <a:pt x="209" y="105"/>
                  </a:cubicBezTo>
                  <a:cubicBezTo>
                    <a:pt x="247" y="105"/>
                    <a:pt x="247" y="105"/>
                    <a:pt x="247" y="105"/>
                  </a:cubicBezTo>
                  <a:cubicBezTo>
                    <a:pt x="244" y="155"/>
                    <a:pt x="231" y="200"/>
                    <a:pt x="210" y="235"/>
                  </a:cubicBezTo>
                  <a:cubicBezTo>
                    <a:pt x="203" y="246"/>
                    <a:pt x="196" y="256"/>
                    <a:pt x="188" y="264"/>
                  </a:cubicBezTo>
                  <a:cubicBezTo>
                    <a:pt x="205" y="292"/>
                    <a:pt x="205" y="292"/>
                    <a:pt x="205" y="292"/>
                  </a:cubicBezTo>
                  <a:cubicBezTo>
                    <a:pt x="189" y="307"/>
                    <a:pt x="171" y="317"/>
                    <a:pt x="151" y="321"/>
                  </a:cubicBezTo>
                  <a:cubicBezTo>
                    <a:pt x="184" y="314"/>
                    <a:pt x="214" y="290"/>
                    <a:pt x="238" y="252"/>
                  </a:cubicBezTo>
                  <a:cubicBezTo>
                    <a:pt x="264" y="208"/>
                    <a:pt x="279" y="151"/>
                    <a:pt x="279" y="89"/>
                  </a:cubicBezTo>
                  <a:cubicBezTo>
                    <a:pt x="279" y="73"/>
                    <a:pt x="279" y="73"/>
                    <a:pt x="279" y="73"/>
                  </a:cubicBezTo>
                  <a:cubicBezTo>
                    <a:pt x="212" y="73"/>
                    <a:pt x="212" y="73"/>
                    <a:pt x="212" y="73"/>
                  </a:cubicBezTo>
                  <a:cubicBezTo>
                    <a:pt x="213" y="60"/>
                    <a:pt x="214" y="47"/>
                    <a:pt x="214" y="34"/>
                  </a:cubicBezTo>
                  <a:cubicBezTo>
                    <a:pt x="196" y="34"/>
                    <a:pt x="182" y="19"/>
                    <a:pt x="183" y="0"/>
                  </a:cubicBezTo>
                  <a:moveTo>
                    <a:pt x="167" y="279"/>
                  </a:moveTo>
                  <a:cubicBezTo>
                    <a:pt x="167" y="279"/>
                    <a:pt x="167" y="279"/>
                    <a:pt x="167" y="279"/>
                  </a:cubicBezTo>
                  <a:cubicBezTo>
                    <a:pt x="167" y="279"/>
                    <a:pt x="167" y="279"/>
                    <a:pt x="167" y="279"/>
                  </a:cubicBezTo>
                  <a:moveTo>
                    <a:pt x="167" y="279"/>
                  </a:moveTo>
                  <a:cubicBezTo>
                    <a:pt x="167" y="279"/>
                    <a:pt x="167" y="280"/>
                    <a:pt x="167" y="280"/>
                  </a:cubicBezTo>
                  <a:cubicBezTo>
                    <a:pt x="167" y="280"/>
                    <a:pt x="167" y="279"/>
                    <a:pt x="167" y="279"/>
                  </a:cubicBezTo>
                  <a:moveTo>
                    <a:pt x="167" y="280"/>
                  </a:moveTo>
                  <a:cubicBezTo>
                    <a:pt x="167" y="280"/>
                    <a:pt x="167" y="280"/>
                    <a:pt x="167" y="280"/>
                  </a:cubicBezTo>
                  <a:cubicBezTo>
                    <a:pt x="167" y="280"/>
                    <a:pt x="167" y="280"/>
                    <a:pt x="167" y="280"/>
                  </a:cubicBezTo>
                  <a:moveTo>
                    <a:pt x="167" y="280"/>
                  </a:moveTo>
                  <a:cubicBezTo>
                    <a:pt x="167" y="280"/>
                    <a:pt x="167" y="280"/>
                    <a:pt x="167" y="280"/>
                  </a:cubicBezTo>
                  <a:cubicBezTo>
                    <a:pt x="167" y="280"/>
                    <a:pt x="167" y="280"/>
                    <a:pt x="167" y="280"/>
                  </a:cubicBezTo>
                  <a:moveTo>
                    <a:pt x="167" y="280"/>
                  </a:moveTo>
                  <a:cubicBezTo>
                    <a:pt x="167" y="280"/>
                    <a:pt x="167" y="280"/>
                    <a:pt x="167" y="280"/>
                  </a:cubicBezTo>
                  <a:cubicBezTo>
                    <a:pt x="167" y="280"/>
                    <a:pt x="167" y="280"/>
                    <a:pt x="167" y="280"/>
                  </a:cubicBezTo>
                  <a:moveTo>
                    <a:pt x="167" y="280"/>
                  </a:moveTo>
                  <a:cubicBezTo>
                    <a:pt x="167" y="280"/>
                    <a:pt x="167" y="280"/>
                    <a:pt x="167" y="280"/>
                  </a:cubicBezTo>
                  <a:cubicBezTo>
                    <a:pt x="167" y="280"/>
                    <a:pt x="167" y="280"/>
                    <a:pt x="167" y="280"/>
                  </a:cubicBezTo>
                  <a:moveTo>
                    <a:pt x="167" y="280"/>
                  </a:moveTo>
                  <a:cubicBezTo>
                    <a:pt x="167" y="280"/>
                    <a:pt x="166" y="281"/>
                    <a:pt x="166" y="281"/>
                  </a:cubicBezTo>
                  <a:cubicBezTo>
                    <a:pt x="166" y="281"/>
                    <a:pt x="167" y="280"/>
                    <a:pt x="167" y="280"/>
                  </a:cubicBezTo>
                  <a:moveTo>
                    <a:pt x="167" y="280"/>
                  </a:moveTo>
                  <a:cubicBezTo>
                    <a:pt x="167" y="280"/>
                    <a:pt x="167" y="280"/>
                    <a:pt x="167" y="280"/>
                  </a:cubicBezTo>
                  <a:cubicBezTo>
                    <a:pt x="167" y="280"/>
                    <a:pt x="167" y="280"/>
                    <a:pt x="167" y="280"/>
                  </a:cubicBezTo>
                  <a:moveTo>
                    <a:pt x="167" y="280"/>
                  </a:moveTo>
                  <a:cubicBezTo>
                    <a:pt x="167" y="280"/>
                    <a:pt x="167" y="281"/>
                    <a:pt x="167" y="281"/>
                  </a:cubicBezTo>
                  <a:cubicBezTo>
                    <a:pt x="167" y="281"/>
                    <a:pt x="167" y="280"/>
                    <a:pt x="167" y="280"/>
                  </a:cubicBezTo>
                  <a:moveTo>
                    <a:pt x="167" y="281"/>
                  </a:moveTo>
                  <a:cubicBezTo>
                    <a:pt x="167" y="281"/>
                    <a:pt x="166" y="281"/>
                    <a:pt x="166" y="281"/>
                  </a:cubicBezTo>
                  <a:cubicBezTo>
                    <a:pt x="166" y="281"/>
                    <a:pt x="167" y="281"/>
                    <a:pt x="167" y="281"/>
                  </a:cubicBezTo>
                  <a:moveTo>
                    <a:pt x="151" y="321"/>
                  </a:moveTo>
                  <a:cubicBezTo>
                    <a:pt x="151" y="321"/>
                    <a:pt x="151" y="321"/>
                    <a:pt x="151" y="321"/>
                  </a:cubicBezTo>
                  <a:cubicBezTo>
                    <a:pt x="151" y="321"/>
                    <a:pt x="151" y="321"/>
                    <a:pt x="151" y="321"/>
                  </a:cubicBezTo>
                  <a:moveTo>
                    <a:pt x="151" y="321"/>
                  </a:moveTo>
                  <a:cubicBezTo>
                    <a:pt x="151" y="321"/>
                    <a:pt x="151" y="321"/>
                    <a:pt x="151" y="321"/>
                  </a:cubicBezTo>
                  <a:cubicBezTo>
                    <a:pt x="151" y="321"/>
                    <a:pt x="151" y="321"/>
                    <a:pt x="151" y="321"/>
                  </a:cubicBezTo>
                  <a:moveTo>
                    <a:pt x="151" y="321"/>
                  </a:moveTo>
                  <a:cubicBezTo>
                    <a:pt x="151" y="321"/>
                    <a:pt x="151" y="321"/>
                    <a:pt x="151" y="321"/>
                  </a:cubicBezTo>
                  <a:cubicBezTo>
                    <a:pt x="151" y="321"/>
                    <a:pt x="151" y="321"/>
                    <a:pt x="151" y="321"/>
                  </a:cubicBezTo>
                  <a:moveTo>
                    <a:pt x="151" y="321"/>
                  </a:moveTo>
                  <a:cubicBezTo>
                    <a:pt x="150" y="321"/>
                    <a:pt x="150" y="321"/>
                    <a:pt x="150" y="321"/>
                  </a:cubicBezTo>
                  <a:cubicBezTo>
                    <a:pt x="150" y="321"/>
                    <a:pt x="150" y="321"/>
                    <a:pt x="151" y="321"/>
                  </a:cubicBezTo>
                  <a:moveTo>
                    <a:pt x="150" y="321"/>
                  </a:moveTo>
                  <a:cubicBezTo>
                    <a:pt x="150" y="321"/>
                    <a:pt x="150" y="321"/>
                    <a:pt x="150" y="321"/>
                  </a:cubicBezTo>
                  <a:cubicBezTo>
                    <a:pt x="150" y="321"/>
                    <a:pt x="150" y="321"/>
                    <a:pt x="150" y="321"/>
                  </a:cubicBezTo>
                  <a:moveTo>
                    <a:pt x="150" y="321"/>
                  </a:moveTo>
                  <a:cubicBezTo>
                    <a:pt x="150" y="322"/>
                    <a:pt x="150" y="322"/>
                    <a:pt x="150" y="322"/>
                  </a:cubicBezTo>
                  <a:cubicBezTo>
                    <a:pt x="150" y="322"/>
                    <a:pt x="150" y="322"/>
                    <a:pt x="150" y="321"/>
                  </a:cubicBezTo>
                  <a:moveTo>
                    <a:pt x="150" y="322"/>
                  </a:moveTo>
                  <a:cubicBezTo>
                    <a:pt x="149" y="322"/>
                    <a:pt x="149" y="322"/>
                    <a:pt x="149" y="322"/>
                  </a:cubicBezTo>
                  <a:cubicBezTo>
                    <a:pt x="149" y="322"/>
                    <a:pt x="149" y="322"/>
                    <a:pt x="150" y="322"/>
                  </a:cubicBezTo>
                  <a:moveTo>
                    <a:pt x="149" y="322"/>
                  </a:moveTo>
                  <a:cubicBezTo>
                    <a:pt x="149" y="322"/>
                    <a:pt x="149" y="322"/>
                    <a:pt x="149" y="322"/>
                  </a:cubicBezTo>
                  <a:cubicBezTo>
                    <a:pt x="149" y="322"/>
                    <a:pt x="149" y="322"/>
                    <a:pt x="149" y="322"/>
                  </a:cubicBezTo>
                  <a:moveTo>
                    <a:pt x="149" y="322"/>
                  </a:moveTo>
                  <a:cubicBezTo>
                    <a:pt x="149" y="322"/>
                    <a:pt x="149" y="322"/>
                    <a:pt x="149" y="322"/>
                  </a:cubicBezTo>
                  <a:cubicBezTo>
                    <a:pt x="149" y="322"/>
                    <a:pt x="149" y="322"/>
                    <a:pt x="149" y="322"/>
                  </a:cubicBezTo>
                  <a:moveTo>
                    <a:pt x="149" y="322"/>
                  </a:moveTo>
                  <a:cubicBezTo>
                    <a:pt x="149" y="322"/>
                    <a:pt x="149" y="322"/>
                    <a:pt x="149" y="322"/>
                  </a:cubicBezTo>
                  <a:cubicBezTo>
                    <a:pt x="149" y="322"/>
                    <a:pt x="149" y="322"/>
                    <a:pt x="149" y="322"/>
                  </a:cubicBezTo>
                  <a:moveTo>
                    <a:pt x="149" y="322"/>
                  </a:moveTo>
                  <a:cubicBezTo>
                    <a:pt x="149" y="322"/>
                    <a:pt x="148" y="322"/>
                    <a:pt x="148" y="322"/>
                  </a:cubicBezTo>
                  <a:cubicBezTo>
                    <a:pt x="148" y="322"/>
                    <a:pt x="149" y="322"/>
                    <a:pt x="149" y="322"/>
                  </a:cubicBezTo>
                  <a:moveTo>
                    <a:pt x="148" y="322"/>
                  </a:moveTo>
                  <a:cubicBezTo>
                    <a:pt x="148" y="322"/>
                    <a:pt x="148" y="322"/>
                    <a:pt x="148" y="322"/>
                  </a:cubicBezTo>
                  <a:cubicBezTo>
                    <a:pt x="148" y="322"/>
                    <a:pt x="148" y="322"/>
                    <a:pt x="148" y="322"/>
                  </a:cubicBezTo>
                  <a:moveTo>
                    <a:pt x="148" y="322"/>
                  </a:moveTo>
                  <a:cubicBezTo>
                    <a:pt x="148" y="322"/>
                    <a:pt x="148" y="322"/>
                    <a:pt x="148" y="322"/>
                  </a:cubicBezTo>
                  <a:cubicBezTo>
                    <a:pt x="148" y="322"/>
                    <a:pt x="148" y="322"/>
                    <a:pt x="148" y="322"/>
                  </a:cubicBezTo>
                  <a:cubicBezTo>
                    <a:pt x="148" y="322"/>
                    <a:pt x="148" y="322"/>
                    <a:pt x="148" y="322"/>
                  </a:cubicBezTo>
                  <a:cubicBezTo>
                    <a:pt x="148" y="322"/>
                    <a:pt x="148" y="322"/>
                    <a:pt x="148" y="322"/>
                  </a:cubicBezTo>
                  <a:moveTo>
                    <a:pt x="148" y="322"/>
                  </a:moveTo>
                  <a:cubicBezTo>
                    <a:pt x="148" y="322"/>
                    <a:pt x="148" y="322"/>
                    <a:pt x="148" y="322"/>
                  </a:cubicBezTo>
                  <a:cubicBezTo>
                    <a:pt x="148" y="322"/>
                    <a:pt x="148" y="322"/>
                    <a:pt x="148" y="322"/>
                  </a:cubicBezTo>
                  <a:moveTo>
                    <a:pt x="147" y="323"/>
                  </a:moveTo>
                  <a:cubicBezTo>
                    <a:pt x="147" y="323"/>
                    <a:pt x="147" y="323"/>
                    <a:pt x="147" y="323"/>
                  </a:cubicBezTo>
                  <a:close/>
                  <a:moveTo>
                    <a:pt x="147" y="323"/>
                  </a:moveTo>
                  <a:cubicBezTo>
                    <a:pt x="147" y="323"/>
                    <a:pt x="147" y="323"/>
                    <a:pt x="147" y="323"/>
                  </a:cubicBezTo>
                  <a:cubicBezTo>
                    <a:pt x="147" y="323"/>
                    <a:pt x="147" y="323"/>
                    <a:pt x="147" y="323"/>
                  </a:cubicBezTo>
                  <a:moveTo>
                    <a:pt x="147" y="323"/>
                  </a:moveTo>
                  <a:cubicBezTo>
                    <a:pt x="147" y="323"/>
                    <a:pt x="147" y="323"/>
                    <a:pt x="147" y="323"/>
                  </a:cubicBezTo>
                  <a:cubicBezTo>
                    <a:pt x="147" y="323"/>
                    <a:pt x="147" y="323"/>
                    <a:pt x="147" y="323"/>
                  </a:cubicBezTo>
                  <a:moveTo>
                    <a:pt x="146" y="326"/>
                  </a:moveTo>
                  <a:cubicBezTo>
                    <a:pt x="146" y="326"/>
                    <a:pt x="146" y="326"/>
                    <a:pt x="146" y="326"/>
                  </a:cubicBezTo>
                  <a:close/>
                  <a:moveTo>
                    <a:pt x="129" y="355"/>
                  </a:moveTo>
                  <a:cubicBezTo>
                    <a:pt x="129" y="355"/>
                    <a:pt x="129" y="355"/>
                    <a:pt x="129" y="355"/>
                  </a:cubicBezTo>
                  <a:cubicBezTo>
                    <a:pt x="129" y="355"/>
                    <a:pt x="129" y="355"/>
                    <a:pt x="129" y="355"/>
                  </a:cubicBezTo>
                  <a:moveTo>
                    <a:pt x="129" y="355"/>
                  </a:moveTo>
                  <a:cubicBezTo>
                    <a:pt x="129" y="355"/>
                    <a:pt x="129" y="355"/>
                    <a:pt x="129" y="355"/>
                  </a:cubicBezTo>
                  <a:cubicBezTo>
                    <a:pt x="129" y="355"/>
                    <a:pt x="129" y="355"/>
                    <a:pt x="129" y="355"/>
                  </a:cubicBezTo>
                  <a:moveTo>
                    <a:pt x="128" y="356"/>
                  </a:moveTo>
                  <a:cubicBezTo>
                    <a:pt x="128" y="356"/>
                    <a:pt x="128" y="356"/>
                    <a:pt x="128" y="356"/>
                  </a:cubicBezTo>
                  <a:cubicBezTo>
                    <a:pt x="128" y="356"/>
                    <a:pt x="128" y="356"/>
                    <a:pt x="128" y="356"/>
                  </a:cubicBezTo>
                  <a:moveTo>
                    <a:pt x="128" y="356"/>
                  </a:moveTo>
                  <a:cubicBezTo>
                    <a:pt x="128" y="356"/>
                    <a:pt x="128" y="356"/>
                    <a:pt x="128" y="356"/>
                  </a:cubicBezTo>
                  <a:cubicBezTo>
                    <a:pt x="128" y="356"/>
                    <a:pt x="128" y="356"/>
                    <a:pt x="128" y="356"/>
                  </a:cubicBezTo>
                  <a:moveTo>
                    <a:pt x="128" y="356"/>
                  </a:moveTo>
                  <a:cubicBezTo>
                    <a:pt x="128" y="356"/>
                    <a:pt x="128" y="356"/>
                    <a:pt x="128" y="356"/>
                  </a:cubicBezTo>
                  <a:cubicBezTo>
                    <a:pt x="128" y="356"/>
                    <a:pt x="128" y="356"/>
                    <a:pt x="128" y="356"/>
                  </a:cubicBezTo>
                  <a:moveTo>
                    <a:pt x="128" y="356"/>
                  </a:moveTo>
                  <a:cubicBezTo>
                    <a:pt x="128" y="356"/>
                    <a:pt x="128" y="356"/>
                    <a:pt x="128" y="356"/>
                  </a:cubicBezTo>
                  <a:cubicBezTo>
                    <a:pt x="128" y="356"/>
                    <a:pt x="128" y="356"/>
                    <a:pt x="128" y="356"/>
                  </a:cubicBezTo>
                  <a:moveTo>
                    <a:pt x="128" y="356"/>
                  </a:moveTo>
                  <a:cubicBezTo>
                    <a:pt x="128" y="356"/>
                    <a:pt x="128" y="356"/>
                    <a:pt x="128" y="356"/>
                  </a:cubicBezTo>
                  <a:cubicBezTo>
                    <a:pt x="128" y="356"/>
                    <a:pt x="128" y="356"/>
                    <a:pt x="128" y="356"/>
                  </a:cubicBezTo>
                  <a:moveTo>
                    <a:pt x="128" y="357"/>
                  </a:moveTo>
                  <a:cubicBezTo>
                    <a:pt x="128" y="357"/>
                    <a:pt x="128" y="357"/>
                    <a:pt x="128" y="357"/>
                  </a:cubicBezTo>
                  <a:cubicBezTo>
                    <a:pt x="128" y="357"/>
                    <a:pt x="128" y="357"/>
                    <a:pt x="128" y="357"/>
                  </a:cubicBezTo>
                  <a:moveTo>
                    <a:pt x="128" y="357"/>
                  </a:moveTo>
                  <a:cubicBezTo>
                    <a:pt x="128" y="357"/>
                    <a:pt x="128" y="357"/>
                    <a:pt x="128" y="357"/>
                  </a:cubicBezTo>
                  <a:cubicBezTo>
                    <a:pt x="128" y="357"/>
                    <a:pt x="128" y="357"/>
                    <a:pt x="128" y="357"/>
                  </a:cubicBezTo>
                  <a:moveTo>
                    <a:pt x="128" y="357"/>
                  </a:moveTo>
                  <a:cubicBezTo>
                    <a:pt x="128" y="357"/>
                    <a:pt x="128" y="357"/>
                    <a:pt x="128" y="357"/>
                  </a:cubicBezTo>
                  <a:cubicBezTo>
                    <a:pt x="128" y="357"/>
                    <a:pt x="128" y="357"/>
                    <a:pt x="128" y="357"/>
                  </a:cubicBezTo>
                  <a:moveTo>
                    <a:pt x="127" y="357"/>
                  </a:moveTo>
                  <a:cubicBezTo>
                    <a:pt x="127" y="357"/>
                    <a:pt x="127" y="357"/>
                    <a:pt x="127" y="357"/>
                  </a:cubicBezTo>
                  <a:cubicBezTo>
                    <a:pt x="127" y="357"/>
                    <a:pt x="127" y="357"/>
                    <a:pt x="127" y="357"/>
                  </a:cubicBezTo>
                  <a:moveTo>
                    <a:pt x="127" y="357"/>
                  </a:moveTo>
                  <a:cubicBezTo>
                    <a:pt x="127" y="357"/>
                    <a:pt x="127" y="357"/>
                    <a:pt x="127" y="357"/>
                  </a:cubicBezTo>
                  <a:cubicBezTo>
                    <a:pt x="127" y="357"/>
                    <a:pt x="127" y="357"/>
                    <a:pt x="127" y="357"/>
                  </a:cubicBezTo>
                  <a:moveTo>
                    <a:pt x="127" y="357"/>
                  </a:moveTo>
                  <a:cubicBezTo>
                    <a:pt x="127" y="358"/>
                    <a:pt x="127" y="358"/>
                    <a:pt x="127" y="358"/>
                  </a:cubicBezTo>
                  <a:cubicBezTo>
                    <a:pt x="127" y="358"/>
                    <a:pt x="127" y="358"/>
                    <a:pt x="127" y="357"/>
                  </a:cubicBezTo>
                  <a:moveTo>
                    <a:pt x="127" y="358"/>
                  </a:moveTo>
                  <a:cubicBezTo>
                    <a:pt x="127" y="358"/>
                    <a:pt x="127" y="358"/>
                    <a:pt x="127" y="358"/>
                  </a:cubicBezTo>
                  <a:cubicBezTo>
                    <a:pt x="127" y="358"/>
                    <a:pt x="127" y="358"/>
                    <a:pt x="127" y="358"/>
                  </a:cubicBezTo>
                  <a:moveTo>
                    <a:pt x="127" y="358"/>
                  </a:moveTo>
                  <a:cubicBezTo>
                    <a:pt x="127" y="358"/>
                    <a:pt x="127" y="358"/>
                    <a:pt x="127" y="358"/>
                  </a:cubicBezTo>
                  <a:cubicBezTo>
                    <a:pt x="127" y="358"/>
                    <a:pt x="127" y="358"/>
                    <a:pt x="127" y="358"/>
                  </a:cubicBezTo>
                  <a:moveTo>
                    <a:pt x="127" y="358"/>
                  </a:moveTo>
                  <a:cubicBezTo>
                    <a:pt x="127" y="358"/>
                    <a:pt x="127" y="358"/>
                    <a:pt x="127" y="358"/>
                  </a:cubicBezTo>
                  <a:cubicBezTo>
                    <a:pt x="127" y="358"/>
                    <a:pt x="127" y="358"/>
                    <a:pt x="127" y="358"/>
                  </a:cubicBezTo>
                  <a:moveTo>
                    <a:pt x="127" y="358"/>
                  </a:moveTo>
                  <a:cubicBezTo>
                    <a:pt x="127" y="358"/>
                    <a:pt x="127" y="358"/>
                    <a:pt x="127" y="358"/>
                  </a:cubicBezTo>
                  <a:cubicBezTo>
                    <a:pt x="127" y="358"/>
                    <a:pt x="127" y="358"/>
                    <a:pt x="127" y="358"/>
                  </a:cubicBezTo>
                  <a:moveTo>
                    <a:pt x="127" y="358"/>
                  </a:moveTo>
                  <a:cubicBezTo>
                    <a:pt x="127" y="358"/>
                    <a:pt x="127" y="358"/>
                    <a:pt x="127" y="358"/>
                  </a:cubicBezTo>
                  <a:cubicBezTo>
                    <a:pt x="127" y="358"/>
                    <a:pt x="127" y="358"/>
                    <a:pt x="127" y="358"/>
                  </a:cubicBezTo>
                  <a:moveTo>
                    <a:pt x="127" y="358"/>
                  </a:moveTo>
                  <a:cubicBezTo>
                    <a:pt x="127" y="359"/>
                    <a:pt x="127" y="359"/>
                    <a:pt x="126" y="359"/>
                  </a:cubicBezTo>
                  <a:cubicBezTo>
                    <a:pt x="127" y="359"/>
                    <a:pt x="127" y="359"/>
                    <a:pt x="127" y="358"/>
                  </a:cubicBezTo>
                  <a:moveTo>
                    <a:pt x="126" y="359"/>
                  </a:moveTo>
                  <a:cubicBezTo>
                    <a:pt x="126" y="359"/>
                    <a:pt x="126" y="359"/>
                    <a:pt x="126" y="359"/>
                  </a:cubicBezTo>
                  <a:cubicBezTo>
                    <a:pt x="126" y="359"/>
                    <a:pt x="126" y="359"/>
                    <a:pt x="126" y="359"/>
                  </a:cubicBezTo>
                  <a:moveTo>
                    <a:pt x="126" y="359"/>
                  </a:moveTo>
                  <a:cubicBezTo>
                    <a:pt x="126" y="359"/>
                    <a:pt x="126" y="359"/>
                    <a:pt x="126" y="359"/>
                  </a:cubicBezTo>
                  <a:cubicBezTo>
                    <a:pt x="126" y="359"/>
                    <a:pt x="126" y="359"/>
                    <a:pt x="126" y="359"/>
                  </a:cubicBezTo>
                  <a:moveTo>
                    <a:pt x="126" y="359"/>
                  </a:moveTo>
                  <a:cubicBezTo>
                    <a:pt x="126" y="359"/>
                    <a:pt x="126" y="359"/>
                    <a:pt x="126" y="359"/>
                  </a:cubicBezTo>
                  <a:cubicBezTo>
                    <a:pt x="126" y="359"/>
                    <a:pt x="126" y="359"/>
                    <a:pt x="126" y="359"/>
                  </a:cubicBezTo>
                  <a:moveTo>
                    <a:pt x="126" y="359"/>
                  </a:moveTo>
                  <a:cubicBezTo>
                    <a:pt x="126" y="359"/>
                    <a:pt x="126" y="359"/>
                    <a:pt x="126" y="359"/>
                  </a:cubicBezTo>
                  <a:cubicBezTo>
                    <a:pt x="126" y="359"/>
                    <a:pt x="126" y="359"/>
                    <a:pt x="126" y="359"/>
                  </a:cubicBezTo>
                  <a:moveTo>
                    <a:pt x="126" y="359"/>
                  </a:moveTo>
                  <a:cubicBezTo>
                    <a:pt x="126" y="359"/>
                    <a:pt x="126" y="359"/>
                    <a:pt x="126" y="359"/>
                  </a:cubicBezTo>
                  <a:cubicBezTo>
                    <a:pt x="126" y="359"/>
                    <a:pt x="126" y="359"/>
                    <a:pt x="126" y="359"/>
                  </a:cubicBezTo>
                  <a:moveTo>
                    <a:pt x="126" y="359"/>
                  </a:moveTo>
                  <a:cubicBezTo>
                    <a:pt x="126" y="360"/>
                    <a:pt x="126" y="360"/>
                    <a:pt x="126" y="360"/>
                  </a:cubicBezTo>
                  <a:cubicBezTo>
                    <a:pt x="126" y="360"/>
                    <a:pt x="126" y="360"/>
                    <a:pt x="126" y="359"/>
                  </a:cubicBezTo>
                  <a:moveTo>
                    <a:pt x="126" y="360"/>
                  </a:moveTo>
                  <a:cubicBezTo>
                    <a:pt x="126" y="360"/>
                    <a:pt x="126" y="360"/>
                    <a:pt x="126" y="360"/>
                  </a:cubicBezTo>
                  <a:cubicBezTo>
                    <a:pt x="126" y="360"/>
                    <a:pt x="126" y="360"/>
                    <a:pt x="126" y="360"/>
                  </a:cubicBezTo>
                  <a:moveTo>
                    <a:pt x="126" y="360"/>
                  </a:moveTo>
                  <a:cubicBezTo>
                    <a:pt x="126" y="360"/>
                    <a:pt x="126" y="360"/>
                    <a:pt x="126" y="360"/>
                  </a:cubicBezTo>
                  <a:cubicBezTo>
                    <a:pt x="126" y="360"/>
                    <a:pt x="126" y="360"/>
                    <a:pt x="126" y="360"/>
                  </a:cubicBezTo>
                  <a:moveTo>
                    <a:pt x="126" y="360"/>
                  </a:moveTo>
                  <a:cubicBezTo>
                    <a:pt x="95" y="405"/>
                    <a:pt x="59" y="434"/>
                    <a:pt x="19" y="441"/>
                  </a:cubicBezTo>
                  <a:cubicBezTo>
                    <a:pt x="0" y="408"/>
                    <a:pt x="0" y="408"/>
                    <a:pt x="0" y="408"/>
                  </a:cubicBezTo>
                  <a:cubicBezTo>
                    <a:pt x="0" y="441"/>
                    <a:pt x="0" y="441"/>
                    <a:pt x="0" y="441"/>
                  </a:cubicBezTo>
                  <a:cubicBezTo>
                    <a:pt x="17" y="441"/>
                    <a:pt x="17" y="441"/>
                    <a:pt x="17" y="441"/>
                  </a:cubicBezTo>
                  <a:cubicBezTo>
                    <a:pt x="23" y="561"/>
                    <a:pt x="63" y="658"/>
                    <a:pt x="114" y="682"/>
                  </a:cubicBezTo>
                  <a:cubicBezTo>
                    <a:pt x="114" y="701"/>
                    <a:pt x="114" y="701"/>
                    <a:pt x="114" y="701"/>
                  </a:cubicBezTo>
                  <a:cubicBezTo>
                    <a:pt x="0" y="701"/>
                    <a:pt x="0" y="701"/>
                    <a:pt x="0" y="701"/>
                  </a:cubicBezTo>
                  <a:cubicBezTo>
                    <a:pt x="114" y="701"/>
                    <a:pt x="114" y="701"/>
                    <a:pt x="114" y="701"/>
                  </a:cubicBezTo>
                  <a:cubicBezTo>
                    <a:pt x="114" y="682"/>
                    <a:pt x="114" y="682"/>
                    <a:pt x="114" y="682"/>
                  </a:cubicBezTo>
                  <a:cubicBezTo>
                    <a:pt x="63" y="658"/>
                    <a:pt x="23" y="561"/>
                    <a:pt x="17" y="441"/>
                  </a:cubicBezTo>
                  <a:cubicBezTo>
                    <a:pt x="57" y="435"/>
                    <a:pt x="94" y="406"/>
                    <a:pt x="126" y="360"/>
                  </a:cubicBezTo>
                </a:path>
              </a:pathLst>
            </a:custGeom>
            <a:solidFill>
              <a:srgbClr val="FBAA23"/>
            </a:solidFill>
            <a:ln w="9525">
              <a:noFill/>
              <a:round/>
              <a:headEnd/>
              <a:tailEnd/>
            </a:ln>
          </p:spPr>
          <p:txBody>
            <a:bodyPr/>
            <a:lstStyle/>
            <a:p>
              <a:endParaRPr lang="pl-PL"/>
            </a:p>
          </p:txBody>
        </p:sp>
        <p:sp>
          <p:nvSpPr>
            <p:cNvPr id="68655" name="Freeform 13"/>
            <p:cNvSpPr>
              <a:spLocks/>
            </p:cNvSpPr>
            <p:nvPr/>
          </p:nvSpPr>
          <p:spPr bwMode="auto">
            <a:xfrm>
              <a:off x="6089651" y="3698878"/>
              <a:ext cx="430213" cy="979488"/>
            </a:xfrm>
            <a:custGeom>
              <a:avLst/>
              <a:gdLst>
                <a:gd name="T0" fmla="*/ 0 w 114"/>
                <a:gd name="T1" fmla="*/ 0 h 260"/>
                <a:gd name="T2" fmla="*/ 0 w 114"/>
                <a:gd name="T3" fmla="*/ 2147483647 h 260"/>
                <a:gd name="T4" fmla="*/ 2147483647 w 114"/>
                <a:gd name="T5" fmla="*/ 2147483647 h 260"/>
                <a:gd name="T6" fmla="*/ 2147483647 w 114"/>
                <a:gd name="T7" fmla="*/ 2147483647 h 260"/>
                <a:gd name="T8" fmla="*/ 2147483647 w 114"/>
                <a:gd name="T9" fmla="*/ 0 h 260"/>
                <a:gd name="T10" fmla="*/ 0 w 114"/>
                <a:gd name="T11" fmla="*/ 0 h 260"/>
                <a:gd name="T12" fmla="*/ 0 60000 65536"/>
                <a:gd name="T13" fmla="*/ 0 60000 65536"/>
                <a:gd name="T14" fmla="*/ 0 60000 65536"/>
                <a:gd name="T15" fmla="*/ 0 60000 65536"/>
                <a:gd name="T16" fmla="*/ 0 60000 65536"/>
                <a:gd name="T17" fmla="*/ 0 60000 65536"/>
                <a:gd name="T18" fmla="*/ 0 w 114"/>
                <a:gd name="T19" fmla="*/ 0 h 260"/>
                <a:gd name="T20" fmla="*/ 114 w 114"/>
                <a:gd name="T21" fmla="*/ 260 h 260"/>
              </a:gdLst>
              <a:ahLst/>
              <a:cxnLst>
                <a:cxn ang="T12">
                  <a:pos x="T0" y="T1"/>
                </a:cxn>
                <a:cxn ang="T13">
                  <a:pos x="T2" y="T3"/>
                </a:cxn>
                <a:cxn ang="T14">
                  <a:pos x="T4" y="T5"/>
                </a:cxn>
                <a:cxn ang="T15">
                  <a:pos x="T6" y="T7"/>
                </a:cxn>
                <a:cxn ang="T16">
                  <a:pos x="T8" y="T9"/>
                </a:cxn>
                <a:cxn ang="T17">
                  <a:pos x="T10" y="T11"/>
                </a:cxn>
              </a:cxnLst>
              <a:rect l="T18" t="T19" r="T20" b="T21"/>
              <a:pathLst>
                <a:path w="114" h="260">
                  <a:moveTo>
                    <a:pt x="0" y="0"/>
                  </a:moveTo>
                  <a:cubicBezTo>
                    <a:pt x="0" y="260"/>
                    <a:pt x="0" y="260"/>
                    <a:pt x="0" y="260"/>
                  </a:cubicBezTo>
                  <a:cubicBezTo>
                    <a:pt x="114" y="260"/>
                    <a:pt x="114" y="260"/>
                    <a:pt x="114" y="260"/>
                  </a:cubicBezTo>
                  <a:cubicBezTo>
                    <a:pt x="114" y="241"/>
                    <a:pt x="114" y="241"/>
                    <a:pt x="114" y="241"/>
                  </a:cubicBezTo>
                  <a:cubicBezTo>
                    <a:pt x="63" y="217"/>
                    <a:pt x="23" y="120"/>
                    <a:pt x="17" y="0"/>
                  </a:cubicBezTo>
                  <a:lnTo>
                    <a:pt x="0" y="0"/>
                  </a:lnTo>
                  <a:close/>
                </a:path>
              </a:pathLst>
            </a:custGeom>
            <a:solidFill>
              <a:srgbClr val="F7BB3D"/>
            </a:solidFill>
            <a:ln w="9525">
              <a:noFill/>
              <a:round/>
              <a:headEnd/>
              <a:tailEnd/>
            </a:ln>
          </p:spPr>
          <p:txBody>
            <a:bodyPr/>
            <a:lstStyle/>
            <a:p>
              <a:endParaRPr lang="pl-PL"/>
            </a:p>
          </p:txBody>
        </p:sp>
        <p:sp>
          <p:nvSpPr>
            <p:cNvPr id="68656" name="Freeform 14"/>
            <p:cNvSpPr>
              <a:spLocks/>
            </p:cNvSpPr>
            <p:nvPr/>
          </p:nvSpPr>
          <p:spPr bwMode="auto">
            <a:xfrm>
              <a:off x="6089651" y="4681540"/>
              <a:ext cx="539750" cy="146050"/>
            </a:xfrm>
            <a:custGeom>
              <a:avLst/>
              <a:gdLst>
                <a:gd name="T0" fmla="*/ 2147483647 w 143"/>
                <a:gd name="T1" fmla="*/ 0 h 39"/>
                <a:gd name="T2" fmla="*/ 0 w 143"/>
                <a:gd name="T3" fmla="*/ 0 h 39"/>
                <a:gd name="T4" fmla="*/ 0 w 143"/>
                <a:gd name="T5" fmla="*/ 2147483647 h 39"/>
                <a:gd name="T6" fmla="*/ 2147483647 w 143"/>
                <a:gd name="T7" fmla="*/ 2147483647 h 39"/>
                <a:gd name="T8" fmla="*/ 2147483647 w 143"/>
                <a:gd name="T9" fmla="*/ 2147483647 h 39"/>
                <a:gd name="T10" fmla="*/ 2147483647 w 143"/>
                <a:gd name="T11" fmla="*/ 0 h 39"/>
                <a:gd name="T12" fmla="*/ 0 60000 65536"/>
                <a:gd name="T13" fmla="*/ 0 60000 65536"/>
                <a:gd name="T14" fmla="*/ 0 60000 65536"/>
                <a:gd name="T15" fmla="*/ 0 60000 65536"/>
                <a:gd name="T16" fmla="*/ 0 60000 65536"/>
                <a:gd name="T17" fmla="*/ 0 60000 65536"/>
                <a:gd name="T18" fmla="*/ 0 w 143"/>
                <a:gd name="T19" fmla="*/ 0 h 39"/>
                <a:gd name="T20" fmla="*/ 143 w 143"/>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143" h="39">
                  <a:moveTo>
                    <a:pt x="127" y="0"/>
                  </a:moveTo>
                  <a:cubicBezTo>
                    <a:pt x="0" y="0"/>
                    <a:pt x="0" y="0"/>
                    <a:pt x="0" y="0"/>
                  </a:cubicBezTo>
                  <a:cubicBezTo>
                    <a:pt x="0" y="39"/>
                    <a:pt x="0" y="39"/>
                    <a:pt x="0" y="39"/>
                  </a:cubicBezTo>
                  <a:cubicBezTo>
                    <a:pt x="143" y="39"/>
                    <a:pt x="143" y="39"/>
                    <a:pt x="143" y="39"/>
                  </a:cubicBezTo>
                  <a:cubicBezTo>
                    <a:pt x="143" y="16"/>
                    <a:pt x="143" y="16"/>
                    <a:pt x="143" y="16"/>
                  </a:cubicBezTo>
                  <a:cubicBezTo>
                    <a:pt x="143" y="7"/>
                    <a:pt x="136" y="0"/>
                    <a:pt x="127" y="0"/>
                  </a:cubicBezTo>
                </a:path>
              </a:pathLst>
            </a:custGeom>
            <a:solidFill>
              <a:srgbClr val="F08B1D"/>
            </a:solidFill>
            <a:ln w="9525">
              <a:noFill/>
              <a:round/>
              <a:headEnd/>
              <a:tailEnd/>
            </a:ln>
          </p:spPr>
          <p:txBody>
            <a:bodyPr/>
            <a:lstStyle/>
            <a:p>
              <a:endParaRPr lang="pl-PL"/>
            </a:p>
          </p:txBody>
        </p:sp>
        <p:sp>
          <p:nvSpPr>
            <p:cNvPr id="68657" name="Freeform 15"/>
            <p:cNvSpPr>
              <a:spLocks/>
            </p:cNvSpPr>
            <p:nvPr/>
          </p:nvSpPr>
          <p:spPr bwMode="auto">
            <a:xfrm>
              <a:off x="6089648" y="2252664"/>
              <a:ext cx="773112" cy="1446213"/>
            </a:xfrm>
            <a:custGeom>
              <a:avLst/>
              <a:gdLst>
                <a:gd name="T0" fmla="*/ 2147483647 w 205"/>
                <a:gd name="T1" fmla="*/ 2147483647 h 384"/>
                <a:gd name="T2" fmla="*/ 0 w 205"/>
                <a:gd name="T3" fmla="*/ 2147483647 h 384"/>
                <a:gd name="T4" fmla="*/ 2147483647 w 205"/>
                <a:gd name="T5" fmla="*/ 2147483647 h 384"/>
                <a:gd name="T6" fmla="*/ 2147483647 w 205"/>
                <a:gd name="T7" fmla="*/ 2147483647 h 384"/>
                <a:gd name="T8" fmla="*/ 2147483647 w 205"/>
                <a:gd name="T9" fmla="*/ 2147483647 h 384"/>
                <a:gd name="T10" fmla="*/ 2147483647 w 205"/>
                <a:gd name="T11" fmla="*/ 2147483647 h 384"/>
                <a:gd name="T12" fmla="*/ 2147483647 w 205"/>
                <a:gd name="T13" fmla="*/ 2147483647 h 384"/>
                <a:gd name="T14" fmla="*/ 2147483647 w 205"/>
                <a:gd name="T15" fmla="*/ 2147483647 h 384"/>
                <a:gd name="T16" fmla="*/ 2147483647 w 205"/>
                <a:gd name="T17" fmla="*/ 2147483647 h 384"/>
                <a:gd name="T18" fmla="*/ 2147483647 w 205"/>
                <a:gd name="T19" fmla="*/ 2147483647 h 384"/>
                <a:gd name="T20" fmla="*/ 2147483647 w 205"/>
                <a:gd name="T21" fmla="*/ 2147483647 h 384"/>
                <a:gd name="T22" fmla="*/ 2147483647 w 205"/>
                <a:gd name="T23" fmla="*/ 2147483647 h 384"/>
                <a:gd name="T24" fmla="*/ 2147483647 w 205"/>
                <a:gd name="T25" fmla="*/ 2147483647 h 384"/>
                <a:gd name="T26" fmla="*/ 2147483647 w 205"/>
                <a:gd name="T27" fmla="*/ 2147483647 h 384"/>
                <a:gd name="T28" fmla="*/ 2147483647 w 205"/>
                <a:gd name="T29" fmla="*/ 2147483647 h 384"/>
                <a:gd name="T30" fmla="*/ 2147483647 w 205"/>
                <a:gd name="T31" fmla="*/ 2147483647 h 384"/>
                <a:gd name="T32" fmla="*/ 2147483647 w 205"/>
                <a:gd name="T33" fmla="*/ 2147483647 h 384"/>
                <a:gd name="T34" fmla="*/ 2147483647 w 205"/>
                <a:gd name="T35" fmla="*/ 2147483647 h 384"/>
                <a:gd name="T36" fmla="*/ 2147483647 w 205"/>
                <a:gd name="T37" fmla="*/ 2147483647 h 384"/>
                <a:gd name="T38" fmla="*/ 2147483647 w 205"/>
                <a:gd name="T39" fmla="*/ 2147483647 h 384"/>
                <a:gd name="T40" fmla="*/ 2147483647 w 205"/>
                <a:gd name="T41" fmla="*/ 2147483647 h 384"/>
                <a:gd name="T42" fmla="*/ 2147483647 w 205"/>
                <a:gd name="T43" fmla="*/ 2147483647 h 384"/>
                <a:gd name="T44" fmla="*/ 2147483647 w 205"/>
                <a:gd name="T45" fmla="*/ 2147483647 h 384"/>
                <a:gd name="T46" fmla="*/ 2147483647 w 205"/>
                <a:gd name="T47" fmla="*/ 2147483647 h 384"/>
                <a:gd name="T48" fmla="*/ 2147483647 w 205"/>
                <a:gd name="T49" fmla="*/ 2147483647 h 384"/>
                <a:gd name="T50" fmla="*/ 2147483647 w 205"/>
                <a:gd name="T51" fmla="*/ 2147483647 h 384"/>
                <a:gd name="T52" fmla="*/ 2147483647 w 205"/>
                <a:gd name="T53" fmla="*/ 2147483647 h 384"/>
                <a:gd name="T54" fmla="*/ 2147483647 w 205"/>
                <a:gd name="T55" fmla="*/ 2147483647 h 384"/>
                <a:gd name="T56" fmla="*/ 2147483647 w 205"/>
                <a:gd name="T57" fmla="*/ 2147483647 h 384"/>
                <a:gd name="T58" fmla="*/ 2147483647 w 205"/>
                <a:gd name="T59" fmla="*/ 2147483647 h 384"/>
                <a:gd name="T60" fmla="*/ 2147483647 w 205"/>
                <a:gd name="T61" fmla="*/ 2147483647 h 384"/>
                <a:gd name="T62" fmla="*/ 2147483647 w 205"/>
                <a:gd name="T63" fmla="*/ 2147483647 h 384"/>
                <a:gd name="T64" fmla="*/ 2147483647 w 205"/>
                <a:gd name="T65" fmla="*/ 2147483647 h 384"/>
                <a:gd name="T66" fmla="*/ 2147483647 w 205"/>
                <a:gd name="T67" fmla="*/ 2147483647 h 384"/>
                <a:gd name="T68" fmla="*/ 2147483647 w 205"/>
                <a:gd name="T69" fmla="*/ 2147483647 h 384"/>
                <a:gd name="T70" fmla="*/ 2147483647 w 205"/>
                <a:gd name="T71" fmla="*/ 2147483647 h 384"/>
                <a:gd name="T72" fmla="*/ 2147483647 w 205"/>
                <a:gd name="T73" fmla="*/ 2147483647 h 384"/>
                <a:gd name="T74" fmla="*/ 2147483647 w 205"/>
                <a:gd name="T75" fmla="*/ 2147483647 h 384"/>
                <a:gd name="T76" fmla="*/ 2147483647 w 205"/>
                <a:gd name="T77" fmla="*/ 2147483647 h 384"/>
                <a:gd name="T78" fmla="*/ 2147483647 w 205"/>
                <a:gd name="T79" fmla="*/ 2147483647 h 384"/>
                <a:gd name="T80" fmla="*/ 2147483647 w 205"/>
                <a:gd name="T81" fmla="*/ 2147483647 h 384"/>
                <a:gd name="T82" fmla="*/ 2147483647 w 205"/>
                <a:gd name="T83" fmla="*/ 2147483647 h 384"/>
                <a:gd name="T84" fmla="*/ 2147483647 w 205"/>
                <a:gd name="T85" fmla="*/ 2147483647 h 384"/>
                <a:gd name="T86" fmla="*/ 2147483647 w 205"/>
                <a:gd name="T87" fmla="*/ 2147483647 h 384"/>
                <a:gd name="T88" fmla="*/ 2147483647 w 205"/>
                <a:gd name="T89" fmla="*/ 2147483647 h 384"/>
                <a:gd name="T90" fmla="*/ 2147483647 w 205"/>
                <a:gd name="T91" fmla="*/ 2147483647 h 384"/>
                <a:gd name="T92" fmla="*/ 2147483647 w 205"/>
                <a:gd name="T93" fmla="*/ 2147483647 h 384"/>
                <a:gd name="T94" fmla="*/ 2147483647 w 205"/>
                <a:gd name="T95" fmla="*/ 2147483647 h 384"/>
                <a:gd name="T96" fmla="*/ 2147483647 w 205"/>
                <a:gd name="T97" fmla="*/ 2147483647 h 384"/>
                <a:gd name="T98" fmla="*/ 2147483647 w 205"/>
                <a:gd name="T99" fmla="*/ 2147483647 h 384"/>
                <a:gd name="T100" fmla="*/ 2147483647 w 205"/>
                <a:gd name="T101" fmla="*/ 2147483647 h 384"/>
                <a:gd name="T102" fmla="*/ 2147483647 w 205"/>
                <a:gd name="T103" fmla="*/ 2147483647 h 384"/>
                <a:gd name="T104" fmla="*/ 2147483647 w 205"/>
                <a:gd name="T105" fmla="*/ 2147483647 h 384"/>
                <a:gd name="T106" fmla="*/ 2147483647 w 205"/>
                <a:gd name="T107" fmla="*/ 2147483647 h 384"/>
                <a:gd name="T108" fmla="*/ 2147483647 w 205"/>
                <a:gd name="T109" fmla="*/ 2147483647 h 384"/>
                <a:gd name="T110" fmla="*/ 2147483647 w 205"/>
                <a:gd name="T111" fmla="*/ 2147483647 h 384"/>
                <a:gd name="T112" fmla="*/ 2147483647 w 205"/>
                <a:gd name="T113" fmla="*/ 2147483647 h 384"/>
                <a:gd name="T114" fmla="*/ 2147483647 w 205"/>
                <a:gd name="T115" fmla="*/ 2147483647 h 384"/>
                <a:gd name="T116" fmla="*/ 2147483647 w 205"/>
                <a:gd name="T117" fmla="*/ 2147483647 h 384"/>
                <a:gd name="T118" fmla="*/ 2147483647 w 205"/>
                <a:gd name="T119" fmla="*/ 2147483647 h 384"/>
                <a:gd name="T120" fmla="*/ 2147483647 w 205"/>
                <a:gd name="T121" fmla="*/ 2147483647 h 3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5"/>
                <a:gd name="T184" fmla="*/ 0 h 384"/>
                <a:gd name="T185" fmla="*/ 205 w 205"/>
                <a:gd name="T186" fmla="*/ 384 h 3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5" h="384">
                  <a:moveTo>
                    <a:pt x="56" y="0"/>
                  </a:moveTo>
                  <a:cubicBezTo>
                    <a:pt x="56" y="307"/>
                    <a:pt x="56" y="307"/>
                    <a:pt x="56" y="307"/>
                  </a:cubicBezTo>
                  <a:cubicBezTo>
                    <a:pt x="0" y="307"/>
                    <a:pt x="0" y="307"/>
                    <a:pt x="0" y="307"/>
                  </a:cubicBezTo>
                  <a:cubicBezTo>
                    <a:pt x="0" y="351"/>
                    <a:pt x="0" y="351"/>
                    <a:pt x="0" y="351"/>
                  </a:cubicBezTo>
                  <a:cubicBezTo>
                    <a:pt x="19" y="384"/>
                    <a:pt x="19" y="384"/>
                    <a:pt x="19" y="384"/>
                  </a:cubicBezTo>
                  <a:cubicBezTo>
                    <a:pt x="59" y="377"/>
                    <a:pt x="95" y="348"/>
                    <a:pt x="126" y="303"/>
                  </a:cubicBezTo>
                  <a:cubicBezTo>
                    <a:pt x="126" y="303"/>
                    <a:pt x="126" y="303"/>
                    <a:pt x="126" y="303"/>
                  </a:cubicBezTo>
                  <a:cubicBezTo>
                    <a:pt x="126" y="303"/>
                    <a:pt x="126" y="303"/>
                    <a:pt x="126" y="303"/>
                  </a:cubicBezTo>
                  <a:cubicBezTo>
                    <a:pt x="126" y="303"/>
                    <a:pt x="126" y="303"/>
                    <a:pt x="126" y="303"/>
                  </a:cubicBezTo>
                  <a:cubicBezTo>
                    <a:pt x="126" y="303"/>
                    <a:pt x="126" y="303"/>
                    <a:pt x="126" y="303"/>
                  </a:cubicBezTo>
                  <a:cubicBezTo>
                    <a:pt x="126" y="303"/>
                    <a:pt x="126" y="303"/>
                    <a:pt x="126" y="303"/>
                  </a:cubicBezTo>
                  <a:cubicBezTo>
                    <a:pt x="126" y="303"/>
                    <a:pt x="126" y="303"/>
                    <a:pt x="126" y="302"/>
                  </a:cubicBezTo>
                  <a:cubicBezTo>
                    <a:pt x="126" y="302"/>
                    <a:pt x="126" y="302"/>
                    <a:pt x="126" y="302"/>
                  </a:cubicBezTo>
                  <a:cubicBezTo>
                    <a:pt x="126" y="302"/>
                    <a:pt x="126" y="302"/>
                    <a:pt x="126" y="302"/>
                  </a:cubicBezTo>
                  <a:cubicBezTo>
                    <a:pt x="126" y="302"/>
                    <a:pt x="126" y="302"/>
                    <a:pt x="126" y="302"/>
                  </a:cubicBezTo>
                  <a:cubicBezTo>
                    <a:pt x="126" y="302"/>
                    <a:pt x="126" y="302"/>
                    <a:pt x="126" y="302"/>
                  </a:cubicBezTo>
                  <a:cubicBezTo>
                    <a:pt x="126" y="302"/>
                    <a:pt x="126" y="302"/>
                    <a:pt x="126" y="302"/>
                  </a:cubicBezTo>
                  <a:cubicBezTo>
                    <a:pt x="126" y="302"/>
                    <a:pt x="126" y="302"/>
                    <a:pt x="126" y="302"/>
                  </a:cubicBezTo>
                  <a:cubicBezTo>
                    <a:pt x="126" y="302"/>
                    <a:pt x="126" y="302"/>
                    <a:pt x="126" y="302"/>
                  </a:cubicBezTo>
                  <a:cubicBezTo>
                    <a:pt x="126" y="302"/>
                    <a:pt x="126" y="302"/>
                    <a:pt x="126" y="302"/>
                  </a:cubicBezTo>
                  <a:cubicBezTo>
                    <a:pt x="126" y="302"/>
                    <a:pt x="126" y="302"/>
                    <a:pt x="126" y="302"/>
                  </a:cubicBezTo>
                  <a:cubicBezTo>
                    <a:pt x="126" y="302"/>
                    <a:pt x="126" y="302"/>
                    <a:pt x="126" y="302"/>
                  </a:cubicBezTo>
                  <a:cubicBezTo>
                    <a:pt x="126" y="302"/>
                    <a:pt x="126" y="302"/>
                    <a:pt x="126" y="302"/>
                  </a:cubicBezTo>
                  <a:cubicBezTo>
                    <a:pt x="127" y="302"/>
                    <a:pt x="127" y="302"/>
                    <a:pt x="127" y="301"/>
                  </a:cubicBezTo>
                  <a:cubicBezTo>
                    <a:pt x="127" y="301"/>
                    <a:pt x="127" y="301"/>
                    <a:pt x="127" y="301"/>
                  </a:cubicBezTo>
                  <a:cubicBezTo>
                    <a:pt x="127" y="301"/>
                    <a:pt x="127" y="301"/>
                    <a:pt x="127" y="301"/>
                  </a:cubicBezTo>
                  <a:cubicBezTo>
                    <a:pt x="127" y="301"/>
                    <a:pt x="127" y="301"/>
                    <a:pt x="127" y="301"/>
                  </a:cubicBezTo>
                  <a:cubicBezTo>
                    <a:pt x="127" y="301"/>
                    <a:pt x="127" y="301"/>
                    <a:pt x="127" y="301"/>
                  </a:cubicBezTo>
                  <a:cubicBezTo>
                    <a:pt x="127" y="301"/>
                    <a:pt x="127" y="301"/>
                    <a:pt x="127" y="301"/>
                  </a:cubicBezTo>
                  <a:cubicBezTo>
                    <a:pt x="127" y="301"/>
                    <a:pt x="127" y="301"/>
                    <a:pt x="127" y="301"/>
                  </a:cubicBezTo>
                  <a:cubicBezTo>
                    <a:pt x="127" y="301"/>
                    <a:pt x="127" y="301"/>
                    <a:pt x="127" y="301"/>
                  </a:cubicBezTo>
                  <a:cubicBezTo>
                    <a:pt x="127" y="301"/>
                    <a:pt x="127" y="301"/>
                    <a:pt x="127" y="301"/>
                  </a:cubicBezTo>
                  <a:cubicBezTo>
                    <a:pt x="127" y="301"/>
                    <a:pt x="127" y="301"/>
                    <a:pt x="127" y="301"/>
                  </a:cubicBezTo>
                  <a:cubicBezTo>
                    <a:pt x="127" y="301"/>
                    <a:pt x="127" y="301"/>
                    <a:pt x="127" y="301"/>
                  </a:cubicBezTo>
                  <a:cubicBezTo>
                    <a:pt x="127" y="301"/>
                    <a:pt x="127" y="301"/>
                    <a:pt x="127" y="301"/>
                  </a:cubicBezTo>
                  <a:cubicBezTo>
                    <a:pt x="127" y="301"/>
                    <a:pt x="127" y="301"/>
                    <a:pt x="127" y="300"/>
                  </a:cubicBezTo>
                  <a:cubicBezTo>
                    <a:pt x="127" y="300"/>
                    <a:pt x="127" y="300"/>
                    <a:pt x="127" y="300"/>
                  </a:cubicBezTo>
                  <a:cubicBezTo>
                    <a:pt x="127" y="300"/>
                    <a:pt x="127" y="300"/>
                    <a:pt x="127" y="300"/>
                  </a:cubicBezTo>
                  <a:cubicBezTo>
                    <a:pt x="127" y="300"/>
                    <a:pt x="127" y="300"/>
                    <a:pt x="127" y="300"/>
                  </a:cubicBezTo>
                  <a:cubicBezTo>
                    <a:pt x="127" y="300"/>
                    <a:pt x="127" y="300"/>
                    <a:pt x="127" y="300"/>
                  </a:cubicBezTo>
                  <a:cubicBezTo>
                    <a:pt x="127" y="300"/>
                    <a:pt x="128" y="300"/>
                    <a:pt x="128" y="300"/>
                  </a:cubicBezTo>
                  <a:cubicBezTo>
                    <a:pt x="128" y="300"/>
                    <a:pt x="128" y="300"/>
                    <a:pt x="128" y="300"/>
                  </a:cubicBezTo>
                  <a:cubicBezTo>
                    <a:pt x="128" y="300"/>
                    <a:pt x="128" y="300"/>
                    <a:pt x="128" y="300"/>
                  </a:cubicBezTo>
                  <a:cubicBezTo>
                    <a:pt x="128" y="300"/>
                    <a:pt x="128" y="300"/>
                    <a:pt x="128" y="300"/>
                  </a:cubicBezTo>
                  <a:cubicBezTo>
                    <a:pt x="128" y="300"/>
                    <a:pt x="128" y="300"/>
                    <a:pt x="128" y="300"/>
                  </a:cubicBezTo>
                  <a:cubicBezTo>
                    <a:pt x="128" y="300"/>
                    <a:pt x="128" y="300"/>
                    <a:pt x="128" y="300"/>
                  </a:cubicBezTo>
                  <a:cubicBezTo>
                    <a:pt x="128" y="300"/>
                    <a:pt x="128" y="300"/>
                    <a:pt x="128" y="299"/>
                  </a:cubicBezTo>
                  <a:cubicBezTo>
                    <a:pt x="128" y="299"/>
                    <a:pt x="128" y="299"/>
                    <a:pt x="128" y="299"/>
                  </a:cubicBezTo>
                  <a:cubicBezTo>
                    <a:pt x="128" y="299"/>
                    <a:pt x="128" y="299"/>
                    <a:pt x="128" y="299"/>
                  </a:cubicBezTo>
                  <a:cubicBezTo>
                    <a:pt x="128" y="299"/>
                    <a:pt x="128" y="299"/>
                    <a:pt x="128" y="299"/>
                  </a:cubicBezTo>
                  <a:cubicBezTo>
                    <a:pt x="128" y="299"/>
                    <a:pt x="128" y="299"/>
                    <a:pt x="128" y="299"/>
                  </a:cubicBezTo>
                  <a:cubicBezTo>
                    <a:pt x="128" y="299"/>
                    <a:pt x="128" y="299"/>
                    <a:pt x="128" y="299"/>
                  </a:cubicBezTo>
                  <a:cubicBezTo>
                    <a:pt x="128" y="299"/>
                    <a:pt x="128" y="299"/>
                    <a:pt x="128" y="299"/>
                  </a:cubicBezTo>
                  <a:cubicBezTo>
                    <a:pt x="128" y="299"/>
                    <a:pt x="128" y="299"/>
                    <a:pt x="128" y="299"/>
                  </a:cubicBezTo>
                  <a:cubicBezTo>
                    <a:pt x="128" y="299"/>
                    <a:pt x="128" y="299"/>
                    <a:pt x="128" y="299"/>
                  </a:cubicBezTo>
                  <a:cubicBezTo>
                    <a:pt x="128" y="299"/>
                    <a:pt x="128" y="299"/>
                    <a:pt x="128" y="299"/>
                  </a:cubicBezTo>
                  <a:cubicBezTo>
                    <a:pt x="128" y="299"/>
                    <a:pt x="128" y="299"/>
                    <a:pt x="129" y="298"/>
                  </a:cubicBezTo>
                  <a:cubicBezTo>
                    <a:pt x="129" y="298"/>
                    <a:pt x="129" y="298"/>
                    <a:pt x="129" y="298"/>
                  </a:cubicBezTo>
                  <a:cubicBezTo>
                    <a:pt x="129" y="298"/>
                    <a:pt x="129" y="298"/>
                    <a:pt x="129" y="298"/>
                  </a:cubicBezTo>
                  <a:cubicBezTo>
                    <a:pt x="129" y="298"/>
                    <a:pt x="129" y="298"/>
                    <a:pt x="129" y="298"/>
                  </a:cubicBezTo>
                  <a:cubicBezTo>
                    <a:pt x="135" y="289"/>
                    <a:pt x="140" y="279"/>
                    <a:pt x="146" y="269"/>
                  </a:cubicBezTo>
                  <a:cubicBezTo>
                    <a:pt x="146" y="269"/>
                    <a:pt x="146" y="269"/>
                    <a:pt x="146" y="269"/>
                  </a:cubicBezTo>
                  <a:cubicBezTo>
                    <a:pt x="146" y="268"/>
                    <a:pt x="147" y="267"/>
                    <a:pt x="147" y="266"/>
                  </a:cubicBezTo>
                  <a:cubicBezTo>
                    <a:pt x="147" y="266"/>
                    <a:pt x="147" y="266"/>
                    <a:pt x="147" y="266"/>
                  </a:cubicBezTo>
                  <a:cubicBezTo>
                    <a:pt x="147" y="266"/>
                    <a:pt x="147" y="266"/>
                    <a:pt x="147" y="266"/>
                  </a:cubicBezTo>
                  <a:cubicBezTo>
                    <a:pt x="147" y="266"/>
                    <a:pt x="147" y="266"/>
                    <a:pt x="147" y="266"/>
                  </a:cubicBezTo>
                  <a:cubicBezTo>
                    <a:pt x="147" y="266"/>
                    <a:pt x="147" y="266"/>
                    <a:pt x="147" y="266"/>
                  </a:cubicBezTo>
                  <a:cubicBezTo>
                    <a:pt x="147" y="266"/>
                    <a:pt x="147" y="266"/>
                    <a:pt x="147" y="266"/>
                  </a:cubicBezTo>
                  <a:cubicBezTo>
                    <a:pt x="148" y="266"/>
                    <a:pt x="148" y="265"/>
                    <a:pt x="148" y="265"/>
                  </a:cubicBezTo>
                  <a:cubicBezTo>
                    <a:pt x="148" y="265"/>
                    <a:pt x="148" y="265"/>
                    <a:pt x="148" y="265"/>
                  </a:cubicBezTo>
                  <a:cubicBezTo>
                    <a:pt x="148" y="265"/>
                    <a:pt x="148" y="265"/>
                    <a:pt x="148" y="265"/>
                  </a:cubicBezTo>
                  <a:cubicBezTo>
                    <a:pt x="148" y="265"/>
                    <a:pt x="148" y="265"/>
                    <a:pt x="148" y="265"/>
                  </a:cubicBezTo>
                  <a:cubicBezTo>
                    <a:pt x="148" y="265"/>
                    <a:pt x="148" y="265"/>
                    <a:pt x="148" y="265"/>
                  </a:cubicBezTo>
                  <a:cubicBezTo>
                    <a:pt x="148" y="265"/>
                    <a:pt x="148" y="265"/>
                    <a:pt x="148" y="265"/>
                  </a:cubicBezTo>
                  <a:cubicBezTo>
                    <a:pt x="148" y="265"/>
                    <a:pt x="148" y="265"/>
                    <a:pt x="148" y="265"/>
                  </a:cubicBezTo>
                  <a:cubicBezTo>
                    <a:pt x="148" y="265"/>
                    <a:pt x="148" y="265"/>
                    <a:pt x="148" y="265"/>
                  </a:cubicBezTo>
                  <a:cubicBezTo>
                    <a:pt x="148" y="265"/>
                    <a:pt x="149" y="265"/>
                    <a:pt x="149" y="265"/>
                  </a:cubicBezTo>
                  <a:cubicBezTo>
                    <a:pt x="149" y="265"/>
                    <a:pt x="149" y="265"/>
                    <a:pt x="149" y="265"/>
                  </a:cubicBezTo>
                  <a:cubicBezTo>
                    <a:pt x="149" y="265"/>
                    <a:pt x="149" y="265"/>
                    <a:pt x="149" y="265"/>
                  </a:cubicBezTo>
                  <a:cubicBezTo>
                    <a:pt x="149" y="265"/>
                    <a:pt x="149" y="265"/>
                    <a:pt x="149" y="265"/>
                  </a:cubicBezTo>
                  <a:cubicBezTo>
                    <a:pt x="149" y="265"/>
                    <a:pt x="149" y="265"/>
                    <a:pt x="149" y="265"/>
                  </a:cubicBezTo>
                  <a:cubicBezTo>
                    <a:pt x="149" y="265"/>
                    <a:pt x="149" y="265"/>
                    <a:pt x="149" y="265"/>
                  </a:cubicBezTo>
                  <a:cubicBezTo>
                    <a:pt x="149" y="265"/>
                    <a:pt x="149" y="265"/>
                    <a:pt x="149" y="265"/>
                  </a:cubicBezTo>
                  <a:cubicBezTo>
                    <a:pt x="149" y="265"/>
                    <a:pt x="149" y="265"/>
                    <a:pt x="149" y="265"/>
                  </a:cubicBezTo>
                  <a:cubicBezTo>
                    <a:pt x="149" y="265"/>
                    <a:pt x="149" y="265"/>
                    <a:pt x="150" y="265"/>
                  </a:cubicBezTo>
                  <a:cubicBezTo>
                    <a:pt x="150" y="265"/>
                    <a:pt x="150" y="265"/>
                    <a:pt x="150" y="265"/>
                  </a:cubicBezTo>
                  <a:cubicBezTo>
                    <a:pt x="150" y="265"/>
                    <a:pt x="150" y="265"/>
                    <a:pt x="150" y="264"/>
                  </a:cubicBezTo>
                  <a:cubicBezTo>
                    <a:pt x="150" y="264"/>
                    <a:pt x="150" y="264"/>
                    <a:pt x="150" y="264"/>
                  </a:cubicBezTo>
                  <a:cubicBezTo>
                    <a:pt x="150" y="264"/>
                    <a:pt x="150" y="264"/>
                    <a:pt x="150" y="264"/>
                  </a:cubicBezTo>
                  <a:cubicBezTo>
                    <a:pt x="150" y="264"/>
                    <a:pt x="150" y="264"/>
                    <a:pt x="150" y="264"/>
                  </a:cubicBezTo>
                  <a:cubicBezTo>
                    <a:pt x="150" y="264"/>
                    <a:pt x="150" y="264"/>
                    <a:pt x="151" y="264"/>
                  </a:cubicBezTo>
                  <a:cubicBezTo>
                    <a:pt x="151" y="264"/>
                    <a:pt x="151" y="264"/>
                    <a:pt x="151" y="264"/>
                  </a:cubicBezTo>
                  <a:cubicBezTo>
                    <a:pt x="151" y="264"/>
                    <a:pt x="151" y="264"/>
                    <a:pt x="151" y="264"/>
                  </a:cubicBezTo>
                  <a:cubicBezTo>
                    <a:pt x="151" y="264"/>
                    <a:pt x="151" y="264"/>
                    <a:pt x="151" y="264"/>
                  </a:cubicBezTo>
                  <a:cubicBezTo>
                    <a:pt x="151" y="264"/>
                    <a:pt x="151" y="264"/>
                    <a:pt x="151" y="264"/>
                  </a:cubicBezTo>
                  <a:cubicBezTo>
                    <a:pt x="151" y="264"/>
                    <a:pt x="151" y="264"/>
                    <a:pt x="151" y="264"/>
                  </a:cubicBezTo>
                  <a:cubicBezTo>
                    <a:pt x="151" y="264"/>
                    <a:pt x="151" y="264"/>
                    <a:pt x="151" y="264"/>
                  </a:cubicBezTo>
                  <a:cubicBezTo>
                    <a:pt x="151" y="264"/>
                    <a:pt x="151" y="264"/>
                    <a:pt x="151" y="264"/>
                  </a:cubicBezTo>
                  <a:cubicBezTo>
                    <a:pt x="171" y="260"/>
                    <a:pt x="189" y="250"/>
                    <a:pt x="205" y="235"/>
                  </a:cubicBezTo>
                  <a:cubicBezTo>
                    <a:pt x="188" y="207"/>
                    <a:pt x="188" y="207"/>
                    <a:pt x="188" y="207"/>
                  </a:cubicBezTo>
                  <a:cubicBezTo>
                    <a:pt x="188" y="207"/>
                    <a:pt x="188" y="207"/>
                    <a:pt x="188" y="207"/>
                  </a:cubicBezTo>
                  <a:cubicBezTo>
                    <a:pt x="181" y="214"/>
                    <a:pt x="174" y="219"/>
                    <a:pt x="167" y="223"/>
                  </a:cubicBezTo>
                  <a:cubicBezTo>
                    <a:pt x="167" y="223"/>
                    <a:pt x="167" y="223"/>
                    <a:pt x="167" y="223"/>
                  </a:cubicBezTo>
                  <a:cubicBezTo>
                    <a:pt x="167" y="223"/>
                    <a:pt x="167" y="223"/>
                    <a:pt x="167" y="223"/>
                  </a:cubicBezTo>
                  <a:cubicBezTo>
                    <a:pt x="167" y="223"/>
                    <a:pt x="167" y="223"/>
                    <a:pt x="167" y="223"/>
                  </a:cubicBezTo>
                  <a:cubicBezTo>
                    <a:pt x="167" y="223"/>
                    <a:pt x="167" y="223"/>
                    <a:pt x="167" y="223"/>
                  </a:cubicBezTo>
                  <a:cubicBezTo>
                    <a:pt x="167" y="223"/>
                    <a:pt x="167" y="223"/>
                    <a:pt x="167" y="223"/>
                  </a:cubicBezTo>
                  <a:cubicBezTo>
                    <a:pt x="167" y="223"/>
                    <a:pt x="167" y="223"/>
                    <a:pt x="167" y="223"/>
                  </a:cubicBezTo>
                  <a:cubicBezTo>
                    <a:pt x="167" y="223"/>
                    <a:pt x="167" y="223"/>
                    <a:pt x="167" y="223"/>
                  </a:cubicBezTo>
                  <a:cubicBezTo>
                    <a:pt x="167" y="223"/>
                    <a:pt x="167" y="223"/>
                    <a:pt x="167" y="223"/>
                  </a:cubicBezTo>
                  <a:cubicBezTo>
                    <a:pt x="167" y="223"/>
                    <a:pt x="167" y="224"/>
                    <a:pt x="167" y="224"/>
                  </a:cubicBezTo>
                  <a:cubicBezTo>
                    <a:pt x="167" y="224"/>
                    <a:pt x="167" y="224"/>
                    <a:pt x="167" y="224"/>
                  </a:cubicBezTo>
                  <a:cubicBezTo>
                    <a:pt x="167" y="224"/>
                    <a:pt x="166" y="224"/>
                    <a:pt x="166" y="224"/>
                  </a:cubicBezTo>
                  <a:cubicBezTo>
                    <a:pt x="166" y="224"/>
                    <a:pt x="167" y="223"/>
                    <a:pt x="167" y="223"/>
                  </a:cubicBezTo>
                  <a:cubicBezTo>
                    <a:pt x="167" y="223"/>
                    <a:pt x="167" y="223"/>
                    <a:pt x="167" y="223"/>
                  </a:cubicBezTo>
                  <a:cubicBezTo>
                    <a:pt x="167" y="223"/>
                    <a:pt x="167" y="223"/>
                    <a:pt x="167" y="223"/>
                  </a:cubicBezTo>
                  <a:cubicBezTo>
                    <a:pt x="167" y="223"/>
                    <a:pt x="167" y="223"/>
                    <a:pt x="167" y="223"/>
                  </a:cubicBezTo>
                  <a:cubicBezTo>
                    <a:pt x="167" y="223"/>
                    <a:pt x="167" y="222"/>
                    <a:pt x="167" y="222"/>
                  </a:cubicBezTo>
                  <a:cubicBezTo>
                    <a:pt x="167" y="222"/>
                    <a:pt x="167" y="222"/>
                    <a:pt x="167" y="222"/>
                  </a:cubicBezTo>
                  <a:cubicBezTo>
                    <a:pt x="167" y="222"/>
                    <a:pt x="167" y="222"/>
                    <a:pt x="167" y="222"/>
                  </a:cubicBezTo>
                  <a:cubicBezTo>
                    <a:pt x="167" y="222"/>
                    <a:pt x="167" y="222"/>
                    <a:pt x="167" y="222"/>
                  </a:cubicBezTo>
                  <a:cubicBezTo>
                    <a:pt x="171" y="212"/>
                    <a:pt x="175" y="202"/>
                    <a:pt x="178" y="192"/>
                  </a:cubicBezTo>
                  <a:lnTo>
                    <a:pt x="56" y="0"/>
                  </a:lnTo>
                  <a:close/>
                </a:path>
              </a:pathLst>
            </a:custGeom>
            <a:solidFill>
              <a:srgbClr val="F08B1D"/>
            </a:solidFill>
            <a:ln w="9525">
              <a:noFill/>
              <a:round/>
              <a:headEnd/>
              <a:tailEnd/>
            </a:ln>
          </p:spPr>
          <p:txBody>
            <a:bodyPr/>
            <a:lstStyle/>
            <a:p>
              <a:endParaRPr lang="pl-PL"/>
            </a:p>
          </p:txBody>
        </p:sp>
      </p:grpSp>
      <p:grpSp>
        <p:nvGrpSpPr>
          <p:cNvPr id="3" name="Group 107"/>
          <p:cNvGrpSpPr>
            <a:grpSpLocks/>
          </p:cNvGrpSpPr>
          <p:nvPr/>
        </p:nvGrpSpPr>
        <p:grpSpPr bwMode="auto">
          <a:xfrm rot="3235594">
            <a:off x="22335332" y="7698581"/>
            <a:ext cx="1671638" cy="1781175"/>
            <a:chOff x="7843313" y="3770287"/>
            <a:chExt cx="1949450" cy="2076449"/>
          </a:xfrm>
        </p:grpSpPr>
        <p:sp>
          <p:nvSpPr>
            <p:cNvPr id="68636" name="Freeform 30"/>
            <p:cNvSpPr>
              <a:spLocks/>
            </p:cNvSpPr>
            <p:nvPr/>
          </p:nvSpPr>
          <p:spPr bwMode="auto">
            <a:xfrm>
              <a:off x="8967263" y="4083024"/>
              <a:ext cx="825500" cy="827087"/>
            </a:xfrm>
            <a:custGeom>
              <a:avLst/>
              <a:gdLst>
                <a:gd name="T0" fmla="*/ 2147483647 w 357"/>
                <a:gd name="T1" fmla="*/ 0 h 321"/>
                <a:gd name="T2" fmla="*/ 2147483647 w 357"/>
                <a:gd name="T3" fmla="*/ 2147483647 h 321"/>
                <a:gd name="T4" fmla="*/ 0 w 357"/>
                <a:gd name="T5" fmla="*/ 2147483647 h 321"/>
                <a:gd name="T6" fmla="*/ 2147483647 w 357"/>
                <a:gd name="T7" fmla="*/ 2147483647 h 321"/>
                <a:gd name="T8" fmla="*/ 2147483647 w 357"/>
                <a:gd name="T9" fmla="*/ 2147483647 h 321"/>
                <a:gd name="T10" fmla="*/ 2147483647 w 357"/>
                <a:gd name="T11" fmla="*/ 2147483647 h 321"/>
                <a:gd name="T12" fmla="*/ 2147483647 w 357"/>
                <a:gd name="T13" fmla="*/ 0 h 321"/>
                <a:gd name="T14" fmla="*/ 0 60000 65536"/>
                <a:gd name="T15" fmla="*/ 0 60000 65536"/>
                <a:gd name="T16" fmla="*/ 0 60000 65536"/>
                <a:gd name="T17" fmla="*/ 0 60000 65536"/>
                <a:gd name="T18" fmla="*/ 0 60000 65536"/>
                <a:gd name="T19" fmla="*/ 0 60000 65536"/>
                <a:gd name="T20" fmla="*/ 0 60000 65536"/>
                <a:gd name="T21" fmla="*/ 0 w 357"/>
                <a:gd name="T22" fmla="*/ 0 h 321"/>
                <a:gd name="T23" fmla="*/ 357 w 357"/>
                <a:gd name="T24" fmla="*/ 321 h 3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7" h="321">
                  <a:moveTo>
                    <a:pt x="94" y="0"/>
                  </a:moveTo>
                  <a:cubicBezTo>
                    <a:pt x="80" y="87"/>
                    <a:pt x="66" y="174"/>
                    <a:pt x="53" y="261"/>
                  </a:cubicBezTo>
                  <a:cubicBezTo>
                    <a:pt x="35" y="258"/>
                    <a:pt x="18" y="256"/>
                    <a:pt x="0" y="255"/>
                  </a:cubicBezTo>
                  <a:cubicBezTo>
                    <a:pt x="81" y="260"/>
                    <a:pt x="160" y="282"/>
                    <a:pt x="234" y="321"/>
                  </a:cubicBezTo>
                  <a:cubicBezTo>
                    <a:pt x="227" y="267"/>
                    <a:pt x="212" y="213"/>
                    <a:pt x="191" y="159"/>
                  </a:cubicBezTo>
                  <a:cubicBezTo>
                    <a:pt x="241" y="129"/>
                    <a:pt x="296" y="105"/>
                    <a:pt x="357" y="87"/>
                  </a:cubicBezTo>
                  <a:cubicBezTo>
                    <a:pt x="273" y="43"/>
                    <a:pt x="185" y="14"/>
                    <a:pt x="94" y="0"/>
                  </a:cubicBezTo>
                </a:path>
              </a:pathLst>
            </a:custGeom>
            <a:solidFill>
              <a:srgbClr val="F37027"/>
            </a:solidFill>
            <a:ln w="9525">
              <a:noFill/>
              <a:round/>
              <a:headEnd/>
              <a:tailEnd/>
            </a:ln>
          </p:spPr>
          <p:txBody>
            <a:bodyPr/>
            <a:lstStyle/>
            <a:p>
              <a:endParaRPr lang="pl-PL"/>
            </a:p>
          </p:txBody>
        </p:sp>
        <p:sp>
          <p:nvSpPr>
            <p:cNvPr id="68637" name="Freeform 20"/>
            <p:cNvSpPr>
              <a:spLocks/>
            </p:cNvSpPr>
            <p:nvPr/>
          </p:nvSpPr>
          <p:spPr bwMode="auto">
            <a:xfrm>
              <a:off x="7965551" y="3906811"/>
              <a:ext cx="885825" cy="1939925"/>
            </a:xfrm>
            <a:custGeom>
              <a:avLst/>
              <a:gdLst>
                <a:gd name="T0" fmla="*/ 2147483647 w 558"/>
                <a:gd name="T1" fmla="*/ 2147483647 h 1222"/>
                <a:gd name="T2" fmla="*/ 0 w 558"/>
                <a:gd name="T3" fmla="*/ 2147483647 h 1222"/>
                <a:gd name="T4" fmla="*/ 2147483647 w 558"/>
                <a:gd name="T5" fmla="*/ 0 h 1222"/>
                <a:gd name="T6" fmla="*/ 2147483647 w 558"/>
                <a:gd name="T7" fmla="*/ 2147483647 h 1222"/>
                <a:gd name="T8" fmla="*/ 2147483647 w 558"/>
                <a:gd name="T9" fmla="*/ 2147483647 h 1222"/>
                <a:gd name="T10" fmla="*/ 0 60000 65536"/>
                <a:gd name="T11" fmla="*/ 0 60000 65536"/>
                <a:gd name="T12" fmla="*/ 0 60000 65536"/>
                <a:gd name="T13" fmla="*/ 0 60000 65536"/>
                <a:gd name="T14" fmla="*/ 0 60000 65536"/>
                <a:gd name="T15" fmla="*/ 0 w 558"/>
                <a:gd name="T16" fmla="*/ 0 h 1222"/>
                <a:gd name="T17" fmla="*/ 558 w 558"/>
                <a:gd name="T18" fmla="*/ 1222 h 1222"/>
              </a:gdLst>
              <a:ahLst/>
              <a:cxnLst>
                <a:cxn ang="T10">
                  <a:pos x="T0" y="T1"/>
                </a:cxn>
                <a:cxn ang="T11">
                  <a:pos x="T2" y="T3"/>
                </a:cxn>
                <a:cxn ang="T12">
                  <a:pos x="T4" y="T5"/>
                </a:cxn>
                <a:cxn ang="T13">
                  <a:pos x="T6" y="T7"/>
                </a:cxn>
                <a:cxn ang="T14">
                  <a:pos x="T8" y="T9"/>
                </a:cxn>
              </a:cxnLst>
              <a:rect l="T15" t="T16" r="T17" b="T18"/>
              <a:pathLst>
                <a:path w="558" h="1222">
                  <a:moveTo>
                    <a:pt x="490" y="1222"/>
                  </a:moveTo>
                  <a:lnTo>
                    <a:pt x="0" y="34"/>
                  </a:lnTo>
                  <a:lnTo>
                    <a:pt x="69" y="0"/>
                  </a:lnTo>
                  <a:lnTo>
                    <a:pt x="558" y="1187"/>
                  </a:lnTo>
                  <a:lnTo>
                    <a:pt x="490" y="1222"/>
                  </a:lnTo>
                  <a:close/>
                </a:path>
              </a:pathLst>
            </a:custGeom>
            <a:solidFill>
              <a:srgbClr val="FCDF64"/>
            </a:solidFill>
            <a:ln w="9525">
              <a:noFill/>
              <a:round/>
              <a:headEnd/>
              <a:tailEnd/>
            </a:ln>
          </p:spPr>
          <p:txBody>
            <a:bodyPr/>
            <a:lstStyle/>
            <a:p>
              <a:endParaRPr lang="pl-PL"/>
            </a:p>
          </p:txBody>
        </p:sp>
        <p:sp>
          <p:nvSpPr>
            <p:cNvPr id="68638" name="Freeform 21"/>
            <p:cNvSpPr>
              <a:spLocks/>
            </p:cNvSpPr>
            <p:nvPr/>
          </p:nvSpPr>
          <p:spPr bwMode="auto">
            <a:xfrm>
              <a:off x="7965551" y="3906811"/>
              <a:ext cx="885825" cy="1939925"/>
            </a:xfrm>
            <a:custGeom>
              <a:avLst/>
              <a:gdLst>
                <a:gd name="T0" fmla="*/ 2147483647 w 558"/>
                <a:gd name="T1" fmla="*/ 2147483647 h 1222"/>
                <a:gd name="T2" fmla="*/ 0 w 558"/>
                <a:gd name="T3" fmla="*/ 2147483647 h 1222"/>
                <a:gd name="T4" fmla="*/ 2147483647 w 558"/>
                <a:gd name="T5" fmla="*/ 0 h 1222"/>
                <a:gd name="T6" fmla="*/ 2147483647 w 558"/>
                <a:gd name="T7" fmla="*/ 2147483647 h 1222"/>
                <a:gd name="T8" fmla="*/ 2147483647 w 558"/>
                <a:gd name="T9" fmla="*/ 2147483647 h 1222"/>
                <a:gd name="T10" fmla="*/ 0 60000 65536"/>
                <a:gd name="T11" fmla="*/ 0 60000 65536"/>
                <a:gd name="T12" fmla="*/ 0 60000 65536"/>
                <a:gd name="T13" fmla="*/ 0 60000 65536"/>
                <a:gd name="T14" fmla="*/ 0 60000 65536"/>
                <a:gd name="T15" fmla="*/ 0 w 558"/>
                <a:gd name="T16" fmla="*/ 0 h 1222"/>
                <a:gd name="T17" fmla="*/ 558 w 558"/>
                <a:gd name="T18" fmla="*/ 1222 h 1222"/>
              </a:gdLst>
              <a:ahLst/>
              <a:cxnLst>
                <a:cxn ang="T10">
                  <a:pos x="T0" y="T1"/>
                </a:cxn>
                <a:cxn ang="T11">
                  <a:pos x="T2" y="T3"/>
                </a:cxn>
                <a:cxn ang="T12">
                  <a:pos x="T4" y="T5"/>
                </a:cxn>
                <a:cxn ang="T13">
                  <a:pos x="T6" y="T7"/>
                </a:cxn>
                <a:cxn ang="T14">
                  <a:pos x="T8" y="T9"/>
                </a:cxn>
              </a:cxnLst>
              <a:rect l="T15" t="T16" r="T17" b="T18"/>
              <a:pathLst>
                <a:path w="558" h="1222">
                  <a:moveTo>
                    <a:pt x="490" y="1222"/>
                  </a:moveTo>
                  <a:lnTo>
                    <a:pt x="0" y="34"/>
                  </a:lnTo>
                  <a:lnTo>
                    <a:pt x="69" y="0"/>
                  </a:lnTo>
                  <a:lnTo>
                    <a:pt x="558" y="1187"/>
                  </a:lnTo>
                  <a:lnTo>
                    <a:pt x="490" y="1222"/>
                  </a:lnTo>
                </a:path>
              </a:pathLst>
            </a:custGeom>
            <a:noFill/>
            <a:ln w="9525">
              <a:noFill/>
              <a:round/>
              <a:headEnd/>
              <a:tailEnd/>
            </a:ln>
          </p:spPr>
          <p:txBody>
            <a:bodyPr/>
            <a:lstStyle/>
            <a:p>
              <a:endParaRPr lang="pl-PL"/>
            </a:p>
          </p:txBody>
        </p:sp>
        <p:sp>
          <p:nvSpPr>
            <p:cNvPr id="68639" name="Freeform 22"/>
            <p:cNvSpPr>
              <a:spLocks/>
            </p:cNvSpPr>
            <p:nvPr/>
          </p:nvSpPr>
          <p:spPr bwMode="auto">
            <a:xfrm>
              <a:off x="8019526" y="3906811"/>
              <a:ext cx="831850" cy="1911350"/>
            </a:xfrm>
            <a:custGeom>
              <a:avLst/>
              <a:gdLst>
                <a:gd name="T0" fmla="*/ 2147483647 w 524"/>
                <a:gd name="T1" fmla="*/ 2147483647 h 1204"/>
                <a:gd name="T2" fmla="*/ 2147483647 w 524"/>
                <a:gd name="T3" fmla="*/ 2147483647 h 1204"/>
                <a:gd name="T4" fmla="*/ 0 w 524"/>
                <a:gd name="T5" fmla="*/ 2147483647 h 1204"/>
                <a:gd name="T6" fmla="*/ 2147483647 w 524"/>
                <a:gd name="T7" fmla="*/ 0 h 1204"/>
                <a:gd name="T8" fmla="*/ 2147483647 w 524"/>
                <a:gd name="T9" fmla="*/ 2147483647 h 1204"/>
                <a:gd name="T10" fmla="*/ 0 60000 65536"/>
                <a:gd name="T11" fmla="*/ 0 60000 65536"/>
                <a:gd name="T12" fmla="*/ 0 60000 65536"/>
                <a:gd name="T13" fmla="*/ 0 60000 65536"/>
                <a:gd name="T14" fmla="*/ 0 60000 65536"/>
                <a:gd name="T15" fmla="*/ 0 w 524"/>
                <a:gd name="T16" fmla="*/ 0 h 1204"/>
                <a:gd name="T17" fmla="*/ 524 w 524"/>
                <a:gd name="T18" fmla="*/ 1204 h 1204"/>
              </a:gdLst>
              <a:ahLst/>
              <a:cxnLst>
                <a:cxn ang="T10">
                  <a:pos x="T0" y="T1"/>
                </a:cxn>
                <a:cxn ang="T11">
                  <a:pos x="T2" y="T3"/>
                </a:cxn>
                <a:cxn ang="T12">
                  <a:pos x="T4" y="T5"/>
                </a:cxn>
                <a:cxn ang="T13">
                  <a:pos x="T6" y="T7"/>
                </a:cxn>
                <a:cxn ang="T14">
                  <a:pos x="T8" y="T9"/>
                </a:cxn>
              </a:cxnLst>
              <a:rect l="T15" t="T16" r="T17" b="T18"/>
              <a:pathLst>
                <a:path w="524" h="1204">
                  <a:moveTo>
                    <a:pt x="524" y="1187"/>
                  </a:moveTo>
                  <a:lnTo>
                    <a:pt x="489" y="1204"/>
                  </a:lnTo>
                  <a:lnTo>
                    <a:pt x="0" y="18"/>
                  </a:lnTo>
                  <a:lnTo>
                    <a:pt x="35" y="0"/>
                  </a:lnTo>
                  <a:lnTo>
                    <a:pt x="524" y="1187"/>
                  </a:lnTo>
                  <a:close/>
                </a:path>
              </a:pathLst>
            </a:custGeom>
            <a:solidFill>
              <a:srgbClr val="FFC828"/>
            </a:solidFill>
            <a:ln w="9525">
              <a:noFill/>
              <a:round/>
              <a:headEnd/>
              <a:tailEnd/>
            </a:ln>
          </p:spPr>
          <p:txBody>
            <a:bodyPr/>
            <a:lstStyle/>
            <a:p>
              <a:endParaRPr lang="pl-PL"/>
            </a:p>
          </p:txBody>
        </p:sp>
        <p:sp>
          <p:nvSpPr>
            <p:cNvPr id="68640" name="Freeform 23"/>
            <p:cNvSpPr>
              <a:spLocks/>
            </p:cNvSpPr>
            <p:nvPr/>
          </p:nvSpPr>
          <p:spPr bwMode="auto">
            <a:xfrm>
              <a:off x="7868713" y="3770287"/>
              <a:ext cx="290513" cy="322262"/>
            </a:xfrm>
            <a:custGeom>
              <a:avLst/>
              <a:gdLst>
                <a:gd name="T0" fmla="*/ 2147483647 w 126"/>
                <a:gd name="T1" fmla="*/ 2147483647 h 125"/>
                <a:gd name="T2" fmla="*/ 2147483647 w 126"/>
                <a:gd name="T3" fmla="*/ 2147483647 h 125"/>
                <a:gd name="T4" fmla="*/ 2147483647 w 126"/>
                <a:gd name="T5" fmla="*/ 2147483647 h 125"/>
                <a:gd name="T6" fmla="*/ 2147483647 w 126"/>
                <a:gd name="T7" fmla="*/ 2147483647 h 125"/>
                <a:gd name="T8" fmla="*/ 2147483647 w 126"/>
                <a:gd name="T9" fmla="*/ 2147483647 h 125"/>
                <a:gd name="T10" fmla="*/ 0 60000 65536"/>
                <a:gd name="T11" fmla="*/ 0 60000 65536"/>
                <a:gd name="T12" fmla="*/ 0 60000 65536"/>
                <a:gd name="T13" fmla="*/ 0 60000 65536"/>
                <a:gd name="T14" fmla="*/ 0 60000 65536"/>
                <a:gd name="T15" fmla="*/ 0 w 126"/>
                <a:gd name="T16" fmla="*/ 0 h 125"/>
                <a:gd name="T17" fmla="*/ 126 w 126"/>
                <a:gd name="T18" fmla="*/ 125 h 125"/>
              </a:gdLst>
              <a:ahLst/>
              <a:cxnLst>
                <a:cxn ang="T10">
                  <a:pos x="T0" y="T1"/>
                </a:cxn>
                <a:cxn ang="T11">
                  <a:pos x="T2" y="T3"/>
                </a:cxn>
                <a:cxn ang="T12">
                  <a:pos x="T4" y="T5"/>
                </a:cxn>
                <a:cxn ang="T13">
                  <a:pos x="T6" y="T7"/>
                </a:cxn>
                <a:cxn ang="T14">
                  <a:pos x="T8" y="T9"/>
                </a:cxn>
              </a:cxnLst>
              <a:rect l="T15" t="T16" r="T17" b="T18"/>
              <a:pathLst>
                <a:path w="126" h="125">
                  <a:moveTo>
                    <a:pt x="113" y="39"/>
                  </a:moveTo>
                  <a:cubicBezTo>
                    <a:pt x="100" y="12"/>
                    <a:pt x="68" y="0"/>
                    <a:pt x="40" y="12"/>
                  </a:cubicBezTo>
                  <a:cubicBezTo>
                    <a:pt x="12" y="25"/>
                    <a:pt x="0" y="58"/>
                    <a:pt x="13" y="86"/>
                  </a:cubicBezTo>
                  <a:cubicBezTo>
                    <a:pt x="26" y="113"/>
                    <a:pt x="58" y="125"/>
                    <a:pt x="86" y="113"/>
                  </a:cubicBezTo>
                  <a:cubicBezTo>
                    <a:pt x="114" y="100"/>
                    <a:pt x="126" y="67"/>
                    <a:pt x="113" y="39"/>
                  </a:cubicBezTo>
                </a:path>
              </a:pathLst>
            </a:custGeom>
            <a:solidFill>
              <a:srgbClr val="FFC828"/>
            </a:solidFill>
            <a:ln w="9525">
              <a:noFill/>
              <a:round/>
              <a:headEnd/>
              <a:tailEnd/>
            </a:ln>
          </p:spPr>
          <p:txBody>
            <a:bodyPr/>
            <a:lstStyle/>
            <a:p>
              <a:endParaRPr lang="pl-PL"/>
            </a:p>
          </p:txBody>
        </p:sp>
        <p:sp>
          <p:nvSpPr>
            <p:cNvPr id="68641" name="Freeform 24"/>
            <p:cNvSpPr>
              <a:spLocks/>
            </p:cNvSpPr>
            <p:nvPr/>
          </p:nvSpPr>
          <p:spPr bwMode="auto">
            <a:xfrm>
              <a:off x="7894113" y="3829024"/>
              <a:ext cx="130175" cy="144462"/>
            </a:xfrm>
            <a:custGeom>
              <a:avLst/>
              <a:gdLst>
                <a:gd name="T0" fmla="*/ 2147483647 w 56"/>
                <a:gd name="T1" fmla="*/ 2147483647 h 56"/>
                <a:gd name="T2" fmla="*/ 2147483647 w 56"/>
                <a:gd name="T3" fmla="*/ 2147483647 h 56"/>
                <a:gd name="T4" fmla="*/ 2147483647 w 56"/>
                <a:gd name="T5" fmla="*/ 2147483647 h 56"/>
                <a:gd name="T6" fmla="*/ 2147483647 w 56"/>
                <a:gd name="T7" fmla="*/ 2147483647 h 56"/>
                <a:gd name="T8" fmla="*/ 2147483647 w 56"/>
                <a:gd name="T9" fmla="*/ 2147483647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51" y="18"/>
                  </a:moveTo>
                  <a:cubicBezTo>
                    <a:pt x="45" y="6"/>
                    <a:pt x="30" y="0"/>
                    <a:pt x="18" y="6"/>
                  </a:cubicBezTo>
                  <a:cubicBezTo>
                    <a:pt x="6" y="12"/>
                    <a:pt x="0" y="26"/>
                    <a:pt x="6" y="39"/>
                  </a:cubicBezTo>
                  <a:cubicBezTo>
                    <a:pt x="12" y="51"/>
                    <a:pt x="26" y="56"/>
                    <a:pt x="39" y="51"/>
                  </a:cubicBezTo>
                  <a:cubicBezTo>
                    <a:pt x="51" y="45"/>
                    <a:pt x="56" y="30"/>
                    <a:pt x="51" y="18"/>
                  </a:cubicBezTo>
                </a:path>
              </a:pathLst>
            </a:custGeom>
            <a:solidFill>
              <a:srgbClr val="FCDF64"/>
            </a:solidFill>
            <a:ln w="9525">
              <a:noFill/>
              <a:round/>
              <a:headEnd/>
              <a:tailEnd/>
            </a:ln>
          </p:spPr>
          <p:txBody>
            <a:bodyPr/>
            <a:lstStyle/>
            <a:p>
              <a:endParaRPr lang="pl-PL"/>
            </a:p>
          </p:txBody>
        </p:sp>
        <p:sp>
          <p:nvSpPr>
            <p:cNvPr id="68642" name="Freeform 26"/>
            <p:cNvSpPr>
              <a:spLocks/>
            </p:cNvSpPr>
            <p:nvPr/>
          </p:nvSpPr>
          <p:spPr bwMode="auto">
            <a:xfrm>
              <a:off x="8967263" y="4059211"/>
              <a:ext cx="217488" cy="696912"/>
            </a:xfrm>
            <a:custGeom>
              <a:avLst/>
              <a:gdLst>
                <a:gd name="T0" fmla="*/ 2147483647 w 94"/>
                <a:gd name="T1" fmla="*/ 2147483647 h 270"/>
                <a:gd name="T2" fmla="*/ 2147483647 w 94"/>
                <a:gd name="T3" fmla="*/ 0 h 270"/>
                <a:gd name="T4" fmla="*/ 0 w 94"/>
                <a:gd name="T5" fmla="*/ 2147483647 h 270"/>
                <a:gd name="T6" fmla="*/ 2147483647 w 94"/>
                <a:gd name="T7" fmla="*/ 2147483647 h 270"/>
                <a:gd name="T8" fmla="*/ 2147483647 w 94"/>
                <a:gd name="T9" fmla="*/ 2147483647 h 270"/>
                <a:gd name="T10" fmla="*/ 0 60000 65536"/>
                <a:gd name="T11" fmla="*/ 0 60000 65536"/>
                <a:gd name="T12" fmla="*/ 0 60000 65536"/>
                <a:gd name="T13" fmla="*/ 0 60000 65536"/>
                <a:gd name="T14" fmla="*/ 0 60000 65536"/>
                <a:gd name="T15" fmla="*/ 0 w 94"/>
                <a:gd name="T16" fmla="*/ 0 h 270"/>
                <a:gd name="T17" fmla="*/ 94 w 94"/>
                <a:gd name="T18" fmla="*/ 270 h 270"/>
              </a:gdLst>
              <a:ahLst/>
              <a:cxnLst>
                <a:cxn ang="T10">
                  <a:pos x="T0" y="T1"/>
                </a:cxn>
                <a:cxn ang="T11">
                  <a:pos x="T2" y="T3"/>
                </a:cxn>
                <a:cxn ang="T12">
                  <a:pos x="T4" y="T5"/>
                </a:cxn>
                <a:cxn ang="T13">
                  <a:pos x="T6" y="T7"/>
                </a:cxn>
                <a:cxn ang="T14">
                  <a:pos x="T8" y="T9"/>
                </a:cxn>
              </a:cxnLst>
              <a:rect l="T15" t="T16" r="T17" b="T18"/>
              <a:pathLst>
                <a:path w="94" h="270">
                  <a:moveTo>
                    <a:pt x="94" y="9"/>
                  </a:moveTo>
                  <a:cubicBezTo>
                    <a:pt x="69" y="5"/>
                    <a:pt x="43" y="2"/>
                    <a:pt x="18" y="0"/>
                  </a:cubicBezTo>
                  <a:cubicBezTo>
                    <a:pt x="12" y="88"/>
                    <a:pt x="6" y="176"/>
                    <a:pt x="0" y="264"/>
                  </a:cubicBezTo>
                  <a:cubicBezTo>
                    <a:pt x="18" y="265"/>
                    <a:pt x="35" y="267"/>
                    <a:pt x="53" y="270"/>
                  </a:cubicBezTo>
                  <a:cubicBezTo>
                    <a:pt x="66" y="183"/>
                    <a:pt x="80" y="96"/>
                    <a:pt x="94" y="9"/>
                  </a:cubicBezTo>
                </a:path>
              </a:pathLst>
            </a:custGeom>
            <a:solidFill>
              <a:srgbClr val="F15F4B"/>
            </a:solidFill>
            <a:ln w="9525">
              <a:noFill/>
              <a:round/>
              <a:headEnd/>
              <a:tailEnd/>
            </a:ln>
          </p:spPr>
          <p:txBody>
            <a:bodyPr/>
            <a:lstStyle/>
            <a:p>
              <a:endParaRPr lang="pl-PL"/>
            </a:p>
          </p:txBody>
        </p:sp>
        <p:sp>
          <p:nvSpPr>
            <p:cNvPr id="68643" name="Freeform 27"/>
            <p:cNvSpPr>
              <a:spLocks/>
            </p:cNvSpPr>
            <p:nvPr/>
          </p:nvSpPr>
          <p:spPr bwMode="auto">
            <a:xfrm>
              <a:off x="8024288" y="3930624"/>
              <a:ext cx="1109663" cy="903287"/>
            </a:xfrm>
            <a:custGeom>
              <a:avLst/>
              <a:gdLst>
                <a:gd name="T0" fmla="*/ 2147483647 w 480"/>
                <a:gd name="T1" fmla="*/ 2147483647 h 350"/>
                <a:gd name="T2" fmla="*/ 2147483647 w 480"/>
                <a:gd name="T3" fmla="*/ 2147483647 h 350"/>
                <a:gd name="T4" fmla="*/ 0 w 480"/>
                <a:gd name="T5" fmla="*/ 2147483647 h 350"/>
                <a:gd name="T6" fmla="*/ 2147483647 w 480"/>
                <a:gd name="T7" fmla="*/ 2147483647 h 350"/>
                <a:gd name="T8" fmla="*/ 2147483647 w 480"/>
                <a:gd name="T9" fmla="*/ 2147483647 h 350"/>
                <a:gd name="T10" fmla="*/ 0 60000 65536"/>
                <a:gd name="T11" fmla="*/ 0 60000 65536"/>
                <a:gd name="T12" fmla="*/ 0 60000 65536"/>
                <a:gd name="T13" fmla="*/ 0 60000 65536"/>
                <a:gd name="T14" fmla="*/ 0 60000 65536"/>
                <a:gd name="T15" fmla="*/ 0 w 480"/>
                <a:gd name="T16" fmla="*/ 0 h 350"/>
                <a:gd name="T17" fmla="*/ 480 w 480"/>
                <a:gd name="T18" fmla="*/ 350 h 350"/>
              </a:gdLst>
              <a:ahLst/>
              <a:cxnLst>
                <a:cxn ang="T10">
                  <a:pos x="T0" y="T1"/>
                </a:cxn>
                <a:cxn ang="T11">
                  <a:pos x="T2" y="T3"/>
                </a:cxn>
                <a:cxn ang="T12">
                  <a:pos x="T4" y="T5"/>
                </a:cxn>
                <a:cxn ang="T13">
                  <a:pos x="T6" y="T7"/>
                </a:cxn>
                <a:cxn ang="T14">
                  <a:pos x="T8" y="T9"/>
                </a:cxn>
              </a:cxnLst>
              <a:rect l="T15" t="T16" r="T17" b="T18"/>
              <a:pathLst>
                <a:path w="480" h="350">
                  <a:moveTo>
                    <a:pt x="444" y="301"/>
                  </a:moveTo>
                  <a:cubicBezTo>
                    <a:pt x="334" y="287"/>
                    <a:pt x="220" y="303"/>
                    <a:pt x="117" y="350"/>
                  </a:cubicBezTo>
                  <a:cubicBezTo>
                    <a:pt x="78" y="265"/>
                    <a:pt x="39" y="179"/>
                    <a:pt x="0" y="93"/>
                  </a:cubicBezTo>
                  <a:cubicBezTo>
                    <a:pt x="152" y="24"/>
                    <a:pt x="318" y="0"/>
                    <a:pt x="480" y="21"/>
                  </a:cubicBezTo>
                  <a:cubicBezTo>
                    <a:pt x="468" y="114"/>
                    <a:pt x="456" y="207"/>
                    <a:pt x="444" y="301"/>
                  </a:cubicBezTo>
                </a:path>
              </a:pathLst>
            </a:custGeom>
            <a:solidFill>
              <a:srgbClr val="F57F31"/>
            </a:solidFill>
            <a:ln w="9525">
              <a:noFill/>
              <a:round/>
              <a:headEnd/>
              <a:tailEnd/>
            </a:ln>
          </p:spPr>
          <p:txBody>
            <a:bodyPr/>
            <a:lstStyle/>
            <a:p>
              <a:endParaRPr lang="pl-PL"/>
            </a:p>
          </p:txBody>
        </p:sp>
        <p:sp>
          <p:nvSpPr>
            <p:cNvPr id="68644" name="Freeform 28"/>
            <p:cNvSpPr>
              <a:spLocks/>
            </p:cNvSpPr>
            <p:nvPr/>
          </p:nvSpPr>
          <p:spPr bwMode="auto">
            <a:xfrm>
              <a:off x="8198913" y="4129061"/>
              <a:ext cx="236538" cy="615950"/>
            </a:xfrm>
            <a:custGeom>
              <a:avLst/>
              <a:gdLst>
                <a:gd name="T0" fmla="*/ 2147483647 w 102"/>
                <a:gd name="T1" fmla="*/ 2147483647 h 239"/>
                <a:gd name="T2" fmla="*/ 2147483647 w 102"/>
                <a:gd name="T3" fmla="*/ 2147483647 h 239"/>
                <a:gd name="T4" fmla="*/ 2147483647 w 102"/>
                <a:gd name="T5" fmla="*/ 2147483647 h 239"/>
                <a:gd name="T6" fmla="*/ 2147483647 w 102"/>
                <a:gd name="T7" fmla="*/ 2147483647 h 239"/>
                <a:gd name="T8" fmla="*/ 2147483647 w 102"/>
                <a:gd name="T9" fmla="*/ 2147483647 h 239"/>
                <a:gd name="T10" fmla="*/ 2147483647 w 102"/>
                <a:gd name="T11" fmla="*/ 2147483647 h 239"/>
                <a:gd name="T12" fmla="*/ 2147483647 w 102"/>
                <a:gd name="T13" fmla="*/ 2147483647 h 239"/>
                <a:gd name="T14" fmla="*/ 0 60000 65536"/>
                <a:gd name="T15" fmla="*/ 0 60000 65536"/>
                <a:gd name="T16" fmla="*/ 0 60000 65536"/>
                <a:gd name="T17" fmla="*/ 0 60000 65536"/>
                <a:gd name="T18" fmla="*/ 0 60000 65536"/>
                <a:gd name="T19" fmla="*/ 0 60000 65536"/>
                <a:gd name="T20" fmla="*/ 0 60000 65536"/>
                <a:gd name="T21" fmla="*/ 0 w 102"/>
                <a:gd name="T22" fmla="*/ 0 h 239"/>
                <a:gd name="T23" fmla="*/ 102 w 102"/>
                <a:gd name="T24" fmla="*/ 239 h 2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2" h="239">
                  <a:moveTo>
                    <a:pt x="98" y="238"/>
                  </a:moveTo>
                  <a:cubicBezTo>
                    <a:pt x="96" y="239"/>
                    <a:pt x="93" y="238"/>
                    <a:pt x="92" y="235"/>
                  </a:cubicBezTo>
                  <a:cubicBezTo>
                    <a:pt x="62" y="160"/>
                    <a:pt x="31" y="84"/>
                    <a:pt x="1" y="9"/>
                  </a:cubicBezTo>
                  <a:cubicBezTo>
                    <a:pt x="0" y="7"/>
                    <a:pt x="3" y="3"/>
                    <a:pt x="6" y="2"/>
                  </a:cubicBezTo>
                  <a:cubicBezTo>
                    <a:pt x="10" y="0"/>
                    <a:pt x="14" y="1"/>
                    <a:pt x="15" y="4"/>
                  </a:cubicBezTo>
                  <a:cubicBezTo>
                    <a:pt x="44" y="80"/>
                    <a:pt x="73" y="156"/>
                    <a:pt x="101" y="232"/>
                  </a:cubicBezTo>
                  <a:cubicBezTo>
                    <a:pt x="102" y="234"/>
                    <a:pt x="101" y="237"/>
                    <a:pt x="98" y="238"/>
                  </a:cubicBezTo>
                </a:path>
              </a:pathLst>
            </a:custGeom>
            <a:solidFill>
              <a:srgbClr val="F15F4B"/>
            </a:solidFill>
            <a:ln w="9525">
              <a:noFill/>
              <a:round/>
              <a:headEnd/>
              <a:tailEnd/>
            </a:ln>
          </p:spPr>
          <p:txBody>
            <a:bodyPr/>
            <a:lstStyle/>
            <a:p>
              <a:endParaRPr lang="pl-PL"/>
            </a:p>
          </p:txBody>
        </p:sp>
        <p:sp>
          <p:nvSpPr>
            <p:cNvPr id="68645" name="Freeform 29"/>
            <p:cNvSpPr>
              <a:spLocks/>
            </p:cNvSpPr>
            <p:nvPr/>
          </p:nvSpPr>
          <p:spPr bwMode="auto">
            <a:xfrm>
              <a:off x="7843313" y="3836961"/>
              <a:ext cx="131763" cy="147637"/>
            </a:xfrm>
            <a:custGeom>
              <a:avLst/>
              <a:gdLst>
                <a:gd name="T0" fmla="*/ 2147483647 w 83"/>
                <a:gd name="T1" fmla="*/ 2147483647 h 93"/>
                <a:gd name="T2" fmla="*/ 0 w 83"/>
                <a:gd name="T3" fmla="*/ 2147483647 h 93"/>
                <a:gd name="T4" fmla="*/ 2147483647 w 83"/>
                <a:gd name="T5" fmla="*/ 2147483647 h 93"/>
                <a:gd name="T6" fmla="*/ 2147483647 w 83"/>
                <a:gd name="T7" fmla="*/ 2147483647 h 93"/>
                <a:gd name="T8" fmla="*/ 2147483647 w 83"/>
                <a:gd name="T9" fmla="*/ 2147483647 h 93"/>
                <a:gd name="T10" fmla="*/ 2147483647 w 83"/>
                <a:gd name="T11" fmla="*/ 2147483647 h 93"/>
                <a:gd name="T12" fmla="*/ 2147483647 w 83"/>
                <a:gd name="T13" fmla="*/ 2147483647 h 93"/>
                <a:gd name="T14" fmla="*/ 2147483647 w 83"/>
                <a:gd name="T15" fmla="*/ 2147483647 h 93"/>
                <a:gd name="T16" fmla="*/ 2147483647 w 83"/>
                <a:gd name="T17" fmla="*/ 2147483647 h 93"/>
                <a:gd name="T18" fmla="*/ 2147483647 w 83"/>
                <a:gd name="T19" fmla="*/ 0 h 93"/>
                <a:gd name="T20" fmla="*/ 2147483647 w 83"/>
                <a:gd name="T21" fmla="*/ 2147483647 h 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3"/>
                <a:gd name="T34" fmla="*/ 0 h 93"/>
                <a:gd name="T35" fmla="*/ 83 w 83"/>
                <a:gd name="T36" fmla="*/ 93 h 9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3" h="93">
                  <a:moveTo>
                    <a:pt x="39" y="43"/>
                  </a:moveTo>
                  <a:lnTo>
                    <a:pt x="0" y="52"/>
                  </a:lnTo>
                  <a:lnTo>
                    <a:pt x="41" y="47"/>
                  </a:lnTo>
                  <a:lnTo>
                    <a:pt x="38" y="93"/>
                  </a:lnTo>
                  <a:lnTo>
                    <a:pt x="47" y="49"/>
                  </a:lnTo>
                  <a:lnTo>
                    <a:pt x="83" y="65"/>
                  </a:lnTo>
                  <a:lnTo>
                    <a:pt x="48" y="43"/>
                  </a:lnTo>
                  <a:lnTo>
                    <a:pt x="74" y="8"/>
                  </a:lnTo>
                  <a:lnTo>
                    <a:pt x="45" y="39"/>
                  </a:lnTo>
                  <a:lnTo>
                    <a:pt x="23" y="0"/>
                  </a:lnTo>
                  <a:lnTo>
                    <a:pt x="39" y="43"/>
                  </a:lnTo>
                  <a:close/>
                </a:path>
              </a:pathLst>
            </a:custGeom>
            <a:solidFill>
              <a:srgbClr val="FFFFFF"/>
            </a:solidFill>
            <a:ln w="9525">
              <a:noFill/>
              <a:round/>
              <a:headEnd/>
              <a:tailEnd/>
            </a:ln>
          </p:spPr>
          <p:txBody>
            <a:bodyPr/>
            <a:lstStyle/>
            <a:p>
              <a:endParaRPr lang="pl-PL"/>
            </a:p>
          </p:txBody>
        </p:sp>
        <p:sp>
          <p:nvSpPr>
            <p:cNvPr id="68646" name="Freeform 31"/>
            <p:cNvSpPr>
              <a:spLocks/>
            </p:cNvSpPr>
            <p:nvPr/>
          </p:nvSpPr>
          <p:spPr bwMode="auto">
            <a:xfrm>
              <a:off x="8974125" y="4071911"/>
              <a:ext cx="217488" cy="684212"/>
            </a:xfrm>
            <a:custGeom>
              <a:avLst/>
              <a:gdLst>
                <a:gd name="T0" fmla="*/ 2147483647 w 94"/>
                <a:gd name="T1" fmla="*/ 0 h 265"/>
                <a:gd name="T2" fmla="*/ 2147483647 w 94"/>
                <a:gd name="T3" fmla="*/ 2147483647 h 265"/>
                <a:gd name="T4" fmla="*/ 2147483647 w 94"/>
                <a:gd name="T5" fmla="*/ 2147483647 h 265"/>
                <a:gd name="T6" fmla="*/ 0 w 94"/>
                <a:gd name="T7" fmla="*/ 2147483647 h 265"/>
                <a:gd name="T8" fmla="*/ 2147483647 w 94"/>
                <a:gd name="T9" fmla="*/ 2147483647 h 265"/>
                <a:gd name="T10" fmla="*/ 2147483647 w 94"/>
                <a:gd name="T11" fmla="*/ 2147483647 h 265"/>
                <a:gd name="T12" fmla="*/ 2147483647 w 94"/>
                <a:gd name="T13" fmla="*/ 0 h 265"/>
                <a:gd name="T14" fmla="*/ 0 60000 65536"/>
                <a:gd name="T15" fmla="*/ 0 60000 65536"/>
                <a:gd name="T16" fmla="*/ 0 60000 65536"/>
                <a:gd name="T17" fmla="*/ 0 60000 65536"/>
                <a:gd name="T18" fmla="*/ 0 60000 65536"/>
                <a:gd name="T19" fmla="*/ 0 60000 65536"/>
                <a:gd name="T20" fmla="*/ 0 60000 65536"/>
                <a:gd name="T21" fmla="*/ 0 w 94"/>
                <a:gd name="T22" fmla="*/ 0 h 265"/>
                <a:gd name="T23" fmla="*/ 94 w 94"/>
                <a:gd name="T24" fmla="*/ 265 h 2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 h="265">
                  <a:moveTo>
                    <a:pt x="68" y="0"/>
                  </a:moveTo>
                  <a:cubicBezTo>
                    <a:pt x="57" y="82"/>
                    <a:pt x="47" y="164"/>
                    <a:pt x="36" y="246"/>
                  </a:cubicBezTo>
                  <a:cubicBezTo>
                    <a:pt x="25" y="244"/>
                    <a:pt x="13" y="243"/>
                    <a:pt x="1" y="242"/>
                  </a:cubicBezTo>
                  <a:cubicBezTo>
                    <a:pt x="1" y="248"/>
                    <a:pt x="0" y="253"/>
                    <a:pt x="0" y="259"/>
                  </a:cubicBezTo>
                  <a:cubicBezTo>
                    <a:pt x="18" y="260"/>
                    <a:pt x="35" y="262"/>
                    <a:pt x="53" y="265"/>
                  </a:cubicBezTo>
                  <a:cubicBezTo>
                    <a:pt x="66" y="178"/>
                    <a:pt x="80" y="91"/>
                    <a:pt x="94" y="4"/>
                  </a:cubicBezTo>
                  <a:cubicBezTo>
                    <a:pt x="85" y="2"/>
                    <a:pt x="77" y="1"/>
                    <a:pt x="68" y="0"/>
                  </a:cubicBezTo>
                </a:path>
              </a:pathLst>
            </a:custGeom>
            <a:solidFill>
              <a:srgbClr val="F05335"/>
            </a:solidFill>
            <a:ln w="9525">
              <a:noFill/>
              <a:round/>
              <a:headEnd/>
              <a:tailEnd/>
            </a:ln>
          </p:spPr>
          <p:txBody>
            <a:bodyPr/>
            <a:lstStyle/>
            <a:p>
              <a:endParaRPr lang="pl-PL"/>
            </a:p>
          </p:txBody>
        </p:sp>
        <p:sp>
          <p:nvSpPr>
            <p:cNvPr id="68647" name="Freeform 32"/>
            <p:cNvSpPr>
              <a:spLocks/>
            </p:cNvSpPr>
            <p:nvPr/>
          </p:nvSpPr>
          <p:spPr bwMode="auto">
            <a:xfrm>
              <a:off x="8795813" y="3967136"/>
              <a:ext cx="338138" cy="739775"/>
            </a:xfrm>
            <a:custGeom>
              <a:avLst/>
              <a:gdLst>
                <a:gd name="T0" fmla="*/ 2147483647 w 146"/>
                <a:gd name="T1" fmla="*/ 0 h 287"/>
                <a:gd name="T2" fmla="*/ 0 w 146"/>
                <a:gd name="T3" fmla="*/ 0 h 287"/>
                <a:gd name="T4" fmla="*/ 0 w 146"/>
                <a:gd name="T5" fmla="*/ 2147483647 h 287"/>
                <a:gd name="T6" fmla="*/ 2147483647 w 146"/>
                <a:gd name="T7" fmla="*/ 2147483647 h 287"/>
                <a:gd name="T8" fmla="*/ 2147483647 w 146"/>
                <a:gd name="T9" fmla="*/ 2147483647 h 287"/>
                <a:gd name="T10" fmla="*/ 2147483647 w 146"/>
                <a:gd name="T11" fmla="*/ 2147483647 h 287"/>
                <a:gd name="T12" fmla="*/ 2147483647 w 146"/>
                <a:gd name="T13" fmla="*/ 2147483647 h 287"/>
                <a:gd name="T14" fmla="*/ 2147483647 w 146"/>
                <a:gd name="T15" fmla="*/ 2147483647 h 287"/>
                <a:gd name="T16" fmla="*/ 2147483647 w 146"/>
                <a:gd name="T17" fmla="*/ 0 h 2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6"/>
                <a:gd name="T28" fmla="*/ 0 h 287"/>
                <a:gd name="T29" fmla="*/ 146 w 146"/>
                <a:gd name="T30" fmla="*/ 287 h 2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6" h="287">
                  <a:moveTo>
                    <a:pt x="34" y="0"/>
                  </a:moveTo>
                  <a:cubicBezTo>
                    <a:pt x="23" y="0"/>
                    <a:pt x="11" y="0"/>
                    <a:pt x="0" y="0"/>
                  </a:cubicBezTo>
                  <a:cubicBezTo>
                    <a:pt x="0" y="283"/>
                    <a:pt x="0" y="283"/>
                    <a:pt x="0" y="283"/>
                  </a:cubicBezTo>
                  <a:cubicBezTo>
                    <a:pt x="11" y="282"/>
                    <a:pt x="23" y="282"/>
                    <a:pt x="34" y="282"/>
                  </a:cubicBezTo>
                  <a:cubicBezTo>
                    <a:pt x="48" y="282"/>
                    <a:pt x="61" y="282"/>
                    <a:pt x="75" y="283"/>
                  </a:cubicBezTo>
                  <a:cubicBezTo>
                    <a:pt x="87" y="284"/>
                    <a:pt x="99" y="285"/>
                    <a:pt x="110" y="287"/>
                  </a:cubicBezTo>
                  <a:cubicBezTo>
                    <a:pt x="121" y="205"/>
                    <a:pt x="131" y="123"/>
                    <a:pt x="142" y="41"/>
                  </a:cubicBezTo>
                  <a:cubicBezTo>
                    <a:pt x="143" y="29"/>
                    <a:pt x="145" y="18"/>
                    <a:pt x="146" y="7"/>
                  </a:cubicBezTo>
                  <a:cubicBezTo>
                    <a:pt x="109" y="2"/>
                    <a:pt x="71" y="0"/>
                    <a:pt x="34" y="0"/>
                  </a:cubicBezTo>
                </a:path>
              </a:pathLst>
            </a:custGeom>
            <a:solidFill>
              <a:srgbClr val="F37027"/>
            </a:solidFill>
            <a:ln w="9525">
              <a:noFill/>
              <a:round/>
              <a:headEnd/>
              <a:tailEnd/>
            </a:ln>
          </p:spPr>
          <p:txBody>
            <a:bodyPr/>
            <a:lstStyle/>
            <a:p>
              <a:endParaRPr lang="pl-PL"/>
            </a:p>
          </p:txBody>
        </p:sp>
      </p:grpSp>
      <p:grpSp>
        <p:nvGrpSpPr>
          <p:cNvPr id="4" name="Group 108"/>
          <p:cNvGrpSpPr>
            <a:grpSpLocks/>
          </p:cNvGrpSpPr>
          <p:nvPr/>
        </p:nvGrpSpPr>
        <p:grpSpPr bwMode="auto">
          <a:xfrm rot="18364406" flipH="1">
            <a:off x="19330988" y="7697787"/>
            <a:ext cx="1671638" cy="1782763"/>
            <a:chOff x="7843313" y="3770287"/>
            <a:chExt cx="1949450" cy="2076449"/>
          </a:xfrm>
        </p:grpSpPr>
        <p:sp>
          <p:nvSpPr>
            <p:cNvPr id="68624" name="Freeform 30"/>
            <p:cNvSpPr>
              <a:spLocks/>
            </p:cNvSpPr>
            <p:nvPr/>
          </p:nvSpPr>
          <p:spPr bwMode="auto">
            <a:xfrm>
              <a:off x="8967263" y="4083024"/>
              <a:ext cx="825500" cy="827087"/>
            </a:xfrm>
            <a:custGeom>
              <a:avLst/>
              <a:gdLst>
                <a:gd name="T0" fmla="*/ 2147483647 w 357"/>
                <a:gd name="T1" fmla="*/ 0 h 321"/>
                <a:gd name="T2" fmla="*/ 2147483647 w 357"/>
                <a:gd name="T3" fmla="*/ 2147483647 h 321"/>
                <a:gd name="T4" fmla="*/ 0 w 357"/>
                <a:gd name="T5" fmla="*/ 2147483647 h 321"/>
                <a:gd name="T6" fmla="*/ 2147483647 w 357"/>
                <a:gd name="T7" fmla="*/ 2147483647 h 321"/>
                <a:gd name="T8" fmla="*/ 2147483647 w 357"/>
                <a:gd name="T9" fmla="*/ 2147483647 h 321"/>
                <a:gd name="T10" fmla="*/ 2147483647 w 357"/>
                <a:gd name="T11" fmla="*/ 2147483647 h 321"/>
                <a:gd name="T12" fmla="*/ 2147483647 w 357"/>
                <a:gd name="T13" fmla="*/ 0 h 321"/>
                <a:gd name="T14" fmla="*/ 0 60000 65536"/>
                <a:gd name="T15" fmla="*/ 0 60000 65536"/>
                <a:gd name="T16" fmla="*/ 0 60000 65536"/>
                <a:gd name="T17" fmla="*/ 0 60000 65536"/>
                <a:gd name="T18" fmla="*/ 0 60000 65536"/>
                <a:gd name="T19" fmla="*/ 0 60000 65536"/>
                <a:gd name="T20" fmla="*/ 0 60000 65536"/>
                <a:gd name="T21" fmla="*/ 0 w 357"/>
                <a:gd name="T22" fmla="*/ 0 h 321"/>
                <a:gd name="T23" fmla="*/ 357 w 357"/>
                <a:gd name="T24" fmla="*/ 321 h 3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7" h="321">
                  <a:moveTo>
                    <a:pt x="94" y="0"/>
                  </a:moveTo>
                  <a:cubicBezTo>
                    <a:pt x="80" y="87"/>
                    <a:pt x="66" y="174"/>
                    <a:pt x="53" y="261"/>
                  </a:cubicBezTo>
                  <a:cubicBezTo>
                    <a:pt x="35" y="258"/>
                    <a:pt x="18" y="256"/>
                    <a:pt x="0" y="255"/>
                  </a:cubicBezTo>
                  <a:cubicBezTo>
                    <a:pt x="81" y="260"/>
                    <a:pt x="160" y="282"/>
                    <a:pt x="234" y="321"/>
                  </a:cubicBezTo>
                  <a:cubicBezTo>
                    <a:pt x="227" y="267"/>
                    <a:pt x="212" y="213"/>
                    <a:pt x="191" y="159"/>
                  </a:cubicBezTo>
                  <a:cubicBezTo>
                    <a:pt x="241" y="129"/>
                    <a:pt x="296" y="105"/>
                    <a:pt x="357" y="87"/>
                  </a:cubicBezTo>
                  <a:cubicBezTo>
                    <a:pt x="273" y="43"/>
                    <a:pt x="185" y="14"/>
                    <a:pt x="94" y="0"/>
                  </a:cubicBezTo>
                </a:path>
              </a:pathLst>
            </a:custGeom>
            <a:solidFill>
              <a:srgbClr val="F37027"/>
            </a:solidFill>
            <a:ln w="9525">
              <a:noFill/>
              <a:round/>
              <a:headEnd/>
              <a:tailEnd/>
            </a:ln>
          </p:spPr>
          <p:txBody>
            <a:bodyPr/>
            <a:lstStyle/>
            <a:p>
              <a:endParaRPr lang="pl-PL"/>
            </a:p>
          </p:txBody>
        </p:sp>
        <p:sp>
          <p:nvSpPr>
            <p:cNvPr id="68625" name="Freeform 20"/>
            <p:cNvSpPr>
              <a:spLocks/>
            </p:cNvSpPr>
            <p:nvPr/>
          </p:nvSpPr>
          <p:spPr bwMode="auto">
            <a:xfrm>
              <a:off x="7965551" y="3906811"/>
              <a:ext cx="885825" cy="1939925"/>
            </a:xfrm>
            <a:custGeom>
              <a:avLst/>
              <a:gdLst>
                <a:gd name="T0" fmla="*/ 2147483647 w 558"/>
                <a:gd name="T1" fmla="*/ 2147483647 h 1222"/>
                <a:gd name="T2" fmla="*/ 0 w 558"/>
                <a:gd name="T3" fmla="*/ 2147483647 h 1222"/>
                <a:gd name="T4" fmla="*/ 2147483647 w 558"/>
                <a:gd name="T5" fmla="*/ 0 h 1222"/>
                <a:gd name="T6" fmla="*/ 2147483647 w 558"/>
                <a:gd name="T7" fmla="*/ 2147483647 h 1222"/>
                <a:gd name="T8" fmla="*/ 2147483647 w 558"/>
                <a:gd name="T9" fmla="*/ 2147483647 h 1222"/>
                <a:gd name="T10" fmla="*/ 0 60000 65536"/>
                <a:gd name="T11" fmla="*/ 0 60000 65536"/>
                <a:gd name="T12" fmla="*/ 0 60000 65536"/>
                <a:gd name="T13" fmla="*/ 0 60000 65536"/>
                <a:gd name="T14" fmla="*/ 0 60000 65536"/>
                <a:gd name="T15" fmla="*/ 0 w 558"/>
                <a:gd name="T16" fmla="*/ 0 h 1222"/>
                <a:gd name="T17" fmla="*/ 558 w 558"/>
                <a:gd name="T18" fmla="*/ 1222 h 1222"/>
              </a:gdLst>
              <a:ahLst/>
              <a:cxnLst>
                <a:cxn ang="T10">
                  <a:pos x="T0" y="T1"/>
                </a:cxn>
                <a:cxn ang="T11">
                  <a:pos x="T2" y="T3"/>
                </a:cxn>
                <a:cxn ang="T12">
                  <a:pos x="T4" y="T5"/>
                </a:cxn>
                <a:cxn ang="T13">
                  <a:pos x="T6" y="T7"/>
                </a:cxn>
                <a:cxn ang="T14">
                  <a:pos x="T8" y="T9"/>
                </a:cxn>
              </a:cxnLst>
              <a:rect l="T15" t="T16" r="T17" b="T18"/>
              <a:pathLst>
                <a:path w="558" h="1222">
                  <a:moveTo>
                    <a:pt x="490" y="1222"/>
                  </a:moveTo>
                  <a:lnTo>
                    <a:pt x="0" y="34"/>
                  </a:lnTo>
                  <a:lnTo>
                    <a:pt x="69" y="0"/>
                  </a:lnTo>
                  <a:lnTo>
                    <a:pt x="558" y="1187"/>
                  </a:lnTo>
                  <a:lnTo>
                    <a:pt x="490" y="1222"/>
                  </a:lnTo>
                  <a:close/>
                </a:path>
              </a:pathLst>
            </a:custGeom>
            <a:solidFill>
              <a:srgbClr val="FCDF64"/>
            </a:solidFill>
            <a:ln w="9525">
              <a:noFill/>
              <a:round/>
              <a:headEnd/>
              <a:tailEnd/>
            </a:ln>
          </p:spPr>
          <p:txBody>
            <a:bodyPr/>
            <a:lstStyle/>
            <a:p>
              <a:endParaRPr lang="pl-PL"/>
            </a:p>
          </p:txBody>
        </p:sp>
        <p:sp>
          <p:nvSpPr>
            <p:cNvPr id="68626" name="Freeform 21"/>
            <p:cNvSpPr>
              <a:spLocks/>
            </p:cNvSpPr>
            <p:nvPr/>
          </p:nvSpPr>
          <p:spPr bwMode="auto">
            <a:xfrm>
              <a:off x="7965551" y="3906811"/>
              <a:ext cx="885825" cy="1939925"/>
            </a:xfrm>
            <a:custGeom>
              <a:avLst/>
              <a:gdLst>
                <a:gd name="T0" fmla="*/ 2147483647 w 558"/>
                <a:gd name="T1" fmla="*/ 2147483647 h 1222"/>
                <a:gd name="T2" fmla="*/ 0 w 558"/>
                <a:gd name="T3" fmla="*/ 2147483647 h 1222"/>
                <a:gd name="T4" fmla="*/ 2147483647 w 558"/>
                <a:gd name="T5" fmla="*/ 0 h 1222"/>
                <a:gd name="T6" fmla="*/ 2147483647 w 558"/>
                <a:gd name="T7" fmla="*/ 2147483647 h 1222"/>
                <a:gd name="T8" fmla="*/ 2147483647 w 558"/>
                <a:gd name="T9" fmla="*/ 2147483647 h 1222"/>
                <a:gd name="T10" fmla="*/ 0 60000 65536"/>
                <a:gd name="T11" fmla="*/ 0 60000 65536"/>
                <a:gd name="T12" fmla="*/ 0 60000 65536"/>
                <a:gd name="T13" fmla="*/ 0 60000 65536"/>
                <a:gd name="T14" fmla="*/ 0 60000 65536"/>
                <a:gd name="T15" fmla="*/ 0 w 558"/>
                <a:gd name="T16" fmla="*/ 0 h 1222"/>
                <a:gd name="T17" fmla="*/ 558 w 558"/>
                <a:gd name="T18" fmla="*/ 1222 h 1222"/>
              </a:gdLst>
              <a:ahLst/>
              <a:cxnLst>
                <a:cxn ang="T10">
                  <a:pos x="T0" y="T1"/>
                </a:cxn>
                <a:cxn ang="T11">
                  <a:pos x="T2" y="T3"/>
                </a:cxn>
                <a:cxn ang="T12">
                  <a:pos x="T4" y="T5"/>
                </a:cxn>
                <a:cxn ang="T13">
                  <a:pos x="T6" y="T7"/>
                </a:cxn>
                <a:cxn ang="T14">
                  <a:pos x="T8" y="T9"/>
                </a:cxn>
              </a:cxnLst>
              <a:rect l="T15" t="T16" r="T17" b="T18"/>
              <a:pathLst>
                <a:path w="558" h="1222">
                  <a:moveTo>
                    <a:pt x="490" y="1222"/>
                  </a:moveTo>
                  <a:lnTo>
                    <a:pt x="0" y="34"/>
                  </a:lnTo>
                  <a:lnTo>
                    <a:pt x="69" y="0"/>
                  </a:lnTo>
                  <a:lnTo>
                    <a:pt x="558" y="1187"/>
                  </a:lnTo>
                  <a:lnTo>
                    <a:pt x="490" y="1222"/>
                  </a:lnTo>
                </a:path>
              </a:pathLst>
            </a:custGeom>
            <a:noFill/>
            <a:ln w="9525">
              <a:noFill/>
              <a:round/>
              <a:headEnd/>
              <a:tailEnd/>
            </a:ln>
          </p:spPr>
          <p:txBody>
            <a:bodyPr/>
            <a:lstStyle/>
            <a:p>
              <a:endParaRPr lang="pl-PL"/>
            </a:p>
          </p:txBody>
        </p:sp>
        <p:sp>
          <p:nvSpPr>
            <p:cNvPr id="68627" name="Freeform 22"/>
            <p:cNvSpPr>
              <a:spLocks/>
            </p:cNvSpPr>
            <p:nvPr/>
          </p:nvSpPr>
          <p:spPr bwMode="auto">
            <a:xfrm>
              <a:off x="8019526" y="3906811"/>
              <a:ext cx="831850" cy="1911350"/>
            </a:xfrm>
            <a:custGeom>
              <a:avLst/>
              <a:gdLst>
                <a:gd name="T0" fmla="*/ 2147483647 w 524"/>
                <a:gd name="T1" fmla="*/ 2147483647 h 1204"/>
                <a:gd name="T2" fmla="*/ 2147483647 w 524"/>
                <a:gd name="T3" fmla="*/ 2147483647 h 1204"/>
                <a:gd name="T4" fmla="*/ 0 w 524"/>
                <a:gd name="T5" fmla="*/ 2147483647 h 1204"/>
                <a:gd name="T6" fmla="*/ 2147483647 w 524"/>
                <a:gd name="T7" fmla="*/ 0 h 1204"/>
                <a:gd name="T8" fmla="*/ 2147483647 w 524"/>
                <a:gd name="T9" fmla="*/ 2147483647 h 1204"/>
                <a:gd name="T10" fmla="*/ 0 60000 65536"/>
                <a:gd name="T11" fmla="*/ 0 60000 65536"/>
                <a:gd name="T12" fmla="*/ 0 60000 65536"/>
                <a:gd name="T13" fmla="*/ 0 60000 65536"/>
                <a:gd name="T14" fmla="*/ 0 60000 65536"/>
                <a:gd name="T15" fmla="*/ 0 w 524"/>
                <a:gd name="T16" fmla="*/ 0 h 1204"/>
                <a:gd name="T17" fmla="*/ 524 w 524"/>
                <a:gd name="T18" fmla="*/ 1204 h 1204"/>
              </a:gdLst>
              <a:ahLst/>
              <a:cxnLst>
                <a:cxn ang="T10">
                  <a:pos x="T0" y="T1"/>
                </a:cxn>
                <a:cxn ang="T11">
                  <a:pos x="T2" y="T3"/>
                </a:cxn>
                <a:cxn ang="T12">
                  <a:pos x="T4" y="T5"/>
                </a:cxn>
                <a:cxn ang="T13">
                  <a:pos x="T6" y="T7"/>
                </a:cxn>
                <a:cxn ang="T14">
                  <a:pos x="T8" y="T9"/>
                </a:cxn>
              </a:cxnLst>
              <a:rect l="T15" t="T16" r="T17" b="T18"/>
              <a:pathLst>
                <a:path w="524" h="1204">
                  <a:moveTo>
                    <a:pt x="524" y="1187"/>
                  </a:moveTo>
                  <a:lnTo>
                    <a:pt x="489" y="1204"/>
                  </a:lnTo>
                  <a:lnTo>
                    <a:pt x="0" y="18"/>
                  </a:lnTo>
                  <a:lnTo>
                    <a:pt x="35" y="0"/>
                  </a:lnTo>
                  <a:lnTo>
                    <a:pt x="524" y="1187"/>
                  </a:lnTo>
                  <a:close/>
                </a:path>
              </a:pathLst>
            </a:custGeom>
            <a:solidFill>
              <a:srgbClr val="FFC828"/>
            </a:solidFill>
            <a:ln w="9525">
              <a:noFill/>
              <a:round/>
              <a:headEnd/>
              <a:tailEnd/>
            </a:ln>
          </p:spPr>
          <p:txBody>
            <a:bodyPr/>
            <a:lstStyle/>
            <a:p>
              <a:endParaRPr lang="pl-PL"/>
            </a:p>
          </p:txBody>
        </p:sp>
        <p:sp>
          <p:nvSpPr>
            <p:cNvPr id="68628" name="Freeform 23"/>
            <p:cNvSpPr>
              <a:spLocks/>
            </p:cNvSpPr>
            <p:nvPr/>
          </p:nvSpPr>
          <p:spPr bwMode="auto">
            <a:xfrm>
              <a:off x="7868713" y="3770287"/>
              <a:ext cx="290513" cy="322262"/>
            </a:xfrm>
            <a:custGeom>
              <a:avLst/>
              <a:gdLst>
                <a:gd name="T0" fmla="*/ 2147483647 w 126"/>
                <a:gd name="T1" fmla="*/ 2147483647 h 125"/>
                <a:gd name="T2" fmla="*/ 2147483647 w 126"/>
                <a:gd name="T3" fmla="*/ 2147483647 h 125"/>
                <a:gd name="T4" fmla="*/ 2147483647 w 126"/>
                <a:gd name="T5" fmla="*/ 2147483647 h 125"/>
                <a:gd name="T6" fmla="*/ 2147483647 w 126"/>
                <a:gd name="T7" fmla="*/ 2147483647 h 125"/>
                <a:gd name="T8" fmla="*/ 2147483647 w 126"/>
                <a:gd name="T9" fmla="*/ 2147483647 h 125"/>
                <a:gd name="T10" fmla="*/ 0 60000 65536"/>
                <a:gd name="T11" fmla="*/ 0 60000 65536"/>
                <a:gd name="T12" fmla="*/ 0 60000 65536"/>
                <a:gd name="T13" fmla="*/ 0 60000 65536"/>
                <a:gd name="T14" fmla="*/ 0 60000 65536"/>
                <a:gd name="T15" fmla="*/ 0 w 126"/>
                <a:gd name="T16" fmla="*/ 0 h 125"/>
                <a:gd name="T17" fmla="*/ 126 w 126"/>
                <a:gd name="T18" fmla="*/ 125 h 125"/>
              </a:gdLst>
              <a:ahLst/>
              <a:cxnLst>
                <a:cxn ang="T10">
                  <a:pos x="T0" y="T1"/>
                </a:cxn>
                <a:cxn ang="T11">
                  <a:pos x="T2" y="T3"/>
                </a:cxn>
                <a:cxn ang="T12">
                  <a:pos x="T4" y="T5"/>
                </a:cxn>
                <a:cxn ang="T13">
                  <a:pos x="T6" y="T7"/>
                </a:cxn>
                <a:cxn ang="T14">
                  <a:pos x="T8" y="T9"/>
                </a:cxn>
              </a:cxnLst>
              <a:rect l="T15" t="T16" r="T17" b="T18"/>
              <a:pathLst>
                <a:path w="126" h="125">
                  <a:moveTo>
                    <a:pt x="113" y="39"/>
                  </a:moveTo>
                  <a:cubicBezTo>
                    <a:pt x="100" y="12"/>
                    <a:pt x="68" y="0"/>
                    <a:pt x="40" y="12"/>
                  </a:cubicBezTo>
                  <a:cubicBezTo>
                    <a:pt x="12" y="25"/>
                    <a:pt x="0" y="58"/>
                    <a:pt x="13" y="86"/>
                  </a:cubicBezTo>
                  <a:cubicBezTo>
                    <a:pt x="26" y="113"/>
                    <a:pt x="58" y="125"/>
                    <a:pt x="86" y="113"/>
                  </a:cubicBezTo>
                  <a:cubicBezTo>
                    <a:pt x="114" y="100"/>
                    <a:pt x="126" y="67"/>
                    <a:pt x="113" y="39"/>
                  </a:cubicBezTo>
                </a:path>
              </a:pathLst>
            </a:custGeom>
            <a:solidFill>
              <a:srgbClr val="FFC828"/>
            </a:solidFill>
            <a:ln w="9525">
              <a:noFill/>
              <a:round/>
              <a:headEnd/>
              <a:tailEnd/>
            </a:ln>
          </p:spPr>
          <p:txBody>
            <a:bodyPr/>
            <a:lstStyle/>
            <a:p>
              <a:endParaRPr lang="pl-PL"/>
            </a:p>
          </p:txBody>
        </p:sp>
        <p:sp>
          <p:nvSpPr>
            <p:cNvPr id="68629" name="Freeform 24"/>
            <p:cNvSpPr>
              <a:spLocks/>
            </p:cNvSpPr>
            <p:nvPr/>
          </p:nvSpPr>
          <p:spPr bwMode="auto">
            <a:xfrm>
              <a:off x="7894113" y="3829024"/>
              <a:ext cx="130175" cy="144462"/>
            </a:xfrm>
            <a:custGeom>
              <a:avLst/>
              <a:gdLst>
                <a:gd name="T0" fmla="*/ 2147483647 w 56"/>
                <a:gd name="T1" fmla="*/ 2147483647 h 56"/>
                <a:gd name="T2" fmla="*/ 2147483647 w 56"/>
                <a:gd name="T3" fmla="*/ 2147483647 h 56"/>
                <a:gd name="T4" fmla="*/ 2147483647 w 56"/>
                <a:gd name="T5" fmla="*/ 2147483647 h 56"/>
                <a:gd name="T6" fmla="*/ 2147483647 w 56"/>
                <a:gd name="T7" fmla="*/ 2147483647 h 56"/>
                <a:gd name="T8" fmla="*/ 2147483647 w 56"/>
                <a:gd name="T9" fmla="*/ 2147483647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51" y="18"/>
                  </a:moveTo>
                  <a:cubicBezTo>
                    <a:pt x="45" y="6"/>
                    <a:pt x="30" y="0"/>
                    <a:pt x="18" y="6"/>
                  </a:cubicBezTo>
                  <a:cubicBezTo>
                    <a:pt x="6" y="12"/>
                    <a:pt x="0" y="26"/>
                    <a:pt x="6" y="39"/>
                  </a:cubicBezTo>
                  <a:cubicBezTo>
                    <a:pt x="12" y="51"/>
                    <a:pt x="26" y="56"/>
                    <a:pt x="39" y="51"/>
                  </a:cubicBezTo>
                  <a:cubicBezTo>
                    <a:pt x="51" y="45"/>
                    <a:pt x="56" y="30"/>
                    <a:pt x="51" y="18"/>
                  </a:cubicBezTo>
                </a:path>
              </a:pathLst>
            </a:custGeom>
            <a:solidFill>
              <a:srgbClr val="FCDF64"/>
            </a:solidFill>
            <a:ln w="9525">
              <a:noFill/>
              <a:round/>
              <a:headEnd/>
              <a:tailEnd/>
            </a:ln>
          </p:spPr>
          <p:txBody>
            <a:bodyPr/>
            <a:lstStyle/>
            <a:p>
              <a:endParaRPr lang="pl-PL"/>
            </a:p>
          </p:txBody>
        </p:sp>
        <p:sp>
          <p:nvSpPr>
            <p:cNvPr id="68630" name="Freeform 26"/>
            <p:cNvSpPr>
              <a:spLocks/>
            </p:cNvSpPr>
            <p:nvPr/>
          </p:nvSpPr>
          <p:spPr bwMode="auto">
            <a:xfrm>
              <a:off x="8967263" y="4059211"/>
              <a:ext cx="217488" cy="696912"/>
            </a:xfrm>
            <a:custGeom>
              <a:avLst/>
              <a:gdLst>
                <a:gd name="T0" fmla="*/ 2147483647 w 94"/>
                <a:gd name="T1" fmla="*/ 2147483647 h 270"/>
                <a:gd name="T2" fmla="*/ 2147483647 w 94"/>
                <a:gd name="T3" fmla="*/ 0 h 270"/>
                <a:gd name="T4" fmla="*/ 0 w 94"/>
                <a:gd name="T5" fmla="*/ 2147483647 h 270"/>
                <a:gd name="T6" fmla="*/ 2147483647 w 94"/>
                <a:gd name="T7" fmla="*/ 2147483647 h 270"/>
                <a:gd name="T8" fmla="*/ 2147483647 w 94"/>
                <a:gd name="T9" fmla="*/ 2147483647 h 270"/>
                <a:gd name="T10" fmla="*/ 0 60000 65536"/>
                <a:gd name="T11" fmla="*/ 0 60000 65536"/>
                <a:gd name="T12" fmla="*/ 0 60000 65536"/>
                <a:gd name="T13" fmla="*/ 0 60000 65536"/>
                <a:gd name="T14" fmla="*/ 0 60000 65536"/>
                <a:gd name="T15" fmla="*/ 0 w 94"/>
                <a:gd name="T16" fmla="*/ 0 h 270"/>
                <a:gd name="T17" fmla="*/ 94 w 94"/>
                <a:gd name="T18" fmla="*/ 270 h 270"/>
              </a:gdLst>
              <a:ahLst/>
              <a:cxnLst>
                <a:cxn ang="T10">
                  <a:pos x="T0" y="T1"/>
                </a:cxn>
                <a:cxn ang="T11">
                  <a:pos x="T2" y="T3"/>
                </a:cxn>
                <a:cxn ang="T12">
                  <a:pos x="T4" y="T5"/>
                </a:cxn>
                <a:cxn ang="T13">
                  <a:pos x="T6" y="T7"/>
                </a:cxn>
                <a:cxn ang="T14">
                  <a:pos x="T8" y="T9"/>
                </a:cxn>
              </a:cxnLst>
              <a:rect l="T15" t="T16" r="T17" b="T18"/>
              <a:pathLst>
                <a:path w="94" h="270">
                  <a:moveTo>
                    <a:pt x="94" y="9"/>
                  </a:moveTo>
                  <a:cubicBezTo>
                    <a:pt x="69" y="5"/>
                    <a:pt x="43" y="2"/>
                    <a:pt x="18" y="0"/>
                  </a:cubicBezTo>
                  <a:cubicBezTo>
                    <a:pt x="12" y="88"/>
                    <a:pt x="6" y="176"/>
                    <a:pt x="0" y="264"/>
                  </a:cubicBezTo>
                  <a:cubicBezTo>
                    <a:pt x="18" y="265"/>
                    <a:pt x="35" y="267"/>
                    <a:pt x="53" y="270"/>
                  </a:cubicBezTo>
                  <a:cubicBezTo>
                    <a:pt x="66" y="183"/>
                    <a:pt x="80" y="96"/>
                    <a:pt x="94" y="9"/>
                  </a:cubicBezTo>
                </a:path>
              </a:pathLst>
            </a:custGeom>
            <a:solidFill>
              <a:srgbClr val="F15F4B"/>
            </a:solidFill>
            <a:ln w="9525">
              <a:noFill/>
              <a:round/>
              <a:headEnd/>
              <a:tailEnd/>
            </a:ln>
          </p:spPr>
          <p:txBody>
            <a:bodyPr/>
            <a:lstStyle/>
            <a:p>
              <a:endParaRPr lang="pl-PL"/>
            </a:p>
          </p:txBody>
        </p:sp>
        <p:sp>
          <p:nvSpPr>
            <p:cNvPr id="68631" name="Freeform 27"/>
            <p:cNvSpPr>
              <a:spLocks/>
            </p:cNvSpPr>
            <p:nvPr/>
          </p:nvSpPr>
          <p:spPr bwMode="auto">
            <a:xfrm>
              <a:off x="8024288" y="3930624"/>
              <a:ext cx="1109663" cy="903287"/>
            </a:xfrm>
            <a:custGeom>
              <a:avLst/>
              <a:gdLst>
                <a:gd name="T0" fmla="*/ 2147483647 w 480"/>
                <a:gd name="T1" fmla="*/ 2147483647 h 350"/>
                <a:gd name="T2" fmla="*/ 2147483647 w 480"/>
                <a:gd name="T3" fmla="*/ 2147483647 h 350"/>
                <a:gd name="T4" fmla="*/ 0 w 480"/>
                <a:gd name="T5" fmla="*/ 2147483647 h 350"/>
                <a:gd name="T6" fmla="*/ 2147483647 w 480"/>
                <a:gd name="T7" fmla="*/ 2147483647 h 350"/>
                <a:gd name="T8" fmla="*/ 2147483647 w 480"/>
                <a:gd name="T9" fmla="*/ 2147483647 h 350"/>
                <a:gd name="T10" fmla="*/ 0 60000 65536"/>
                <a:gd name="T11" fmla="*/ 0 60000 65536"/>
                <a:gd name="T12" fmla="*/ 0 60000 65536"/>
                <a:gd name="T13" fmla="*/ 0 60000 65536"/>
                <a:gd name="T14" fmla="*/ 0 60000 65536"/>
                <a:gd name="T15" fmla="*/ 0 w 480"/>
                <a:gd name="T16" fmla="*/ 0 h 350"/>
                <a:gd name="T17" fmla="*/ 480 w 480"/>
                <a:gd name="T18" fmla="*/ 350 h 350"/>
              </a:gdLst>
              <a:ahLst/>
              <a:cxnLst>
                <a:cxn ang="T10">
                  <a:pos x="T0" y="T1"/>
                </a:cxn>
                <a:cxn ang="T11">
                  <a:pos x="T2" y="T3"/>
                </a:cxn>
                <a:cxn ang="T12">
                  <a:pos x="T4" y="T5"/>
                </a:cxn>
                <a:cxn ang="T13">
                  <a:pos x="T6" y="T7"/>
                </a:cxn>
                <a:cxn ang="T14">
                  <a:pos x="T8" y="T9"/>
                </a:cxn>
              </a:cxnLst>
              <a:rect l="T15" t="T16" r="T17" b="T18"/>
              <a:pathLst>
                <a:path w="480" h="350">
                  <a:moveTo>
                    <a:pt x="444" y="301"/>
                  </a:moveTo>
                  <a:cubicBezTo>
                    <a:pt x="334" y="287"/>
                    <a:pt x="220" y="303"/>
                    <a:pt x="117" y="350"/>
                  </a:cubicBezTo>
                  <a:cubicBezTo>
                    <a:pt x="78" y="265"/>
                    <a:pt x="39" y="179"/>
                    <a:pt x="0" y="93"/>
                  </a:cubicBezTo>
                  <a:cubicBezTo>
                    <a:pt x="152" y="24"/>
                    <a:pt x="318" y="0"/>
                    <a:pt x="480" y="21"/>
                  </a:cubicBezTo>
                  <a:cubicBezTo>
                    <a:pt x="468" y="114"/>
                    <a:pt x="456" y="207"/>
                    <a:pt x="444" y="301"/>
                  </a:cubicBezTo>
                </a:path>
              </a:pathLst>
            </a:custGeom>
            <a:solidFill>
              <a:srgbClr val="F57F31"/>
            </a:solidFill>
            <a:ln w="9525">
              <a:noFill/>
              <a:round/>
              <a:headEnd/>
              <a:tailEnd/>
            </a:ln>
          </p:spPr>
          <p:txBody>
            <a:bodyPr/>
            <a:lstStyle/>
            <a:p>
              <a:endParaRPr lang="pl-PL"/>
            </a:p>
          </p:txBody>
        </p:sp>
        <p:sp>
          <p:nvSpPr>
            <p:cNvPr id="68632" name="Freeform 28"/>
            <p:cNvSpPr>
              <a:spLocks/>
            </p:cNvSpPr>
            <p:nvPr/>
          </p:nvSpPr>
          <p:spPr bwMode="auto">
            <a:xfrm>
              <a:off x="8198913" y="4129061"/>
              <a:ext cx="236538" cy="615950"/>
            </a:xfrm>
            <a:custGeom>
              <a:avLst/>
              <a:gdLst>
                <a:gd name="T0" fmla="*/ 2147483647 w 102"/>
                <a:gd name="T1" fmla="*/ 2147483647 h 239"/>
                <a:gd name="T2" fmla="*/ 2147483647 w 102"/>
                <a:gd name="T3" fmla="*/ 2147483647 h 239"/>
                <a:gd name="T4" fmla="*/ 2147483647 w 102"/>
                <a:gd name="T5" fmla="*/ 2147483647 h 239"/>
                <a:gd name="T6" fmla="*/ 2147483647 w 102"/>
                <a:gd name="T7" fmla="*/ 2147483647 h 239"/>
                <a:gd name="T8" fmla="*/ 2147483647 w 102"/>
                <a:gd name="T9" fmla="*/ 2147483647 h 239"/>
                <a:gd name="T10" fmla="*/ 2147483647 w 102"/>
                <a:gd name="T11" fmla="*/ 2147483647 h 239"/>
                <a:gd name="T12" fmla="*/ 2147483647 w 102"/>
                <a:gd name="T13" fmla="*/ 2147483647 h 239"/>
                <a:gd name="T14" fmla="*/ 0 60000 65536"/>
                <a:gd name="T15" fmla="*/ 0 60000 65536"/>
                <a:gd name="T16" fmla="*/ 0 60000 65536"/>
                <a:gd name="T17" fmla="*/ 0 60000 65536"/>
                <a:gd name="T18" fmla="*/ 0 60000 65536"/>
                <a:gd name="T19" fmla="*/ 0 60000 65536"/>
                <a:gd name="T20" fmla="*/ 0 60000 65536"/>
                <a:gd name="T21" fmla="*/ 0 w 102"/>
                <a:gd name="T22" fmla="*/ 0 h 239"/>
                <a:gd name="T23" fmla="*/ 102 w 102"/>
                <a:gd name="T24" fmla="*/ 239 h 2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2" h="239">
                  <a:moveTo>
                    <a:pt x="98" y="238"/>
                  </a:moveTo>
                  <a:cubicBezTo>
                    <a:pt x="96" y="239"/>
                    <a:pt x="93" y="238"/>
                    <a:pt x="92" y="235"/>
                  </a:cubicBezTo>
                  <a:cubicBezTo>
                    <a:pt x="62" y="160"/>
                    <a:pt x="31" y="84"/>
                    <a:pt x="1" y="9"/>
                  </a:cubicBezTo>
                  <a:cubicBezTo>
                    <a:pt x="0" y="7"/>
                    <a:pt x="3" y="3"/>
                    <a:pt x="6" y="2"/>
                  </a:cubicBezTo>
                  <a:cubicBezTo>
                    <a:pt x="10" y="0"/>
                    <a:pt x="14" y="1"/>
                    <a:pt x="15" y="4"/>
                  </a:cubicBezTo>
                  <a:cubicBezTo>
                    <a:pt x="44" y="80"/>
                    <a:pt x="73" y="156"/>
                    <a:pt x="101" y="232"/>
                  </a:cubicBezTo>
                  <a:cubicBezTo>
                    <a:pt x="102" y="234"/>
                    <a:pt x="101" y="237"/>
                    <a:pt x="98" y="238"/>
                  </a:cubicBezTo>
                </a:path>
              </a:pathLst>
            </a:custGeom>
            <a:solidFill>
              <a:srgbClr val="F15F4B"/>
            </a:solidFill>
            <a:ln w="9525">
              <a:noFill/>
              <a:round/>
              <a:headEnd/>
              <a:tailEnd/>
            </a:ln>
          </p:spPr>
          <p:txBody>
            <a:bodyPr/>
            <a:lstStyle/>
            <a:p>
              <a:endParaRPr lang="pl-PL"/>
            </a:p>
          </p:txBody>
        </p:sp>
        <p:sp>
          <p:nvSpPr>
            <p:cNvPr id="68633" name="Freeform 29"/>
            <p:cNvSpPr>
              <a:spLocks/>
            </p:cNvSpPr>
            <p:nvPr/>
          </p:nvSpPr>
          <p:spPr bwMode="auto">
            <a:xfrm>
              <a:off x="7843313" y="3836961"/>
              <a:ext cx="131763" cy="147637"/>
            </a:xfrm>
            <a:custGeom>
              <a:avLst/>
              <a:gdLst>
                <a:gd name="T0" fmla="*/ 2147483647 w 83"/>
                <a:gd name="T1" fmla="*/ 2147483647 h 93"/>
                <a:gd name="T2" fmla="*/ 0 w 83"/>
                <a:gd name="T3" fmla="*/ 2147483647 h 93"/>
                <a:gd name="T4" fmla="*/ 2147483647 w 83"/>
                <a:gd name="T5" fmla="*/ 2147483647 h 93"/>
                <a:gd name="T6" fmla="*/ 2147483647 w 83"/>
                <a:gd name="T7" fmla="*/ 2147483647 h 93"/>
                <a:gd name="T8" fmla="*/ 2147483647 w 83"/>
                <a:gd name="T9" fmla="*/ 2147483647 h 93"/>
                <a:gd name="T10" fmla="*/ 2147483647 w 83"/>
                <a:gd name="T11" fmla="*/ 2147483647 h 93"/>
                <a:gd name="T12" fmla="*/ 2147483647 w 83"/>
                <a:gd name="T13" fmla="*/ 2147483647 h 93"/>
                <a:gd name="T14" fmla="*/ 2147483647 w 83"/>
                <a:gd name="T15" fmla="*/ 2147483647 h 93"/>
                <a:gd name="T16" fmla="*/ 2147483647 w 83"/>
                <a:gd name="T17" fmla="*/ 2147483647 h 93"/>
                <a:gd name="T18" fmla="*/ 2147483647 w 83"/>
                <a:gd name="T19" fmla="*/ 0 h 93"/>
                <a:gd name="T20" fmla="*/ 2147483647 w 83"/>
                <a:gd name="T21" fmla="*/ 2147483647 h 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3"/>
                <a:gd name="T34" fmla="*/ 0 h 93"/>
                <a:gd name="T35" fmla="*/ 83 w 83"/>
                <a:gd name="T36" fmla="*/ 93 h 9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3" h="93">
                  <a:moveTo>
                    <a:pt x="39" y="43"/>
                  </a:moveTo>
                  <a:lnTo>
                    <a:pt x="0" y="52"/>
                  </a:lnTo>
                  <a:lnTo>
                    <a:pt x="41" y="47"/>
                  </a:lnTo>
                  <a:lnTo>
                    <a:pt x="38" y="93"/>
                  </a:lnTo>
                  <a:lnTo>
                    <a:pt x="47" y="49"/>
                  </a:lnTo>
                  <a:lnTo>
                    <a:pt x="83" y="65"/>
                  </a:lnTo>
                  <a:lnTo>
                    <a:pt x="48" y="43"/>
                  </a:lnTo>
                  <a:lnTo>
                    <a:pt x="74" y="8"/>
                  </a:lnTo>
                  <a:lnTo>
                    <a:pt x="45" y="39"/>
                  </a:lnTo>
                  <a:lnTo>
                    <a:pt x="23" y="0"/>
                  </a:lnTo>
                  <a:lnTo>
                    <a:pt x="39" y="43"/>
                  </a:lnTo>
                  <a:close/>
                </a:path>
              </a:pathLst>
            </a:custGeom>
            <a:solidFill>
              <a:srgbClr val="FFFFFF"/>
            </a:solidFill>
            <a:ln w="9525">
              <a:noFill/>
              <a:round/>
              <a:headEnd/>
              <a:tailEnd/>
            </a:ln>
          </p:spPr>
          <p:txBody>
            <a:bodyPr/>
            <a:lstStyle/>
            <a:p>
              <a:endParaRPr lang="pl-PL"/>
            </a:p>
          </p:txBody>
        </p:sp>
        <p:sp>
          <p:nvSpPr>
            <p:cNvPr id="68634" name="Freeform 31"/>
            <p:cNvSpPr>
              <a:spLocks/>
            </p:cNvSpPr>
            <p:nvPr/>
          </p:nvSpPr>
          <p:spPr bwMode="auto">
            <a:xfrm>
              <a:off x="8974125" y="4071911"/>
              <a:ext cx="217488" cy="684212"/>
            </a:xfrm>
            <a:custGeom>
              <a:avLst/>
              <a:gdLst>
                <a:gd name="T0" fmla="*/ 2147483647 w 94"/>
                <a:gd name="T1" fmla="*/ 0 h 265"/>
                <a:gd name="T2" fmla="*/ 2147483647 w 94"/>
                <a:gd name="T3" fmla="*/ 2147483647 h 265"/>
                <a:gd name="T4" fmla="*/ 2147483647 w 94"/>
                <a:gd name="T5" fmla="*/ 2147483647 h 265"/>
                <a:gd name="T6" fmla="*/ 0 w 94"/>
                <a:gd name="T7" fmla="*/ 2147483647 h 265"/>
                <a:gd name="T8" fmla="*/ 2147483647 w 94"/>
                <a:gd name="T9" fmla="*/ 2147483647 h 265"/>
                <a:gd name="T10" fmla="*/ 2147483647 w 94"/>
                <a:gd name="T11" fmla="*/ 2147483647 h 265"/>
                <a:gd name="T12" fmla="*/ 2147483647 w 94"/>
                <a:gd name="T13" fmla="*/ 0 h 265"/>
                <a:gd name="T14" fmla="*/ 0 60000 65536"/>
                <a:gd name="T15" fmla="*/ 0 60000 65536"/>
                <a:gd name="T16" fmla="*/ 0 60000 65536"/>
                <a:gd name="T17" fmla="*/ 0 60000 65536"/>
                <a:gd name="T18" fmla="*/ 0 60000 65536"/>
                <a:gd name="T19" fmla="*/ 0 60000 65536"/>
                <a:gd name="T20" fmla="*/ 0 60000 65536"/>
                <a:gd name="T21" fmla="*/ 0 w 94"/>
                <a:gd name="T22" fmla="*/ 0 h 265"/>
                <a:gd name="T23" fmla="*/ 94 w 94"/>
                <a:gd name="T24" fmla="*/ 265 h 2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 h="265">
                  <a:moveTo>
                    <a:pt x="68" y="0"/>
                  </a:moveTo>
                  <a:cubicBezTo>
                    <a:pt x="57" y="82"/>
                    <a:pt x="47" y="164"/>
                    <a:pt x="36" y="246"/>
                  </a:cubicBezTo>
                  <a:cubicBezTo>
                    <a:pt x="25" y="244"/>
                    <a:pt x="13" y="243"/>
                    <a:pt x="1" y="242"/>
                  </a:cubicBezTo>
                  <a:cubicBezTo>
                    <a:pt x="1" y="248"/>
                    <a:pt x="0" y="253"/>
                    <a:pt x="0" y="259"/>
                  </a:cubicBezTo>
                  <a:cubicBezTo>
                    <a:pt x="18" y="260"/>
                    <a:pt x="35" y="262"/>
                    <a:pt x="53" y="265"/>
                  </a:cubicBezTo>
                  <a:cubicBezTo>
                    <a:pt x="66" y="178"/>
                    <a:pt x="80" y="91"/>
                    <a:pt x="94" y="4"/>
                  </a:cubicBezTo>
                  <a:cubicBezTo>
                    <a:pt x="85" y="2"/>
                    <a:pt x="77" y="1"/>
                    <a:pt x="68" y="0"/>
                  </a:cubicBezTo>
                </a:path>
              </a:pathLst>
            </a:custGeom>
            <a:solidFill>
              <a:srgbClr val="F05335"/>
            </a:solidFill>
            <a:ln w="9525">
              <a:noFill/>
              <a:round/>
              <a:headEnd/>
              <a:tailEnd/>
            </a:ln>
          </p:spPr>
          <p:txBody>
            <a:bodyPr/>
            <a:lstStyle/>
            <a:p>
              <a:endParaRPr lang="pl-PL"/>
            </a:p>
          </p:txBody>
        </p:sp>
        <p:sp>
          <p:nvSpPr>
            <p:cNvPr id="68635" name="Freeform 32"/>
            <p:cNvSpPr>
              <a:spLocks/>
            </p:cNvSpPr>
            <p:nvPr/>
          </p:nvSpPr>
          <p:spPr bwMode="auto">
            <a:xfrm>
              <a:off x="8795813" y="3967136"/>
              <a:ext cx="338138" cy="739775"/>
            </a:xfrm>
            <a:custGeom>
              <a:avLst/>
              <a:gdLst>
                <a:gd name="T0" fmla="*/ 2147483647 w 146"/>
                <a:gd name="T1" fmla="*/ 0 h 287"/>
                <a:gd name="T2" fmla="*/ 0 w 146"/>
                <a:gd name="T3" fmla="*/ 0 h 287"/>
                <a:gd name="T4" fmla="*/ 0 w 146"/>
                <a:gd name="T5" fmla="*/ 2147483647 h 287"/>
                <a:gd name="T6" fmla="*/ 2147483647 w 146"/>
                <a:gd name="T7" fmla="*/ 2147483647 h 287"/>
                <a:gd name="T8" fmla="*/ 2147483647 w 146"/>
                <a:gd name="T9" fmla="*/ 2147483647 h 287"/>
                <a:gd name="T10" fmla="*/ 2147483647 w 146"/>
                <a:gd name="T11" fmla="*/ 2147483647 h 287"/>
                <a:gd name="T12" fmla="*/ 2147483647 w 146"/>
                <a:gd name="T13" fmla="*/ 2147483647 h 287"/>
                <a:gd name="T14" fmla="*/ 2147483647 w 146"/>
                <a:gd name="T15" fmla="*/ 2147483647 h 287"/>
                <a:gd name="T16" fmla="*/ 2147483647 w 146"/>
                <a:gd name="T17" fmla="*/ 0 h 2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6"/>
                <a:gd name="T28" fmla="*/ 0 h 287"/>
                <a:gd name="T29" fmla="*/ 146 w 146"/>
                <a:gd name="T30" fmla="*/ 287 h 2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6" h="287">
                  <a:moveTo>
                    <a:pt x="34" y="0"/>
                  </a:moveTo>
                  <a:cubicBezTo>
                    <a:pt x="23" y="0"/>
                    <a:pt x="11" y="0"/>
                    <a:pt x="0" y="0"/>
                  </a:cubicBezTo>
                  <a:cubicBezTo>
                    <a:pt x="0" y="283"/>
                    <a:pt x="0" y="283"/>
                    <a:pt x="0" y="283"/>
                  </a:cubicBezTo>
                  <a:cubicBezTo>
                    <a:pt x="11" y="282"/>
                    <a:pt x="23" y="282"/>
                    <a:pt x="34" y="282"/>
                  </a:cubicBezTo>
                  <a:cubicBezTo>
                    <a:pt x="48" y="282"/>
                    <a:pt x="61" y="282"/>
                    <a:pt x="75" y="283"/>
                  </a:cubicBezTo>
                  <a:cubicBezTo>
                    <a:pt x="87" y="284"/>
                    <a:pt x="99" y="285"/>
                    <a:pt x="110" y="287"/>
                  </a:cubicBezTo>
                  <a:cubicBezTo>
                    <a:pt x="121" y="205"/>
                    <a:pt x="131" y="123"/>
                    <a:pt x="142" y="41"/>
                  </a:cubicBezTo>
                  <a:cubicBezTo>
                    <a:pt x="143" y="29"/>
                    <a:pt x="145" y="18"/>
                    <a:pt x="146" y="7"/>
                  </a:cubicBezTo>
                  <a:cubicBezTo>
                    <a:pt x="109" y="2"/>
                    <a:pt x="71" y="0"/>
                    <a:pt x="34" y="0"/>
                  </a:cubicBezTo>
                </a:path>
              </a:pathLst>
            </a:custGeom>
            <a:solidFill>
              <a:srgbClr val="F37027"/>
            </a:solidFill>
            <a:ln w="9525">
              <a:noFill/>
              <a:round/>
              <a:headEnd/>
              <a:tailEnd/>
            </a:ln>
          </p:spPr>
          <p:txBody>
            <a:bodyPr/>
            <a:lstStyle/>
            <a:p>
              <a:endParaRPr lang="pl-PL"/>
            </a:p>
          </p:txBody>
        </p:sp>
      </p:grpSp>
      <p:sp>
        <p:nvSpPr>
          <p:cNvPr id="68617" name="Prostokąt 54"/>
          <p:cNvSpPr>
            <a:spLocks noChangeArrowheads="1"/>
          </p:cNvSpPr>
          <p:nvPr/>
        </p:nvSpPr>
        <p:spPr bwMode="auto">
          <a:xfrm>
            <a:off x="6602413" y="2649538"/>
            <a:ext cx="12192000" cy="646112"/>
          </a:xfrm>
          <a:prstGeom prst="rect">
            <a:avLst/>
          </a:prstGeom>
          <a:noFill/>
          <a:ln w="9525">
            <a:noFill/>
            <a:miter lim="800000"/>
            <a:headEnd/>
            <a:tailEnd/>
          </a:ln>
        </p:spPr>
        <p:txBody>
          <a:bodyPr>
            <a:spAutoFit/>
          </a:bodyPr>
          <a:lstStyle/>
          <a:p>
            <a:pPr algn="ctr"/>
            <a:r>
              <a:rPr lang="pl-PL">
                <a:solidFill>
                  <a:srgbClr val="507392"/>
                </a:solidFill>
                <a:latin typeface="Arial Black" pitchFamily="34" charset="0"/>
              </a:rPr>
              <a:t>BUDŻET OBYWATELSKI</a:t>
            </a:r>
            <a:endParaRPr lang="pl-PL" sz="4400">
              <a:solidFill>
                <a:srgbClr val="507392"/>
              </a:solidFill>
              <a:latin typeface="Arial Black" pitchFamily="34" charset="0"/>
            </a:endParaRPr>
          </a:p>
        </p:txBody>
      </p:sp>
      <p:pic>
        <p:nvPicPr>
          <p:cNvPr id="68618" name="Picture 2"/>
          <p:cNvPicPr>
            <a:picLocks noChangeAspect="1" noChangeArrowheads="1"/>
          </p:cNvPicPr>
          <p:nvPr/>
        </p:nvPicPr>
        <p:blipFill>
          <a:blip r:embed="rId3"/>
          <a:srcRect/>
          <a:stretch>
            <a:fillRect/>
          </a:stretch>
        </p:blipFill>
        <p:spPr bwMode="auto">
          <a:xfrm>
            <a:off x="21062950" y="5975350"/>
            <a:ext cx="1163638" cy="1165225"/>
          </a:xfrm>
          <a:prstGeom prst="rect">
            <a:avLst/>
          </a:prstGeom>
          <a:noFill/>
          <a:ln w="9525">
            <a:noFill/>
            <a:miter lim="800000"/>
            <a:headEnd/>
            <a:tailEnd/>
          </a:ln>
        </p:spPr>
      </p:pic>
      <p:sp>
        <p:nvSpPr>
          <p:cNvPr id="68619" name="Prostokąt 56"/>
          <p:cNvSpPr>
            <a:spLocks noChangeArrowheads="1"/>
          </p:cNvSpPr>
          <p:nvPr/>
        </p:nvSpPr>
        <p:spPr bwMode="auto">
          <a:xfrm>
            <a:off x="5313363" y="3425825"/>
            <a:ext cx="14070012" cy="7478713"/>
          </a:xfrm>
          <a:prstGeom prst="rect">
            <a:avLst/>
          </a:prstGeom>
          <a:noFill/>
          <a:ln w="9525">
            <a:noFill/>
            <a:miter lim="800000"/>
            <a:headEnd/>
            <a:tailEnd/>
          </a:ln>
        </p:spPr>
        <p:txBody>
          <a:bodyPr>
            <a:spAutoFit/>
          </a:bodyPr>
          <a:lstStyle/>
          <a:p>
            <a:r>
              <a:rPr lang="pl-PL" sz="3200"/>
              <a:t>W </a:t>
            </a:r>
            <a:r>
              <a:rPr lang="pl-PL" sz="3200">
                <a:solidFill>
                  <a:srgbClr val="2E75B6"/>
                </a:solidFill>
                <a:latin typeface="Arial Black" pitchFamily="34" charset="0"/>
              </a:rPr>
              <a:t>V edycji BO </a:t>
            </a:r>
            <a:r>
              <a:rPr lang="pl-PL" sz="3200"/>
              <a:t>wzięło udział ponad </a:t>
            </a:r>
            <a:r>
              <a:rPr lang="pl-PL" sz="3200">
                <a:solidFill>
                  <a:srgbClr val="548235"/>
                </a:solidFill>
                <a:latin typeface="Arial Black" pitchFamily="34" charset="0"/>
              </a:rPr>
              <a:t>20 tys</a:t>
            </a:r>
            <a:r>
              <a:rPr lang="pl-PL" sz="3200">
                <a:solidFill>
                  <a:srgbClr val="548235"/>
                </a:solidFill>
              </a:rPr>
              <a:t>. </a:t>
            </a:r>
            <a:r>
              <a:rPr lang="pl-PL" sz="3200"/>
              <a:t>Osób.</a:t>
            </a:r>
          </a:p>
          <a:p>
            <a:r>
              <a:rPr lang="pl-PL" sz="3200"/>
              <a:t>Frekwencja w mieście wyniosła </a:t>
            </a:r>
            <a:r>
              <a:rPr lang="pl-PL" sz="3200">
                <a:solidFill>
                  <a:srgbClr val="7030A0"/>
                </a:solidFill>
                <a:latin typeface="Arial Black" pitchFamily="34" charset="0"/>
              </a:rPr>
              <a:t>9,2%</a:t>
            </a:r>
            <a:r>
              <a:rPr lang="pl-PL" sz="3200">
                <a:latin typeface="Calibri" pitchFamily="34" charset="0"/>
              </a:rPr>
              <a:t>.</a:t>
            </a:r>
            <a:endParaRPr lang="pl-PL" sz="3200">
              <a:solidFill>
                <a:srgbClr val="7030A0"/>
              </a:solidFill>
              <a:latin typeface="Arial Black" pitchFamily="34" charset="0"/>
            </a:endParaRPr>
          </a:p>
          <a:p>
            <a:r>
              <a:rPr lang="pl-PL" sz="3200"/>
              <a:t/>
            </a:r>
            <a:br>
              <a:rPr lang="pl-PL" sz="3200"/>
            </a:br>
            <a:endParaRPr lang="pl-PL" sz="3200"/>
          </a:p>
          <a:p>
            <a:r>
              <a:rPr lang="pl-PL" sz="3200"/>
              <a:t>Wybieraliśmy spośród </a:t>
            </a:r>
            <a:r>
              <a:rPr lang="pl-PL" sz="3200">
                <a:solidFill>
                  <a:srgbClr val="33A9AF"/>
                </a:solidFill>
                <a:latin typeface="Arial Black" pitchFamily="34" charset="0"/>
              </a:rPr>
              <a:t>510</a:t>
            </a:r>
            <a:r>
              <a:rPr lang="pl-PL" sz="3200"/>
              <a:t> propozycji zadań:</a:t>
            </a:r>
            <a:br>
              <a:rPr lang="pl-PL" sz="3200"/>
            </a:br>
            <a:r>
              <a:rPr lang="pl-PL" sz="3200">
                <a:solidFill>
                  <a:srgbClr val="33A9AF"/>
                </a:solidFill>
                <a:latin typeface="Arial Black" pitchFamily="34" charset="0"/>
              </a:rPr>
              <a:t>140</a:t>
            </a:r>
            <a:r>
              <a:rPr lang="pl-PL" sz="3200">
                <a:latin typeface="Arial Black" pitchFamily="34" charset="0"/>
              </a:rPr>
              <a:t> </a:t>
            </a:r>
            <a:r>
              <a:rPr lang="pl-PL" sz="3200">
                <a:solidFill>
                  <a:srgbClr val="33A9AF"/>
                </a:solidFill>
                <a:latin typeface="Arial Black" pitchFamily="34" charset="0"/>
              </a:rPr>
              <a:t>ogólnomiejskich i 370 dzielnicowych</a:t>
            </a:r>
            <a:r>
              <a:rPr lang="pl-PL" sz="3200"/>
              <a:t>.</a:t>
            </a:r>
          </a:p>
          <a:p>
            <a:r>
              <a:rPr lang="pl-PL" sz="3200"/>
              <a:t>Do realizacji mieszkańcy wybrali</a:t>
            </a:r>
          </a:p>
          <a:p>
            <a:r>
              <a:rPr lang="pl-PL" sz="3200">
                <a:solidFill>
                  <a:srgbClr val="A24A0E"/>
                </a:solidFill>
                <a:latin typeface="Arial Black" pitchFamily="34" charset="0"/>
              </a:rPr>
              <a:t>11 zada</a:t>
            </a:r>
            <a:r>
              <a:rPr lang="pl-PL" sz="3200" b="1">
                <a:solidFill>
                  <a:srgbClr val="A24A0E"/>
                </a:solidFill>
                <a:latin typeface="Arial Black" pitchFamily="34" charset="0"/>
              </a:rPr>
              <a:t>ń </a:t>
            </a:r>
            <a:r>
              <a:rPr lang="pl-PL" sz="3200">
                <a:solidFill>
                  <a:srgbClr val="A24A0E"/>
                </a:solidFill>
                <a:latin typeface="Arial Black" pitchFamily="34" charset="0"/>
              </a:rPr>
              <a:t>ogólnomiejskich</a:t>
            </a:r>
          </a:p>
          <a:p>
            <a:r>
              <a:rPr lang="pl-PL" sz="3200">
                <a:solidFill>
                  <a:srgbClr val="A24A0E"/>
                </a:solidFill>
                <a:latin typeface="Arial Black" pitchFamily="34" charset="0"/>
              </a:rPr>
              <a:t>112 zadań dzielnicowych</a:t>
            </a:r>
            <a:r>
              <a:rPr lang="pl-PL" sz="3200"/>
              <a:t>.</a:t>
            </a:r>
          </a:p>
          <a:p>
            <a:r>
              <a:rPr lang="pl-PL" sz="3200"/>
              <a:t/>
            </a:r>
            <a:br>
              <a:rPr lang="pl-PL" sz="3200"/>
            </a:br>
            <a:endParaRPr lang="pl-PL" sz="3200"/>
          </a:p>
          <a:p>
            <a:r>
              <a:rPr lang="pl-PL" sz="3200"/>
              <a:t>Frekwencja w głosowaniu dla dzielnicy </a:t>
            </a:r>
            <a:r>
              <a:rPr lang="pl-PL" sz="3200">
                <a:solidFill>
                  <a:srgbClr val="FF0000"/>
                </a:solidFill>
                <a:latin typeface="Arial Black" pitchFamily="34" charset="0"/>
              </a:rPr>
              <a:t>Błeszno </a:t>
            </a:r>
            <a:r>
              <a:rPr lang="pl-PL" sz="3200"/>
              <a:t>wyniosła </a:t>
            </a:r>
            <a:r>
              <a:rPr lang="pl-PL" sz="3200">
                <a:solidFill>
                  <a:srgbClr val="FF0000"/>
                </a:solidFill>
                <a:latin typeface="Arial Black" pitchFamily="34" charset="0"/>
              </a:rPr>
              <a:t>11,9%, </a:t>
            </a:r>
            <a:r>
              <a:rPr lang="pl-PL" sz="3200"/>
              <a:t>zagłosowało</a:t>
            </a:r>
            <a:r>
              <a:rPr lang="pl-PL" sz="3200">
                <a:solidFill>
                  <a:srgbClr val="FF0000"/>
                </a:solidFill>
                <a:latin typeface="Arial Black" pitchFamily="34" charset="0"/>
              </a:rPr>
              <a:t> </a:t>
            </a:r>
            <a:r>
              <a:rPr lang="pl-PL" sz="3200" b="1">
                <a:solidFill>
                  <a:srgbClr val="FF0000"/>
                </a:solidFill>
                <a:latin typeface="Arial Black" pitchFamily="34" charset="0"/>
              </a:rPr>
              <a:t>496</a:t>
            </a:r>
            <a:r>
              <a:rPr lang="pl-PL" sz="3200">
                <a:solidFill>
                  <a:srgbClr val="FF0000"/>
                </a:solidFill>
                <a:latin typeface="Arial Black" pitchFamily="34" charset="0"/>
              </a:rPr>
              <a:t> </a:t>
            </a:r>
            <a:r>
              <a:rPr lang="pl-PL" sz="3200"/>
              <a:t>osób z </a:t>
            </a:r>
            <a:r>
              <a:rPr lang="pl-PL" sz="3200" b="1">
                <a:solidFill>
                  <a:srgbClr val="FF0000"/>
                </a:solidFill>
                <a:latin typeface="Arial Black" pitchFamily="34" charset="0"/>
              </a:rPr>
              <a:t>4160</a:t>
            </a:r>
            <a:r>
              <a:rPr lang="pl-PL" sz="3200">
                <a:solidFill>
                  <a:srgbClr val="FF0000"/>
                </a:solidFill>
                <a:latin typeface="Arial Black" pitchFamily="34" charset="0"/>
              </a:rPr>
              <a:t> </a:t>
            </a:r>
            <a:r>
              <a:rPr lang="pl-PL" sz="3200"/>
              <a:t>zamieszkałych w dzielnicy.</a:t>
            </a:r>
          </a:p>
          <a:p>
            <a:r>
              <a:rPr lang="pl-PL" sz="3200"/>
              <a:t/>
            </a:r>
            <a:br>
              <a:rPr lang="pl-PL" sz="3200"/>
            </a:br>
            <a:endParaRPr lang="pl-PL" sz="3200"/>
          </a:p>
        </p:txBody>
      </p:sp>
      <p:sp>
        <p:nvSpPr>
          <p:cNvPr id="54" name="TextBox 18"/>
          <p:cNvSpPr txBox="1"/>
          <p:nvPr/>
        </p:nvSpPr>
        <p:spPr>
          <a:xfrm>
            <a:off x="4892675" y="1203325"/>
            <a:ext cx="8462963" cy="923925"/>
          </a:xfrm>
          <a:prstGeom prst="rect">
            <a:avLst/>
          </a:prstGeom>
          <a:noFill/>
        </p:spPr>
        <p:txBody>
          <a:bodyPr>
            <a:spAutoFit/>
          </a:bodyPr>
          <a:lstStyle/>
          <a:p>
            <a:pPr fontAlgn="auto">
              <a:spcBef>
                <a:spcPts val="0"/>
              </a:spcBef>
              <a:spcAft>
                <a:spcPts val="0"/>
              </a:spcAft>
              <a:defRPr/>
            </a:pPr>
            <a:r>
              <a:rPr lang="pl-PL" sz="5400" spc="100" dirty="0">
                <a:solidFill>
                  <a:srgbClr val="ED7D31">
                    <a:lumMod val="50000"/>
                  </a:srgbClr>
                </a:solidFill>
                <a:latin typeface="+mn-lt"/>
                <a:ea typeface="Open Sans" panose="020B0606030504020204" pitchFamily="34" charset="0"/>
                <a:cs typeface="Open Sans" panose="020B0606030504020204" pitchFamily="34" charset="0"/>
              </a:rPr>
              <a:t>BŁESZNO</a:t>
            </a:r>
            <a:endParaRPr lang="en-US" sz="5400" spc="100" dirty="0">
              <a:solidFill>
                <a:srgbClr val="ED7D31">
                  <a:lumMod val="50000"/>
                </a:srgbClr>
              </a:solidFill>
              <a:latin typeface="+mn-lt"/>
              <a:ea typeface="Open Sans" panose="020B0606030504020204" pitchFamily="34" charset="0"/>
              <a:cs typeface="Open Sans" panose="020B0606030504020204" pitchFamily="34" charset="0"/>
            </a:endParaRPr>
          </a:p>
        </p:txBody>
      </p:sp>
      <p:cxnSp>
        <p:nvCxnSpPr>
          <p:cNvPr id="55" name="Straight Connector 17"/>
          <p:cNvCxnSpPr/>
          <p:nvPr/>
        </p:nvCxnSpPr>
        <p:spPr>
          <a:xfrm flipV="1">
            <a:off x="12190413" y="12771438"/>
            <a:ext cx="22225" cy="504825"/>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6" name="TextBox 22"/>
          <p:cNvSpPr txBox="1"/>
          <p:nvPr/>
        </p:nvSpPr>
        <p:spPr>
          <a:xfrm>
            <a:off x="12330113" y="12793663"/>
            <a:ext cx="1500187" cy="584200"/>
          </a:xfrm>
          <a:prstGeom prst="rect">
            <a:avLst/>
          </a:prstGeom>
          <a:noFill/>
        </p:spPr>
        <p:txBody>
          <a:bodyPr>
            <a:spAutoFit/>
          </a:bodyPr>
          <a:lstStyle/>
          <a:p>
            <a:pPr algn="ctr" fontAlgn="auto">
              <a:spcBef>
                <a:spcPts val="0"/>
              </a:spcBef>
              <a:spcAft>
                <a:spcPts val="0"/>
              </a:spcAft>
              <a:defRPr/>
            </a:pPr>
            <a:r>
              <a:rPr lang="pl-PL" sz="3200" spc="300" dirty="0">
                <a:solidFill>
                  <a:schemeClr val="tx2">
                    <a:lumMod val="50000"/>
                  </a:schemeClr>
                </a:solidFill>
                <a:latin typeface="Arial Black" pitchFamily="34" charset="0"/>
                <a:ea typeface="Open Sans" panose="020B0606030504020204" pitchFamily="34" charset="0"/>
                <a:cs typeface="Aharoni" pitchFamily="2" charset="-79"/>
              </a:rPr>
              <a:t>2019</a:t>
            </a:r>
            <a:endParaRPr lang="en-US" sz="3200" spc="300" dirty="0">
              <a:solidFill>
                <a:schemeClr val="tx2">
                  <a:lumMod val="50000"/>
                </a:schemeClr>
              </a:solidFill>
              <a:latin typeface="Arial Black" pitchFamily="34" charset="0"/>
              <a:ea typeface="Open Sans" panose="020B0606030504020204" pitchFamily="34" charset="0"/>
              <a:cs typeface="Aharoni" pitchFamily="2" charset="-79"/>
            </a:endParaRPr>
          </a:p>
        </p:txBody>
      </p:sp>
      <p:pic>
        <p:nvPicPr>
          <p:cNvPr id="68623" name="Picture 10" descr="C:\Users\lstacherczak\Desktop\czestochowa_logo_A1_podstawowe_kolor.PNG"/>
          <p:cNvPicPr>
            <a:picLocks noChangeAspect="1" noChangeArrowheads="1"/>
          </p:cNvPicPr>
          <p:nvPr/>
        </p:nvPicPr>
        <p:blipFill>
          <a:blip r:embed="rId4"/>
          <a:srcRect/>
          <a:stretch>
            <a:fillRect/>
          </a:stretch>
        </p:blipFill>
        <p:spPr bwMode="auto">
          <a:xfrm>
            <a:off x="9794875" y="12687300"/>
            <a:ext cx="2124075" cy="7016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par>
                                <p:cTn id="11" presetID="53" presetClass="entr" presetSubtype="16" fill="hold" nodeType="withEffect">
                                  <p:stCondLst>
                                    <p:cond delay="20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nodeType="withEffect">
                                  <p:stCondLst>
                                    <p:cond delay="20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par>
                                <p:cTn id="21" presetID="32" presetClass="emph" presetSubtype="0" fill="hold" nodeType="withEffect">
                                  <p:stCondLst>
                                    <p:cond delay="300"/>
                                  </p:stCondLst>
                                  <p:childTnLst>
                                    <p:animRot by="120000">
                                      <p:cBhvr>
                                        <p:cTn id="22" dur="100" fill="hold">
                                          <p:stCondLst>
                                            <p:cond delay="0"/>
                                          </p:stCondLst>
                                        </p:cTn>
                                        <p:tgtEl>
                                          <p:spTgt spid="4"/>
                                        </p:tgtEl>
                                        <p:attrNameLst>
                                          <p:attrName>r</p:attrName>
                                        </p:attrNameLst>
                                      </p:cBhvr>
                                    </p:animRot>
                                    <p:animRot by="-240000">
                                      <p:cBhvr>
                                        <p:cTn id="23" dur="200" fill="hold">
                                          <p:stCondLst>
                                            <p:cond delay="200"/>
                                          </p:stCondLst>
                                        </p:cTn>
                                        <p:tgtEl>
                                          <p:spTgt spid="4"/>
                                        </p:tgtEl>
                                        <p:attrNameLst>
                                          <p:attrName>r</p:attrName>
                                        </p:attrNameLst>
                                      </p:cBhvr>
                                    </p:animRot>
                                    <p:animRot by="240000">
                                      <p:cBhvr>
                                        <p:cTn id="24" dur="200" fill="hold">
                                          <p:stCondLst>
                                            <p:cond delay="400"/>
                                          </p:stCondLst>
                                        </p:cTn>
                                        <p:tgtEl>
                                          <p:spTgt spid="4"/>
                                        </p:tgtEl>
                                        <p:attrNameLst>
                                          <p:attrName>r</p:attrName>
                                        </p:attrNameLst>
                                      </p:cBhvr>
                                    </p:animRot>
                                    <p:animRot by="-240000">
                                      <p:cBhvr>
                                        <p:cTn id="25" dur="200" fill="hold">
                                          <p:stCondLst>
                                            <p:cond delay="600"/>
                                          </p:stCondLst>
                                        </p:cTn>
                                        <p:tgtEl>
                                          <p:spTgt spid="4"/>
                                        </p:tgtEl>
                                        <p:attrNameLst>
                                          <p:attrName>r</p:attrName>
                                        </p:attrNameLst>
                                      </p:cBhvr>
                                    </p:animRot>
                                    <p:animRot by="120000">
                                      <p:cBhvr>
                                        <p:cTn id="26" dur="200" fill="hold">
                                          <p:stCondLst>
                                            <p:cond delay="800"/>
                                          </p:stCondLst>
                                        </p:cTn>
                                        <p:tgtEl>
                                          <p:spTgt spid="4"/>
                                        </p:tgtEl>
                                        <p:attrNameLst>
                                          <p:attrName>r</p:attrName>
                                        </p:attrNameLst>
                                      </p:cBhvr>
                                    </p:animRot>
                                  </p:childTnLst>
                                </p:cTn>
                              </p:par>
                              <p:par>
                                <p:cTn id="27" presetID="32" presetClass="emph" presetSubtype="0" fill="hold" nodeType="withEffect">
                                  <p:stCondLst>
                                    <p:cond delay="300"/>
                                  </p:stCondLst>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2" name="Hexagon 71"/>
          <p:cNvSpPr/>
          <p:nvPr/>
        </p:nvSpPr>
        <p:spPr>
          <a:xfrm rot="16200000">
            <a:off x="7105650" y="4740275"/>
            <a:ext cx="3603625" cy="3216275"/>
          </a:xfrm>
          <a:prstGeom prst="hexagon">
            <a:avLst>
              <a:gd name="adj" fmla="val 24450"/>
              <a:gd name="vf" fmla="val 115470"/>
            </a:avLst>
          </a:prstGeom>
          <a:solidFill>
            <a:schemeClr val="accent6"/>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71" name="Hexagon 70"/>
          <p:cNvSpPr/>
          <p:nvPr/>
        </p:nvSpPr>
        <p:spPr>
          <a:xfrm rot="16200000">
            <a:off x="8735219" y="7722394"/>
            <a:ext cx="3768725" cy="3348037"/>
          </a:xfrm>
          <a:prstGeom prst="hexagon">
            <a:avLst>
              <a:gd name="adj" fmla="val 24450"/>
              <a:gd name="vf" fmla="val 115470"/>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77" name="Hexagon 76"/>
          <p:cNvSpPr/>
          <p:nvPr/>
        </p:nvSpPr>
        <p:spPr>
          <a:xfrm rot="16200000">
            <a:off x="12215813" y="7721600"/>
            <a:ext cx="3768725" cy="3349625"/>
          </a:xfrm>
          <a:prstGeom prst="hexagon">
            <a:avLst>
              <a:gd name="adj" fmla="val 24450"/>
              <a:gd name="vf" fmla="val 115470"/>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79" name="Hexagon 78"/>
          <p:cNvSpPr/>
          <p:nvPr/>
        </p:nvSpPr>
        <p:spPr>
          <a:xfrm rot="16200000">
            <a:off x="17663319" y="4663281"/>
            <a:ext cx="3475038" cy="3349625"/>
          </a:xfrm>
          <a:prstGeom prst="hexagon">
            <a:avLst>
              <a:gd name="adj" fmla="val 24450"/>
              <a:gd name="vf" fmla="val 115470"/>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78" name="Hexagon 77"/>
          <p:cNvSpPr/>
          <p:nvPr/>
        </p:nvSpPr>
        <p:spPr>
          <a:xfrm rot="16200000">
            <a:off x="14085888" y="4629150"/>
            <a:ext cx="3603625" cy="3438525"/>
          </a:xfrm>
          <a:prstGeom prst="hexagon">
            <a:avLst>
              <a:gd name="adj" fmla="val 24450"/>
              <a:gd name="vf" fmla="val 115470"/>
            </a:avLst>
          </a:prstGeom>
          <a:solidFill>
            <a:schemeClr val="accent5"/>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80" name="Hexagon 78"/>
          <p:cNvSpPr/>
          <p:nvPr/>
        </p:nvSpPr>
        <p:spPr>
          <a:xfrm rot="16200000">
            <a:off x="10556081" y="4656932"/>
            <a:ext cx="3603625" cy="3348038"/>
          </a:xfrm>
          <a:prstGeom prst="hexagon">
            <a:avLst>
              <a:gd name="adj" fmla="val 24450"/>
              <a:gd name="vf" fmla="val 115470"/>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cxnSp>
        <p:nvCxnSpPr>
          <p:cNvPr id="84" name="Straight Connector 13"/>
          <p:cNvCxnSpPr/>
          <p:nvPr/>
        </p:nvCxnSpPr>
        <p:spPr>
          <a:xfrm flipV="1">
            <a:off x="3259138" y="2232025"/>
            <a:ext cx="17706975" cy="15875"/>
          </a:xfrm>
          <a:prstGeom prst="line">
            <a:avLst/>
          </a:prstGeom>
          <a:ln w="50800">
            <a:solidFill>
              <a:schemeClr val="accent2">
                <a:lumMod val="7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19"/>
          <p:cNvCxnSpPr/>
          <p:nvPr/>
        </p:nvCxnSpPr>
        <p:spPr>
          <a:xfrm>
            <a:off x="3259138" y="2247900"/>
            <a:ext cx="8126412" cy="0"/>
          </a:xfrm>
          <a:prstGeom prst="line">
            <a:avLst/>
          </a:prstGeom>
          <a:ln w="508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6" name="Rectangle 11"/>
          <p:cNvSpPr/>
          <p:nvPr/>
        </p:nvSpPr>
        <p:spPr>
          <a:xfrm flipH="1">
            <a:off x="0" y="1419225"/>
            <a:ext cx="192088" cy="152876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ED7D31">
                  <a:lumMod val="50000"/>
                </a:srgbClr>
              </a:solidFill>
            </a:endParaRPr>
          </a:p>
        </p:txBody>
      </p:sp>
      <p:sp>
        <p:nvSpPr>
          <p:cNvPr id="67598" name="Prostokąt 95"/>
          <p:cNvSpPr>
            <a:spLocks noChangeArrowheads="1"/>
          </p:cNvSpPr>
          <p:nvPr/>
        </p:nvSpPr>
        <p:spPr bwMode="auto">
          <a:xfrm>
            <a:off x="7323138" y="4670425"/>
            <a:ext cx="3167062" cy="2492375"/>
          </a:xfrm>
          <a:prstGeom prst="rect">
            <a:avLst/>
          </a:prstGeom>
          <a:noFill/>
          <a:ln w="9525">
            <a:noFill/>
            <a:miter lim="800000"/>
            <a:headEnd/>
            <a:tailEnd/>
          </a:ln>
        </p:spPr>
        <p:txBody>
          <a:bodyPr>
            <a:spAutoFit/>
          </a:bodyPr>
          <a:lstStyle/>
          <a:p>
            <a:pPr algn="ctr">
              <a:defRPr/>
            </a:pPr>
            <a:endParaRPr lang="pl-PL" sz="3000" dirty="0">
              <a:latin typeface="Calibri" pitchFamily="34" charset="0"/>
            </a:endParaRPr>
          </a:p>
          <a:p>
            <a:pPr algn="ctr">
              <a:defRPr/>
            </a:pPr>
            <a:endParaRPr lang="pl-PL" sz="3000" dirty="0">
              <a:latin typeface="Calibri" pitchFamily="34" charset="0"/>
            </a:endParaRPr>
          </a:p>
          <a:p>
            <a:pPr algn="ctr">
              <a:defRPr/>
            </a:pPr>
            <a:r>
              <a:rPr lang="pl-PL" sz="3200" dirty="0">
                <a:latin typeface="+mn-lt"/>
              </a:rPr>
              <a:t>Plac aktywności ruchowej Wypalanki</a:t>
            </a:r>
          </a:p>
        </p:txBody>
      </p:sp>
      <p:sp>
        <p:nvSpPr>
          <p:cNvPr id="97" name="Prostokąt 96"/>
          <p:cNvSpPr/>
          <p:nvPr/>
        </p:nvSpPr>
        <p:spPr>
          <a:xfrm>
            <a:off x="9015413" y="8582025"/>
            <a:ext cx="3216275" cy="1570038"/>
          </a:xfrm>
          <a:prstGeom prst="rect">
            <a:avLst/>
          </a:prstGeom>
        </p:spPr>
        <p:txBody>
          <a:bodyPr>
            <a:spAutoFit/>
          </a:bodyPr>
          <a:lstStyle/>
          <a:p>
            <a:pPr algn="ctr">
              <a:defRPr/>
            </a:pPr>
            <a:r>
              <a:rPr lang="pl-PL" sz="3200" dirty="0">
                <a:latin typeface="+mn-lt"/>
              </a:rPr>
              <a:t>Ławki i kosze</a:t>
            </a:r>
          </a:p>
          <a:p>
            <a:pPr algn="ctr">
              <a:defRPr/>
            </a:pPr>
            <a:r>
              <a:rPr lang="pl-PL" sz="3200" dirty="0">
                <a:latin typeface="+mn-lt"/>
              </a:rPr>
              <a:t>w dzielnicy Błeszno </a:t>
            </a:r>
          </a:p>
        </p:txBody>
      </p:sp>
      <p:sp>
        <p:nvSpPr>
          <p:cNvPr id="67600" name="Prostokąt 97"/>
          <p:cNvSpPr>
            <a:spLocks noChangeArrowheads="1"/>
          </p:cNvSpPr>
          <p:nvPr/>
        </p:nvSpPr>
        <p:spPr bwMode="auto">
          <a:xfrm>
            <a:off x="10569575" y="5053013"/>
            <a:ext cx="3495675" cy="2554287"/>
          </a:xfrm>
          <a:prstGeom prst="rect">
            <a:avLst/>
          </a:prstGeom>
          <a:noFill/>
          <a:ln w="9525">
            <a:noFill/>
            <a:miter lim="800000"/>
            <a:headEnd/>
            <a:tailEnd/>
          </a:ln>
        </p:spPr>
        <p:txBody>
          <a:bodyPr>
            <a:spAutoFit/>
          </a:bodyPr>
          <a:lstStyle/>
          <a:p>
            <a:pPr algn="ctr">
              <a:defRPr/>
            </a:pPr>
            <a:r>
              <a:rPr lang="pl-PL" sz="3200" dirty="0">
                <a:latin typeface="+mn-lt"/>
              </a:rPr>
              <a:t>Naprawa przystanku końcowego linii autobusu</a:t>
            </a:r>
          </a:p>
          <a:p>
            <a:pPr algn="ctr">
              <a:defRPr/>
            </a:pPr>
            <a:r>
              <a:rPr lang="pl-PL" sz="3200" dirty="0">
                <a:latin typeface="+mn-lt"/>
              </a:rPr>
              <a:t>nr 10 i 24 </a:t>
            </a:r>
          </a:p>
        </p:txBody>
      </p:sp>
      <p:sp>
        <p:nvSpPr>
          <p:cNvPr id="69646" name="Prostokąt 98"/>
          <p:cNvSpPr>
            <a:spLocks noChangeArrowheads="1"/>
          </p:cNvSpPr>
          <p:nvPr/>
        </p:nvSpPr>
        <p:spPr bwMode="auto">
          <a:xfrm>
            <a:off x="12460288" y="8113713"/>
            <a:ext cx="3241675" cy="2528887"/>
          </a:xfrm>
          <a:prstGeom prst="rect">
            <a:avLst/>
          </a:prstGeom>
          <a:noFill/>
          <a:ln w="9525">
            <a:noFill/>
            <a:miter lim="800000"/>
            <a:headEnd/>
            <a:tailEnd/>
          </a:ln>
        </p:spPr>
        <p:txBody>
          <a:bodyPr>
            <a:spAutoFit/>
          </a:bodyPr>
          <a:lstStyle/>
          <a:p>
            <a:pPr algn="ctr"/>
            <a:r>
              <a:rPr lang="pl-PL" sz="3200">
                <a:solidFill>
                  <a:schemeClr val="bg1"/>
                </a:solidFill>
                <a:latin typeface="Calibri" pitchFamily="34" charset="0"/>
              </a:rPr>
              <a:t>Zajęcia nordic walking </a:t>
            </a:r>
            <a:br>
              <a:rPr lang="pl-PL" sz="3200">
                <a:solidFill>
                  <a:schemeClr val="bg1"/>
                </a:solidFill>
                <a:latin typeface="Calibri" pitchFamily="34" charset="0"/>
              </a:rPr>
            </a:br>
            <a:r>
              <a:rPr lang="pl-PL" sz="3200">
                <a:solidFill>
                  <a:schemeClr val="bg1"/>
                </a:solidFill>
                <a:latin typeface="Calibri" pitchFamily="34" charset="0"/>
              </a:rPr>
              <a:t>w dzielnicy Błeszno, Brzeziny, Wypalanki </a:t>
            </a:r>
          </a:p>
        </p:txBody>
      </p:sp>
      <p:sp>
        <p:nvSpPr>
          <p:cNvPr id="69647" name="Prostokąt 100"/>
          <p:cNvSpPr>
            <a:spLocks noChangeArrowheads="1"/>
          </p:cNvSpPr>
          <p:nvPr/>
        </p:nvSpPr>
        <p:spPr bwMode="auto">
          <a:xfrm>
            <a:off x="14331950" y="5019675"/>
            <a:ext cx="3127375" cy="2528888"/>
          </a:xfrm>
          <a:prstGeom prst="rect">
            <a:avLst/>
          </a:prstGeom>
          <a:noFill/>
          <a:ln w="9525">
            <a:noFill/>
            <a:miter lim="800000"/>
            <a:headEnd/>
            <a:tailEnd/>
          </a:ln>
        </p:spPr>
        <p:txBody>
          <a:bodyPr>
            <a:spAutoFit/>
          </a:bodyPr>
          <a:lstStyle/>
          <a:p>
            <a:pPr algn="ctr"/>
            <a:r>
              <a:rPr lang="pl-PL" sz="3200">
                <a:latin typeface="Calibri" pitchFamily="34" charset="0"/>
              </a:rPr>
              <a:t>Remont </a:t>
            </a:r>
            <a:br>
              <a:rPr lang="pl-PL" sz="3200">
                <a:latin typeface="Calibri" pitchFamily="34" charset="0"/>
              </a:rPr>
            </a:br>
            <a:r>
              <a:rPr lang="pl-PL" sz="3200">
                <a:latin typeface="Calibri" pitchFamily="34" charset="0"/>
              </a:rPr>
              <a:t>i doposażenie biblioteki oraz zakup nowości wydawniczych </a:t>
            </a:r>
          </a:p>
        </p:txBody>
      </p:sp>
      <p:sp>
        <p:nvSpPr>
          <p:cNvPr id="67603" name="Prostokąt 101"/>
          <p:cNvSpPr>
            <a:spLocks noChangeArrowheads="1"/>
          </p:cNvSpPr>
          <p:nvPr/>
        </p:nvSpPr>
        <p:spPr bwMode="auto">
          <a:xfrm>
            <a:off x="17772063" y="5326063"/>
            <a:ext cx="3284537" cy="2062162"/>
          </a:xfrm>
          <a:prstGeom prst="rect">
            <a:avLst/>
          </a:prstGeom>
          <a:noFill/>
          <a:ln w="9525">
            <a:noFill/>
            <a:miter lim="800000"/>
            <a:headEnd/>
            <a:tailEnd/>
          </a:ln>
        </p:spPr>
        <p:txBody>
          <a:bodyPr>
            <a:spAutoFit/>
          </a:bodyPr>
          <a:lstStyle/>
          <a:p>
            <a:pPr algn="ctr">
              <a:defRPr/>
            </a:pPr>
            <a:r>
              <a:rPr lang="pl-PL" sz="3200" dirty="0">
                <a:latin typeface="+mn-lt"/>
              </a:rPr>
              <a:t>Kosze na śmieci</a:t>
            </a:r>
          </a:p>
          <a:p>
            <a:pPr algn="ctr">
              <a:defRPr/>
            </a:pPr>
            <a:r>
              <a:rPr lang="pl-PL" sz="3200" dirty="0">
                <a:latin typeface="+mn-lt"/>
              </a:rPr>
              <a:t>w dzielnicy</a:t>
            </a:r>
          </a:p>
          <a:p>
            <a:pPr algn="ctr">
              <a:defRPr/>
            </a:pPr>
            <a:r>
              <a:rPr lang="pl-PL" sz="3200" dirty="0">
                <a:latin typeface="+mn-lt"/>
              </a:rPr>
              <a:t>Błeszno</a:t>
            </a:r>
          </a:p>
          <a:p>
            <a:pPr algn="ctr">
              <a:defRPr/>
            </a:pPr>
            <a:r>
              <a:rPr lang="pl-PL" sz="3200" dirty="0">
                <a:latin typeface="+mn-lt"/>
              </a:rPr>
              <a:t>i Wypalanki </a:t>
            </a:r>
          </a:p>
        </p:txBody>
      </p:sp>
      <p:sp>
        <p:nvSpPr>
          <p:cNvPr id="69649" name="Prostokąt 54"/>
          <p:cNvSpPr>
            <a:spLocks noChangeArrowheads="1"/>
          </p:cNvSpPr>
          <p:nvPr/>
        </p:nvSpPr>
        <p:spPr bwMode="auto">
          <a:xfrm>
            <a:off x="13911263" y="1606550"/>
            <a:ext cx="6727825" cy="641350"/>
          </a:xfrm>
          <a:prstGeom prst="rect">
            <a:avLst/>
          </a:prstGeom>
          <a:noFill/>
          <a:ln w="9525">
            <a:noFill/>
            <a:miter lim="800000"/>
            <a:headEnd/>
            <a:tailEnd/>
          </a:ln>
        </p:spPr>
        <p:txBody>
          <a:bodyPr>
            <a:spAutoFit/>
          </a:bodyPr>
          <a:lstStyle/>
          <a:p>
            <a:pPr algn="ctr"/>
            <a:r>
              <a:rPr lang="pl-PL">
                <a:solidFill>
                  <a:srgbClr val="0070C0"/>
                </a:solidFill>
                <a:latin typeface="Arial Black" pitchFamily="34" charset="0"/>
              </a:rPr>
              <a:t>BUD</a:t>
            </a:r>
            <a:r>
              <a:rPr lang="pl-PL" b="1">
                <a:solidFill>
                  <a:srgbClr val="0070C0"/>
                </a:solidFill>
                <a:latin typeface="Arial Black" pitchFamily="34" charset="0"/>
              </a:rPr>
              <a:t>Ż</a:t>
            </a:r>
            <a:r>
              <a:rPr lang="pl-PL">
                <a:solidFill>
                  <a:srgbClr val="0070C0"/>
                </a:solidFill>
                <a:latin typeface="Arial Black" pitchFamily="34" charset="0"/>
              </a:rPr>
              <a:t>ET OBYWATELSKI</a:t>
            </a:r>
            <a:endParaRPr lang="pl-PL" sz="4400">
              <a:solidFill>
                <a:srgbClr val="0070C0"/>
              </a:solidFill>
              <a:latin typeface="Arial Black" pitchFamily="34" charset="0"/>
            </a:endParaRPr>
          </a:p>
        </p:txBody>
      </p:sp>
      <p:sp>
        <p:nvSpPr>
          <p:cNvPr id="69650" name="Prostokąt 54"/>
          <p:cNvSpPr>
            <a:spLocks noChangeArrowheads="1"/>
          </p:cNvSpPr>
          <p:nvPr/>
        </p:nvSpPr>
        <p:spPr bwMode="auto">
          <a:xfrm>
            <a:off x="8429625" y="2225675"/>
            <a:ext cx="12536488" cy="769938"/>
          </a:xfrm>
          <a:prstGeom prst="rect">
            <a:avLst/>
          </a:prstGeom>
          <a:noFill/>
          <a:ln w="9525">
            <a:noFill/>
            <a:miter lim="800000"/>
            <a:headEnd/>
            <a:tailEnd/>
          </a:ln>
        </p:spPr>
        <p:txBody>
          <a:bodyPr>
            <a:spAutoFit/>
          </a:bodyPr>
          <a:lstStyle/>
          <a:p>
            <a:r>
              <a:rPr lang="pl-PL" sz="3200" b="1">
                <a:solidFill>
                  <a:srgbClr val="0070C0"/>
                </a:solidFill>
              </a:rPr>
              <a:t>W 2018 roku zrealizowano 9 zadań za kwotę </a:t>
            </a:r>
            <a:r>
              <a:rPr lang="pl-PL" sz="4400" b="1">
                <a:solidFill>
                  <a:srgbClr val="0070C0"/>
                </a:solidFill>
                <a:latin typeface="Arial Black" pitchFamily="34" charset="0"/>
              </a:rPr>
              <a:t>216 500 zł</a:t>
            </a:r>
          </a:p>
        </p:txBody>
      </p:sp>
      <p:sp>
        <p:nvSpPr>
          <p:cNvPr id="27" name="Hexagon 71"/>
          <p:cNvSpPr/>
          <p:nvPr/>
        </p:nvSpPr>
        <p:spPr>
          <a:xfrm rot="16200000">
            <a:off x="19207163" y="7529513"/>
            <a:ext cx="4349750" cy="3727450"/>
          </a:xfrm>
          <a:prstGeom prst="hexagon">
            <a:avLst>
              <a:gd name="adj" fmla="val 24450"/>
              <a:gd name="vf" fmla="val 115470"/>
            </a:avLst>
          </a:prstGeom>
          <a:solidFill>
            <a:schemeClr val="accent6"/>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67607" name="Prostokąt 27"/>
          <p:cNvSpPr>
            <a:spLocks noChangeArrowheads="1"/>
          </p:cNvSpPr>
          <p:nvPr/>
        </p:nvSpPr>
        <p:spPr bwMode="auto">
          <a:xfrm>
            <a:off x="19429413" y="8220075"/>
            <a:ext cx="3903662" cy="2062163"/>
          </a:xfrm>
          <a:prstGeom prst="rect">
            <a:avLst/>
          </a:prstGeom>
          <a:noFill/>
          <a:ln w="9525">
            <a:noFill/>
            <a:miter lim="800000"/>
            <a:headEnd/>
            <a:tailEnd/>
          </a:ln>
        </p:spPr>
        <p:txBody>
          <a:bodyPr>
            <a:spAutoFit/>
          </a:bodyPr>
          <a:lstStyle/>
          <a:p>
            <a:pPr algn="ctr">
              <a:defRPr/>
            </a:pPr>
            <a:r>
              <a:rPr lang="pl-PL" sz="3200" dirty="0">
                <a:latin typeface="+mn-lt"/>
              </a:rPr>
              <a:t>Tablice</a:t>
            </a:r>
          </a:p>
          <a:p>
            <a:pPr algn="ctr">
              <a:defRPr/>
            </a:pPr>
            <a:r>
              <a:rPr lang="pl-PL" sz="3200" dirty="0">
                <a:latin typeface="+mn-lt"/>
              </a:rPr>
              <a:t>Informacyjne</a:t>
            </a:r>
          </a:p>
          <a:p>
            <a:pPr algn="ctr">
              <a:defRPr/>
            </a:pPr>
            <a:r>
              <a:rPr lang="pl-PL" sz="3200" dirty="0">
                <a:latin typeface="+mn-lt"/>
              </a:rPr>
              <a:t>w dzielnicy</a:t>
            </a:r>
          </a:p>
          <a:p>
            <a:pPr algn="ctr">
              <a:defRPr/>
            </a:pPr>
            <a:r>
              <a:rPr lang="pl-PL" sz="3200" dirty="0">
                <a:latin typeface="+mn-lt"/>
              </a:rPr>
              <a:t>Błeszno </a:t>
            </a:r>
          </a:p>
        </p:txBody>
      </p:sp>
      <p:sp>
        <p:nvSpPr>
          <p:cNvPr id="30" name="Hexagon 70"/>
          <p:cNvSpPr/>
          <p:nvPr/>
        </p:nvSpPr>
        <p:spPr>
          <a:xfrm rot="16200000">
            <a:off x="15807531" y="7708107"/>
            <a:ext cx="3768725" cy="3348038"/>
          </a:xfrm>
          <a:prstGeom prst="hexagon">
            <a:avLst>
              <a:gd name="adj" fmla="val 24450"/>
              <a:gd name="vf" fmla="val 115470"/>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67609" name="pole tekstowe 1"/>
          <p:cNvSpPr txBox="1">
            <a:spLocks noChangeArrowheads="1"/>
          </p:cNvSpPr>
          <p:nvPr/>
        </p:nvSpPr>
        <p:spPr bwMode="auto">
          <a:xfrm>
            <a:off x="16289338" y="8051800"/>
            <a:ext cx="2786062" cy="2555875"/>
          </a:xfrm>
          <a:prstGeom prst="rect">
            <a:avLst/>
          </a:prstGeom>
          <a:noFill/>
          <a:ln w="9525">
            <a:noFill/>
            <a:miter lim="800000"/>
            <a:headEnd/>
            <a:tailEnd/>
          </a:ln>
        </p:spPr>
        <p:txBody>
          <a:bodyPr>
            <a:spAutoFit/>
          </a:bodyPr>
          <a:lstStyle/>
          <a:p>
            <a:pPr algn="ctr">
              <a:defRPr/>
            </a:pPr>
            <a:r>
              <a:rPr lang="pl-PL" sz="3200" dirty="0">
                <a:latin typeface="+mn-lt"/>
              </a:rPr>
              <a:t>Stojak na rowery</a:t>
            </a:r>
          </a:p>
          <a:p>
            <a:pPr algn="ctr">
              <a:defRPr/>
            </a:pPr>
            <a:r>
              <a:rPr lang="pl-PL" sz="3200" dirty="0">
                <a:latin typeface="+mn-lt"/>
              </a:rPr>
              <a:t>przy pętli autobusowej na Błesznie </a:t>
            </a:r>
          </a:p>
        </p:txBody>
      </p:sp>
      <p:sp>
        <p:nvSpPr>
          <p:cNvPr id="28" name="TextBox 18"/>
          <p:cNvSpPr txBox="1"/>
          <p:nvPr/>
        </p:nvSpPr>
        <p:spPr>
          <a:xfrm>
            <a:off x="4892675" y="1203325"/>
            <a:ext cx="8462963" cy="923925"/>
          </a:xfrm>
          <a:prstGeom prst="rect">
            <a:avLst/>
          </a:prstGeom>
          <a:noFill/>
        </p:spPr>
        <p:txBody>
          <a:bodyPr>
            <a:spAutoFit/>
          </a:bodyPr>
          <a:lstStyle/>
          <a:p>
            <a:pPr fontAlgn="auto">
              <a:spcBef>
                <a:spcPts val="0"/>
              </a:spcBef>
              <a:spcAft>
                <a:spcPts val="0"/>
              </a:spcAft>
              <a:defRPr/>
            </a:pPr>
            <a:r>
              <a:rPr lang="pl-PL" sz="5400" spc="100" dirty="0">
                <a:solidFill>
                  <a:srgbClr val="ED7D31">
                    <a:lumMod val="50000"/>
                  </a:srgbClr>
                </a:solidFill>
                <a:latin typeface="+mn-lt"/>
                <a:ea typeface="Open Sans" panose="020B0606030504020204" pitchFamily="34" charset="0"/>
                <a:cs typeface="Open Sans" panose="020B0606030504020204" pitchFamily="34" charset="0"/>
              </a:rPr>
              <a:t>BŁESZNO</a:t>
            </a:r>
            <a:endParaRPr lang="en-US" sz="5400" spc="100" dirty="0">
              <a:solidFill>
                <a:srgbClr val="ED7D31">
                  <a:lumMod val="50000"/>
                </a:srgbClr>
              </a:solidFill>
              <a:latin typeface="+mn-lt"/>
              <a:ea typeface="Open Sans" panose="020B0606030504020204" pitchFamily="34" charset="0"/>
              <a:cs typeface="Open Sans" panose="020B0606030504020204" pitchFamily="34" charset="0"/>
            </a:endParaRPr>
          </a:p>
        </p:txBody>
      </p:sp>
      <p:sp>
        <p:nvSpPr>
          <p:cNvPr id="69656" name="Prostokąt 54"/>
          <p:cNvSpPr>
            <a:spLocks noChangeArrowheads="1"/>
          </p:cNvSpPr>
          <p:nvPr/>
        </p:nvSpPr>
        <p:spPr bwMode="auto">
          <a:xfrm>
            <a:off x="18665825" y="742950"/>
            <a:ext cx="6727825" cy="3170238"/>
          </a:xfrm>
          <a:prstGeom prst="rect">
            <a:avLst/>
          </a:prstGeom>
          <a:noFill/>
          <a:ln w="9525">
            <a:noFill/>
            <a:miter lim="800000"/>
            <a:headEnd/>
            <a:tailEnd/>
          </a:ln>
        </p:spPr>
        <p:txBody>
          <a:bodyPr>
            <a:spAutoFit/>
          </a:bodyPr>
          <a:lstStyle/>
          <a:p>
            <a:pPr algn="ctr"/>
            <a:r>
              <a:rPr lang="pl-PL" sz="20000">
                <a:solidFill>
                  <a:srgbClr val="0070C0"/>
                </a:solidFill>
                <a:latin typeface="Arial Black" pitchFamily="34" charset="0"/>
              </a:rPr>
              <a:t>IV</a:t>
            </a:r>
          </a:p>
        </p:txBody>
      </p:sp>
      <p:sp>
        <p:nvSpPr>
          <p:cNvPr id="31" name="Hexagon 77"/>
          <p:cNvSpPr/>
          <p:nvPr/>
        </p:nvSpPr>
        <p:spPr>
          <a:xfrm rot="16200000">
            <a:off x="5291138" y="7594600"/>
            <a:ext cx="3603625" cy="3438525"/>
          </a:xfrm>
          <a:prstGeom prst="hexagon">
            <a:avLst>
              <a:gd name="adj" fmla="val 24450"/>
              <a:gd name="vf" fmla="val 115470"/>
            </a:avLst>
          </a:prstGeom>
          <a:solidFill>
            <a:schemeClr val="accent5"/>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69658" name="Prostokąt 32"/>
          <p:cNvSpPr>
            <a:spLocks noChangeArrowheads="1"/>
          </p:cNvSpPr>
          <p:nvPr/>
        </p:nvSpPr>
        <p:spPr bwMode="auto">
          <a:xfrm>
            <a:off x="5538788" y="8180388"/>
            <a:ext cx="3127375" cy="1816100"/>
          </a:xfrm>
          <a:prstGeom prst="rect">
            <a:avLst/>
          </a:prstGeom>
          <a:noFill/>
          <a:ln w="9525">
            <a:noFill/>
            <a:miter lim="800000"/>
            <a:headEnd/>
            <a:tailEnd/>
          </a:ln>
        </p:spPr>
        <p:txBody>
          <a:bodyPr>
            <a:spAutoFit/>
          </a:bodyPr>
          <a:lstStyle/>
          <a:p>
            <a:pPr algn="ctr"/>
            <a:r>
              <a:rPr lang="pl-PL" sz="2800"/>
              <a:t>Nagroda za najładniejszą aranżację ogrodu przydomowego</a:t>
            </a:r>
          </a:p>
        </p:txBody>
      </p:sp>
      <p:cxnSp>
        <p:nvCxnSpPr>
          <p:cNvPr id="34" name="Straight Connector 17"/>
          <p:cNvCxnSpPr/>
          <p:nvPr/>
        </p:nvCxnSpPr>
        <p:spPr>
          <a:xfrm flipV="1">
            <a:off x="12190413" y="12771438"/>
            <a:ext cx="22225" cy="504825"/>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5" name="TextBox 22"/>
          <p:cNvSpPr txBox="1"/>
          <p:nvPr/>
        </p:nvSpPr>
        <p:spPr>
          <a:xfrm>
            <a:off x="12330113" y="12793663"/>
            <a:ext cx="1500187" cy="584200"/>
          </a:xfrm>
          <a:prstGeom prst="rect">
            <a:avLst/>
          </a:prstGeom>
          <a:noFill/>
        </p:spPr>
        <p:txBody>
          <a:bodyPr>
            <a:spAutoFit/>
          </a:bodyPr>
          <a:lstStyle/>
          <a:p>
            <a:pPr algn="ctr" fontAlgn="auto">
              <a:spcBef>
                <a:spcPts val="0"/>
              </a:spcBef>
              <a:spcAft>
                <a:spcPts val="0"/>
              </a:spcAft>
              <a:defRPr/>
            </a:pPr>
            <a:r>
              <a:rPr lang="pl-PL" sz="3200" spc="300" dirty="0">
                <a:solidFill>
                  <a:schemeClr val="tx2">
                    <a:lumMod val="50000"/>
                  </a:schemeClr>
                </a:solidFill>
                <a:latin typeface="Arial Black" pitchFamily="34" charset="0"/>
                <a:ea typeface="Open Sans" panose="020B0606030504020204" pitchFamily="34" charset="0"/>
                <a:cs typeface="Aharoni" pitchFamily="2" charset="-79"/>
              </a:rPr>
              <a:t>2019</a:t>
            </a:r>
            <a:endParaRPr lang="en-US" sz="3200" spc="300" dirty="0">
              <a:solidFill>
                <a:schemeClr val="tx2">
                  <a:lumMod val="50000"/>
                </a:schemeClr>
              </a:solidFill>
              <a:latin typeface="Arial Black" pitchFamily="34" charset="0"/>
              <a:ea typeface="Open Sans" panose="020B0606030504020204" pitchFamily="34" charset="0"/>
              <a:cs typeface="Aharoni" pitchFamily="2" charset="-79"/>
            </a:endParaRPr>
          </a:p>
        </p:txBody>
      </p:sp>
      <p:pic>
        <p:nvPicPr>
          <p:cNvPr id="69661" name="Picture 10" descr="C:\Users\lstacherczak\Desktop\czestochowa_logo_A1_podstawowe_kolor.PNG"/>
          <p:cNvPicPr>
            <a:picLocks noChangeAspect="1" noChangeArrowheads="1"/>
          </p:cNvPicPr>
          <p:nvPr/>
        </p:nvPicPr>
        <p:blipFill>
          <a:blip r:embed="rId4"/>
          <a:srcRect/>
          <a:stretch>
            <a:fillRect/>
          </a:stretch>
        </p:blipFill>
        <p:spPr bwMode="auto">
          <a:xfrm>
            <a:off x="9794875" y="12687300"/>
            <a:ext cx="2124075" cy="701675"/>
          </a:xfrm>
          <a:prstGeom prst="rect">
            <a:avLst/>
          </a:prstGeom>
          <a:noFill/>
          <a:ln w="9525">
            <a:noFill/>
            <a:miter lim="800000"/>
            <a:headEnd/>
            <a:tailEnd/>
          </a:ln>
        </p:spPr>
      </p:pic>
    </p:spTree>
  </p:cSld>
  <p:clrMapOvr>
    <a:masterClrMapping/>
  </p:clrMapOvr>
  <p:transition spd="slow">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C:\Users\lstacherczak\Desktop\rada dzielnicy\Praca_full.jpg"/>
          <p:cNvPicPr>
            <a:picLocks noChangeAspect="1" noChangeArrowheads="1"/>
          </p:cNvPicPr>
          <p:nvPr/>
        </p:nvPicPr>
        <p:blipFill>
          <a:blip r:embed="rId2"/>
          <a:srcRect/>
          <a:stretch>
            <a:fillRect/>
          </a:stretch>
        </p:blipFill>
        <p:spPr bwMode="auto">
          <a:xfrm>
            <a:off x="0" y="0"/>
            <a:ext cx="24384000" cy="13716000"/>
          </a:xfrm>
          <a:prstGeom prst="rect">
            <a:avLst/>
          </a:prstGeom>
          <a:noFill/>
          <a:ln w="9525">
            <a:noFill/>
            <a:miter lim="800000"/>
            <a:headEnd/>
            <a:tailEnd/>
          </a:ln>
        </p:spPr>
      </p:pic>
      <p:pic>
        <p:nvPicPr>
          <p:cNvPr id="20482" name="Picture 2" descr="C:\Users\lstacherczak\Desktop\rada dzielnicy\Praca_03.jpg"/>
          <p:cNvPicPr>
            <a:picLocks noChangeAspect="1" noChangeArrowheads="1"/>
          </p:cNvPicPr>
          <p:nvPr/>
        </p:nvPicPr>
        <p:blipFill>
          <a:blip r:embed="rId3"/>
          <a:srcRect/>
          <a:stretch>
            <a:fillRect/>
          </a:stretch>
        </p:blipFill>
        <p:spPr bwMode="auto">
          <a:xfrm>
            <a:off x="930275" y="881063"/>
            <a:ext cx="17248188" cy="10904537"/>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 name="Rectangle 11"/>
          <p:cNvSpPr/>
          <p:nvPr/>
        </p:nvSpPr>
        <p:spPr>
          <a:xfrm flipH="1">
            <a:off x="0" y="1419225"/>
            <a:ext cx="192088" cy="152876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ED7D31">
                  <a:lumMod val="50000"/>
                </a:srgbClr>
              </a:solidFill>
            </a:endParaRPr>
          </a:p>
        </p:txBody>
      </p:sp>
      <p:sp>
        <p:nvSpPr>
          <p:cNvPr id="61" name="Freeform 17"/>
          <p:cNvSpPr/>
          <p:nvPr/>
        </p:nvSpPr>
        <p:spPr>
          <a:xfrm>
            <a:off x="6242050" y="6102350"/>
            <a:ext cx="3321050" cy="3125788"/>
          </a:xfrm>
          <a:custGeom>
            <a:avLst/>
            <a:gdLst>
              <a:gd name="connsiteX0" fmla="*/ 1079941 w 2159882"/>
              <a:gd name="connsiteY0" fmla="*/ 0 h 1799588"/>
              <a:gd name="connsiteX1" fmla="*/ 1263390 w 2159882"/>
              <a:gd name="connsiteY1" fmla="*/ 158145 h 1799588"/>
              <a:gd name="connsiteX2" fmla="*/ 2159882 w 2159882"/>
              <a:gd name="connsiteY2" fmla="*/ 158145 h 1799588"/>
              <a:gd name="connsiteX3" fmla="*/ 2159882 w 2159882"/>
              <a:gd name="connsiteY3" fmla="*/ 1799588 h 1799588"/>
              <a:gd name="connsiteX4" fmla="*/ 0 w 2159882"/>
              <a:gd name="connsiteY4" fmla="*/ 1799588 h 1799588"/>
              <a:gd name="connsiteX5" fmla="*/ 0 w 2159882"/>
              <a:gd name="connsiteY5" fmla="*/ 158145 h 1799588"/>
              <a:gd name="connsiteX6" fmla="*/ 896492 w 2159882"/>
              <a:gd name="connsiteY6" fmla="*/ 158145 h 179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9882" h="1799588">
                <a:moveTo>
                  <a:pt x="1079941" y="0"/>
                </a:moveTo>
                <a:lnTo>
                  <a:pt x="1263390" y="158145"/>
                </a:lnTo>
                <a:lnTo>
                  <a:pt x="2159882" y="158145"/>
                </a:lnTo>
                <a:lnTo>
                  <a:pt x="2159882" y="1799588"/>
                </a:lnTo>
                <a:lnTo>
                  <a:pt x="0" y="1799588"/>
                </a:lnTo>
                <a:lnTo>
                  <a:pt x="0" y="158145"/>
                </a:lnTo>
                <a:lnTo>
                  <a:pt x="896492" y="158145"/>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l-PL" sz="3200" dirty="0"/>
              <a:t>Samochód</a:t>
            </a:r>
          </a:p>
          <a:p>
            <a:pPr algn="ctr">
              <a:defRPr/>
            </a:pPr>
            <a:r>
              <a:rPr lang="pl-PL" sz="3200" dirty="0"/>
              <a:t>kwatermistrzowski</a:t>
            </a:r>
          </a:p>
          <a:p>
            <a:pPr algn="ctr">
              <a:defRPr/>
            </a:pPr>
            <a:r>
              <a:rPr lang="pl-PL" sz="3200" dirty="0"/>
              <a:t>i wyposażenie</a:t>
            </a:r>
          </a:p>
          <a:p>
            <a:pPr algn="ctr">
              <a:defRPr/>
            </a:pPr>
            <a:r>
              <a:rPr lang="pl-PL" sz="3200" dirty="0"/>
              <a:t>dla OSP Błeszno</a:t>
            </a:r>
          </a:p>
        </p:txBody>
      </p:sp>
      <p:sp>
        <p:nvSpPr>
          <p:cNvPr id="62" name="Freeform 18"/>
          <p:cNvSpPr/>
          <p:nvPr/>
        </p:nvSpPr>
        <p:spPr>
          <a:xfrm>
            <a:off x="9652000" y="6102350"/>
            <a:ext cx="3321050" cy="3125788"/>
          </a:xfrm>
          <a:custGeom>
            <a:avLst/>
            <a:gdLst>
              <a:gd name="connsiteX0" fmla="*/ 1079941 w 2159882"/>
              <a:gd name="connsiteY0" fmla="*/ 0 h 1799588"/>
              <a:gd name="connsiteX1" fmla="*/ 1263390 w 2159882"/>
              <a:gd name="connsiteY1" fmla="*/ 158145 h 1799588"/>
              <a:gd name="connsiteX2" fmla="*/ 2159882 w 2159882"/>
              <a:gd name="connsiteY2" fmla="*/ 158145 h 1799588"/>
              <a:gd name="connsiteX3" fmla="*/ 2159882 w 2159882"/>
              <a:gd name="connsiteY3" fmla="*/ 1799588 h 1799588"/>
              <a:gd name="connsiteX4" fmla="*/ 0 w 2159882"/>
              <a:gd name="connsiteY4" fmla="*/ 1799588 h 1799588"/>
              <a:gd name="connsiteX5" fmla="*/ 0 w 2159882"/>
              <a:gd name="connsiteY5" fmla="*/ 158145 h 1799588"/>
              <a:gd name="connsiteX6" fmla="*/ 896492 w 2159882"/>
              <a:gd name="connsiteY6" fmla="*/ 158145 h 179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9882" h="1799588">
                <a:moveTo>
                  <a:pt x="1079941" y="0"/>
                </a:moveTo>
                <a:lnTo>
                  <a:pt x="1263390" y="158145"/>
                </a:lnTo>
                <a:lnTo>
                  <a:pt x="2159882" y="158145"/>
                </a:lnTo>
                <a:lnTo>
                  <a:pt x="2159882" y="1799588"/>
                </a:lnTo>
                <a:lnTo>
                  <a:pt x="0" y="1799588"/>
                </a:lnTo>
                <a:lnTo>
                  <a:pt x="0" y="158145"/>
                </a:lnTo>
                <a:lnTo>
                  <a:pt x="896492" y="15814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l-PL" sz="3200">
                <a:solidFill>
                  <a:schemeClr val="tx1"/>
                </a:solidFill>
                <a:cs typeface="Arial" charset="0"/>
              </a:rPr>
              <a:t>Wyposażenie</a:t>
            </a:r>
            <a:br>
              <a:rPr lang="pl-PL" sz="3200">
                <a:solidFill>
                  <a:schemeClr val="tx1"/>
                </a:solidFill>
                <a:cs typeface="Arial" charset="0"/>
              </a:rPr>
            </a:br>
            <a:r>
              <a:rPr lang="pl-PL" sz="3200">
                <a:solidFill>
                  <a:schemeClr val="tx1"/>
                </a:solidFill>
                <a:cs typeface="Arial" charset="0"/>
              </a:rPr>
              <a:t> i umundurowanie dla OSP Brzeziny Wielkie</a:t>
            </a:r>
          </a:p>
        </p:txBody>
      </p:sp>
      <p:sp>
        <p:nvSpPr>
          <p:cNvPr id="94" name="Oval 16"/>
          <p:cNvSpPr/>
          <p:nvPr/>
        </p:nvSpPr>
        <p:spPr>
          <a:xfrm>
            <a:off x="6978650" y="3463925"/>
            <a:ext cx="1847850" cy="184785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sz="900" dirty="0">
              <a:latin typeface="Arial Black" pitchFamily="34" charset="0"/>
            </a:endParaRPr>
          </a:p>
          <a:p>
            <a:pPr algn="ctr" fontAlgn="auto">
              <a:spcBef>
                <a:spcPts val="0"/>
              </a:spcBef>
              <a:spcAft>
                <a:spcPts val="0"/>
              </a:spcAft>
              <a:defRPr/>
            </a:pPr>
            <a:endParaRPr lang="pl-PL" sz="900" dirty="0">
              <a:latin typeface="Arial Black" pitchFamily="34" charset="0"/>
            </a:endParaRPr>
          </a:p>
          <a:p>
            <a:pPr algn="ctr" fontAlgn="auto">
              <a:spcBef>
                <a:spcPts val="0"/>
              </a:spcBef>
              <a:spcAft>
                <a:spcPts val="0"/>
              </a:spcAft>
              <a:defRPr/>
            </a:pPr>
            <a:r>
              <a:rPr lang="pl-PL" sz="4000" dirty="0">
                <a:latin typeface="Arial Black" pitchFamily="34" charset="0"/>
              </a:rPr>
              <a:t>280</a:t>
            </a:r>
            <a:r>
              <a:rPr lang="pl-PL" sz="3200" dirty="0"/>
              <a:t/>
            </a:r>
            <a:br>
              <a:rPr lang="pl-PL" sz="3200" dirty="0"/>
            </a:br>
            <a:r>
              <a:rPr lang="pl-PL" sz="3200" dirty="0"/>
              <a:t>tys. zł</a:t>
            </a:r>
            <a:br>
              <a:rPr lang="pl-PL" sz="3200" dirty="0"/>
            </a:br>
            <a:endParaRPr lang="en-IN" sz="3200" dirty="0">
              <a:solidFill>
                <a:schemeClr val="bg1">
                  <a:lumMod val="65000"/>
                </a:schemeClr>
              </a:solidFill>
              <a:latin typeface="FontAwesome" pitchFamily="50" charset="0"/>
            </a:endParaRPr>
          </a:p>
        </p:txBody>
      </p:sp>
      <p:sp>
        <p:nvSpPr>
          <p:cNvPr id="95" name="Oval 16"/>
          <p:cNvSpPr/>
          <p:nvPr/>
        </p:nvSpPr>
        <p:spPr>
          <a:xfrm>
            <a:off x="17197388" y="3463925"/>
            <a:ext cx="1847850" cy="1847850"/>
          </a:xfrm>
          <a:prstGeom prst="ellipse">
            <a:avLst/>
          </a:prstGeom>
          <a:solidFill>
            <a:srgbClr val="98B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pl-PL" sz="4800" dirty="0">
                <a:latin typeface="Arial Black" pitchFamily="34" charset="0"/>
              </a:rPr>
              <a:t>3,2</a:t>
            </a:r>
            <a:r>
              <a:rPr lang="pl-PL" sz="3200" dirty="0"/>
              <a:t/>
            </a:r>
            <a:br>
              <a:rPr lang="pl-PL" sz="3200" dirty="0"/>
            </a:br>
            <a:r>
              <a:rPr lang="pl-PL" sz="3200" dirty="0"/>
              <a:t>tys. zł</a:t>
            </a:r>
            <a:endParaRPr lang="en-IN" sz="3200" dirty="0">
              <a:solidFill>
                <a:schemeClr val="bg1">
                  <a:lumMod val="65000"/>
                </a:schemeClr>
              </a:solidFill>
              <a:latin typeface="FontAwesome" pitchFamily="50" charset="0"/>
            </a:endParaRPr>
          </a:p>
        </p:txBody>
      </p:sp>
      <p:sp>
        <p:nvSpPr>
          <p:cNvPr id="115" name="Freeform 273"/>
          <p:cNvSpPr/>
          <p:nvPr/>
        </p:nvSpPr>
        <p:spPr>
          <a:xfrm>
            <a:off x="6545263" y="9585325"/>
            <a:ext cx="2598737" cy="2598738"/>
          </a:xfrm>
          <a:custGeom>
            <a:avLst/>
            <a:gdLst>
              <a:gd name="connsiteX0" fmla="*/ 0 w 3609757"/>
              <a:gd name="connsiteY0" fmla="*/ 1804840 h 3609679"/>
              <a:gd name="connsiteX1" fmla="*/ 1804879 w 3609757"/>
              <a:gd name="connsiteY1" fmla="*/ 0 h 3609679"/>
              <a:gd name="connsiteX2" fmla="*/ 3609758 w 3609757"/>
              <a:gd name="connsiteY2" fmla="*/ 1804840 h 3609679"/>
              <a:gd name="connsiteX3" fmla="*/ 1804879 w 3609757"/>
              <a:gd name="connsiteY3" fmla="*/ 3609680 h 3609679"/>
              <a:gd name="connsiteX4" fmla="*/ 0 w 3609757"/>
              <a:gd name="connsiteY4" fmla="*/ 1804840 h 3609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9757" h="3609679">
                <a:moveTo>
                  <a:pt x="0" y="1804840"/>
                </a:moveTo>
                <a:cubicBezTo>
                  <a:pt x="0" y="808054"/>
                  <a:pt x="808072" y="0"/>
                  <a:pt x="1804879" y="0"/>
                </a:cubicBezTo>
                <a:cubicBezTo>
                  <a:pt x="2801686" y="0"/>
                  <a:pt x="3609758" y="808054"/>
                  <a:pt x="3609758" y="1804840"/>
                </a:cubicBezTo>
                <a:cubicBezTo>
                  <a:pt x="3609758" y="2801626"/>
                  <a:pt x="2801686" y="3609680"/>
                  <a:pt x="1804879" y="3609680"/>
                </a:cubicBezTo>
                <a:cubicBezTo>
                  <a:pt x="808072" y="3609680"/>
                  <a:pt x="0" y="2801626"/>
                  <a:pt x="0" y="180484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681037" tIns="681025" rIns="681037" bIns="681025" spcCol="1270" anchor="ctr"/>
          <a:lstStyle/>
          <a:p>
            <a:pPr algn="ctr" fontAlgn="auto">
              <a:spcBef>
                <a:spcPts val="0"/>
              </a:spcBef>
              <a:spcAft>
                <a:spcPts val="0"/>
              </a:spcAft>
              <a:defRPr/>
            </a:pPr>
            <a:r>
              <a:rPr lang="pl-PL" sz="3200" dirty="0">
                <a:latin typeface="Arial Black" pitchFamily="34" charset="0"/>
              </a:rPr>
              <a:t>30.11</a:t>
            </a:r>
          </a:p>
          <a:p>
            <a:pPr algn="ctr" fontAlgn="auto">
              <a:spcBef>
                <a:spcPts val="0"/>
              </a:spcBef>
              <a:spcAft>
                <a:spcPts val="0"/>
              </a:spcAft>
              <a:defRPr/>
            </a:pPr>
            <a:r>
              <a:rPr lang="pl-PL" sz="3200" dirty="0">
                <a:latin typeface="Arial Black" pitchFamily="34" charset="0"/>
              </a:rPr>
              <a:t>2019</a:t>
            </a:r>
          </a:p>
        </p:txBody>
      </p:sp>
      <p:sp>
        <p:nvSpPr>
          <p:cNvPr id="18" name="Freeform 17"/>
          <p:cNvSpPr/>
          <p:nvPr/>
        </p:nvSpPr>
        <p:spPr>
          <a:xfrm>
            <a:off x="13068300" y="6102350"/>
            <a:ext cx="3321050" cy="3125788"/>
          </a:xfrm>
          <a:custGeom>
            <a:avLst/>
            <a:gdLst>
              <a:gd name="connsiteX0" fmla="*/ 1079941 w 2159882"/>
              <a:gd name="connsiteY0" fmla="*/ 0 h 1799588"/>
              <a:gd name="connsiteX1" fmla="*/ 1263390 w 2159882"/>
              <a:gd name="connsiteY1" fmla="*/ 158145 h 1799588"/>
              <a:gd name="connsiteX2" fmla="*/ 2159882 w 2159882"/>
              <a:gd name="connsiteY2" fmla="*/ 158145 h 1799588"/>
              <a:gd name="connsiteX3" fmla="*/ 2159882 w 2159882"/>
              <a:gd name="connsiteY3" fmla="*/ 1799588 h 1799588"/>
              <a:gd name="connsiteX4" fmla="*/ 0 w 2159882"/>
              <a:gd name="connsiteY4" fmla="*/ 1799588 h 1799588"/>
              <a:gd name="connsiteX5" fmla="*/ 0 w 2159882"/>
              <a:gd name="connsiteY5" fmla="*/ 158145 h 1799588"/>
              <a:gd name="connsiteX6" fmla="*/ 896492 w 2159882"/>
              <a:gd name="connsiteY6" fmla="*/ 158145 h 179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9882" h="1799588">
                <a:moveTo>
                  <a:pt x="1079941" y="0"/>
                </a:moveTo>
                <a:lnTo>
                  <a:pt x="1263390" y="158145"/>
                </a:lnTo>
                <a:lnTo>
                  <a:pt x="2159882" y="158145"/>
                </a:lnTo>
                <a:lnTo>
                  <a:pt x="2159882" y="1799588"/>
                </a:lnTo>
                <a:lnTo>
                  <a:pt x="0" y="1799588"/>
                </a:lnTo>
                <a:lnTo>
                  <a:pt x="0" y="158145"/>
                </a:lnTo>
                <a:lnTo>
                  <a:pt x="896492" y="158145"/>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l-PL" sz="3200" dirty="0"/>
              <a:t>Darmowa sterylizacja i kastracja psów</a:t>
            </a:r>
          </a:p>
          <a:p>
            <a:pPr algn="ctr">
              <a:defRPr/>
            </a:pPr>
            <a:r>
              <a:rPr lang="pl-PL" sz="3200" dirty="0"/>
              <a:t>i kotów</a:t>
            </a:r>
          </a:p>
        </p:txBody>
      </p:sp>
      <p:sp>
        <p:nvSpPr>
          <p:cNvPr id="19" name="Freeform 18"/>
          <p:cNvSpPr/>
          <p:nvPr/>
        </p:nvSpPr>
        <p:spPr>
          <a:xfrm>
            <a:off x="16444913" y="6102350"/>
            <a:ext cx="3321050" cy="3125788"/>
          </a:xfrm>
          <a:custGeom>
            <a:avLst/>
            <a:gdLst>
              <a:gd name="connsiteX0" fmla="*/ 1079941 w 2159882"/>
              <a:gd name="connsiteY0" fmla="*/ 0 h 1799588"/>
              <a:gd name="connsiteX1" fmla="*/ 1263390 w 2159882"/>
              <a:gd name="connsiteY1" fmla="*/ 158145 h 1799588"/>
              <a:gd name="connsiteX2" fmla="*/ 2159882 w 2159882"/>
              <a:gd name="connsiteY2" fmla="*/ 158145 h 1799588"/>
              <a:gd name="connsiteX3" fmla="*/ 2159882 w 2159882"/>
              <a:gd name="connsiteY3" fmla="*/ 1799588 h 1799588"/>
              <a:gd name="connsiteX4" fmla="*/ 0 w 2159882"/>
              <a:gd name="connsiteY4" fmla="*/ 1799588 h 1799588"/>
              <a:gd name="connsiteX5" fmla="*/ 0 w 2159882"/>
              <a:gd name="connsiteY5" fmla="*/ 158145 h 1799588"/>
              <a:gd name="connsiteX6" fmla="*/ 896492 w 2159882"/>
              <a:gd name="connsiteY6" fmla="*/ 158145 h 179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9882" h="1799588">
                <a:moveTo>
                  <a:pt x="1079941" y="0"/>
                </a:moveTo>
                <a:lnTo>
                  <a:pt x="1263390" y="158145"/>
                </a:lnTo>
                <a:lnTo>
                  <a:pt x="2159882" y="158145"/>
                </a:lnTo>
                <a:lnTo>
                  <a:pt x="2159882" y="1799588"/>
                </a:lnTo>
                <a:lnTo>
                  <a:pt x="0" y="1799588"/>
                </a:lnTo>
                <a:lnTo>
                  <a:pt x="0" y="158145"/>
                </a:lnTo>
                <a:lnTo>
                  <a:pt x="896492" y="15814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l-PL" sz="3200" dirty="0">
                <a:solidFill>
                  <a:schemeClr val="tx1"/>
                </a:solidFill>
              </a:rPr>
              <a:t>Konkurs na najładniejszą aranżację ogrodu przydomowego</a:t>
            </a:r>
          </a:p>
        </p:txBody>
      </p:sp>
      <p:sp>
        <p:nvSpPr>
          <p:cNvPr id="20" name="Oval 16"/>
          <p:cNvSpPr/>
          <p:nvPr/>
        </p:nvSpPr>
        <p:spPr>
          <a:xfrm>
            <a:off x="13752513" y="3463925"/>
            <a:ext cx="1847850" cy="184785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sz="900" dirty="0">
              <a:latin typeface="Arial Black" pitchFamily="34" charset="0"/>
            </a:endParaRPr>
          </a:p>
          <a:p>
            <a:pPr algn="ctr" fontAlgn="auto">
              <a:spcBef>
                <a:spcPts val="0"/>
              </a:spcBef>
              <a:spcAft>
                <a:spcPts val="0"/>
              </a:spcAft>
              <a:defRPr/>
            </a:pPr>
            <a:endParaRPr lang="pl-PL" sz="900" dirty="0">
              <a:latin typeface="Arial Black" pitchFamily="34" charset="0"/>
            </a:endParaRPr>
          </a:p>
          <a:p>
            <a:pPr algn="ctr" fontAlgn="auto">
              <a:spcBef>
                <a:spcPts val="0"/>
              </a:spcBef>
              <a:spcAft>
                <a:spcPts val="0"/>
              </a:spcAft>
              <a:defRPr/>
            </a:pPr>
            <a:r>
              <a:rPr lang="pl-PL" sz="4000" dirty="0">
                <a:latin typeface="Arial Black" pitchFamily="34" charset="0"/>
              </a:rPr>
              <a:t>5,1</a:t>
            </a:r>
            <a:r>
              <a:rPr lang="pl-PL" sz="3200" dirty="0"/>
              <a:t/>
            </a:r>
            <a:br>
              <a:rPr lang="pl-PL" sz="3200" dirty="0"/>
            </a:br>
            <a:r>
              <a:rPr lang="pl-PL" sz="3200" dirty="0"/>
              <a:t>tys. zł</a:t>
            </a:r>
            <a:br>
              <a:rPr lang="pl-PL" sz="3200" dirty="0"/>
            </a:br>
            <a:endParaRPr lang="en-IN" sz="3200" dirty="0">
              <a:solidFill>
                <a:schemeClr val="bg1">
                  <a:lumMod val="65000"/>
                </a:schemeClr>
              </a:solidFill>
              <a:latin typeface="FontAwesome" pitchFamily="50" charset="0"/>
            </a:endParaRPr>
          </a:p>
        </p:txBody>
      </p:sp>
      <p:sp>
        <p:nvSpPr>
          <p:cNvPr id="21" name="Oval 16"/>
          <p:cNvSpPr/>
          <p:nvPr/>
        </p:nvSpPr>
        <p:spPr>
          <a:xfrm>
            <a:off x="10361613" y="3463925"/>
            <a:ext cx="1847850" cy="1847850"/>
          </a:xfrm>
          <a:prstGeom prst="ellipse">
            <a:avLst/>
          </a:prstGeom>
          <a:solidFill>
            <a:srgbClr val="98B5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pl-PL" sz="4800" dirty="0">
                <a:latin typeface="Arial Black" pitchFamily="34" charset="0"/>
              </a:rPr>
              <a:t>30</a:t>
            </a:r>
            <a:r>
              <a:rPr lang="pl-PL" sz="3200" dirty="0"/>
              <a:t/>
            </a:r>
            <a:br>
              <a:rPr lang="pl-PL" sz="3200" dirty="0"/>
            </a:br>
            <a:r>
              <a:rPr lang="pl-PL" sz="3200" dirty="0"/>
              <a:t>tys. zł</a:t>
            </a:r>
            <a:endParaRPr lang="en-IN" sz="3200" dirty="0">
              <a:solidFill>
                <a:schemeClr val="bg1">
                  <a:lumMod val="65000"/>
                </a:schemeClr>
              </a:solidFill>
              <a:latin typeface="FontAwesome" pitchFamily="50" charset="0"/>
            </a:endParaRPr>
          </a:p>
        </p:txBody>
      </p:sp>
      <p:sp>
        <p:nvSpPr>
          <p:cNvPr id="23" name="Freeform 273"/>
          <p:cNvSpPr/>
          <p:nvPr/>
        </p:nvSpPr>
        <p:spPr>
          <a:xfrm>
            <a:off x="10072688" y="9585325"/>
            <a:ext cx="2598737" cy="2598738"/>
          </a:xfrm>
          <a:custGeom>
            <a:avLst/>
            <a:gdLst>
              <a:gd name="connsiteX0" fmla="*/ 0 w 3609757"/>
              <a:gd name="connsiteY0" fmla="*/ 1804840 h 3609679"/>
              <a:gd name="connsiteX1" fmla="*/ 1804879 w 3609757"/>
              <a:gd name="connsiteY1" fmla="*/ 0 h 3609679"/>
              <a:gd name="connsiteX2" fmla="*/ 3609758 w 3609757"/>
              <a:gd name="connsiteY2" fmla="*/ 1804840 h 3609679"/>
              <a:gd name="connsiteX3" fmla="*/ 1804879 w 3609757"/>
              <a:gd name="connsiteY3" fmla="*/ 3609680 h 3609679"/>
              <a:gd name="connsiteX4" fmla="*/ 0 w 3609757"/>
              <a:gd name="connsiteY4" fmla="*/ 1804840 h 3609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9757" h="3609679">
                <a:moveTo>
                  <a:pt x="0" y="1804840"/>
                </a:moveTo>
                <a:cubicBezTo>
                  <a:pt x="0" y="808054"/>
                  <a:pt x="808072" y="0"/>
                  <a:pt x="1804879" y="0"/>
                </a:cubicBezTo>
                <a:cubicBezTo>
                  <a:pt x="2801686" y="0"/>
                  <a:pt x="3609758" y="808054"/>
                  <a:pt x="3609758" y="1804840"/>
                </a:cubicBezTo>
                <a:cubicBezTo>
                  <a:pt x="3609758" y="2801626"/>
                  <a:pt x="2801686" y="3609680"/>
                  <a:pt x="1804879" y="3609680"/>
                </a:cubicBezTo>
                <a:cubicBezTo>
                  <a:pt x="808072" y="3609680"/>
                  <a:pt x="0" y="2801626"/>
                  <a:pt x="0" y="180484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681037" tIns="681025" rIns="681037" bIns="681025" spcCol="1270" anchor="ctr"/>
          <a:lstStyle/>
          <a:p>
            <a:pPr algn="ctr" fontAlgn="auto">
              <a:spcBef>
                <a:spcPts val="0"/>
              </a:spcBef>
              <a:spcAft>
                <a:spcPts val="0"/>
              </a:spcAft>
              <a:defRPr/>
            </a:pPr>
            <a:r>
              <a:rPr lang="pl-PL" sz="3200" dirty="0">
                <a:latin typeface="Arial Black" pitchFamily="34" charset="0"/>
              </a:rPr>
              <a:t>30.11 2019</a:t>
            </a:r>
          </a:p>
        </p:txBody>
      </p:sp>
      <p:sp>
        <p:nvSpPr>
          <p:cNvPr id="24" name="Freeform 273"/>
          <p:cNvSpPr/>
          <p:nvPr/>
        </p:nvSpPr>
        <p:spPr>
          <a:xfrm>
            <a:off x="13584238" y="9585325"/>
            <a:ext cx="2597150" cy="2598738"/>
          </a:xfrm>
          <a:custGeom>
            <a:avLst/>
            <a:gdLst>
              <a:gd name="connsiteX0" fmla="*/ 0 w 3609757"/>
              <a:gd name="connsiteY0" fmla="*/ 1804840 h 3609679"/>
              <a:gd name="connsiteX1" fmla="*/ 1804879 w 3609757"/>
              <a:gd name="connsiteY1" fmla="*/ 0 h 3609679"/>
              <a:gd name="connsiteX2" fmla="*/ 3609758 w 3609757"/>
              <a:gd name="connsiteY2" fmla="*/ 1804840 h 3609679"/>
              <a:gd name="connsiteX3" fmla="*/ 1804879 w 3609757"/>
              <a:gd name="connsiteY3" fmla="*/ 3609680 h 3609679"/>
              <a:gd name="connsiteX4" fmla="*/ 0 w 3609757"/>
              <a:gd name="connsiteY4" fmla="*/ 1804840 h 3609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9757" h="3609679">
                <a:moveTo>
                  <a:pt x="0" y="1804840"/>
                </a:moveTo>
                <a:cubicBezTo>
                  <a:pt x="0" y="808054"/>
                  <a:pt x="808072" y="0"/>
                  <a:pt x="1804879" y="0"/>
                </a:cubicBezTo>
                <a:cubicBezTo>
                  <a:pt x="2801686" y="0"/>
                  <a:pt x="3609758" y="808054"/>
                  <a:pt x="3609758" y="1804840"/>
                </a:cubicBezTo>
                <a:cubicBezTo>
                  <a:pt x="3609758" y="2801626"/>
                  <a:pt x="2801686" y="3609680"/>
                  <a:pt x="1804879" y="3609680"/>
                </a:cubicBezTo>
                <a:cubicBezTo>
                  <a:pt x="808072" y="3609680"/>
                  <a:pt x="0" y="2801626"/>
                  <a:pt x="0" y="180484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681037" tIns="681025" rIns="681037" bIns="681025" spcCol="1270" anchor="ctr"/>
          <a:lstStyle/>
          <a:p>
            <a:pPr algn="ctr" fontAlgn="auto">
              <a:spcBef>
                <a:spcPts val="0"/>
              </a:spcBef>
              <a:spcAft>
                <a:spcPts val="0"/>
              </a:spcAft>
              <a:defRPr/>
            </a:pPr>
            <a:r>
              <a:rPr lang="pl-PL" sz="3200" dirty="0">
                <a:latin typeface="Arial Black" pitchFamily="34" charset="0"/>
              </a:rPr>
              <a:t>31.10 2019</a:t>
            </a:r>
          </a:p>
        </p:txBody>
      </p:sp>
      <p:sp>
        <p:nvSpPr>
          <p:cNvPr id="125" name="Freeform 273"/>
          <p:cNvSpPr/>
          <p:nvPr/>
        </p:nvSpPr>
        <p:spPr>
          <a:xfrm>
            <a:off x="16800513" y="9585325"/>
            <a:ext cx="2598737" cy="2598738"/>
          </a:xfrm>
          <a:custGeom>
            <a:avLst/>
            <a:gdLst>
              <a:gd name="connsiteX0" fmla="*/ 0 w 3609757"/>
              <a:gd name="connsiteY0" fmla="*/ 1804840 h 3609679"/>
              <a:gd name="connsiteX1" fmla="*/ 1804879 w 3609757"/>
              <a:gd name="connsiteY1" fmla="*/ 0 h 3609679"/>
              <a:gd name="connsiteX2" fmla="*/ 3609758 w 3609757"/>
              <a:gd name="connsiteY2" fmla="*/ 1804840 h 3609679"/>
              <a:gd name="connsiteX3" fmla="*/ 1804879 w 3609757"/>
              <a:gd name="connsiteY3" fmla="*/ 3609680 h 3609679"/>
              <a:gd name="connsiteX4" fmla="*/ 0 w 3609757"/>
              <a:gd name="connsiteY4" fmla="*/ 1804840 h 3609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9757" h="3609679">
                <a:moveTo>
                  <a:pt x="0" y="1804840"/>
                </a:moveTo>
                <a:cubicBezTo>
                  <a:pt x="0" y="808054"/>
                  <a:pt x="808072" y="0"/>
                  <a:pt x="1804879" y="0"/>
                </a:cubicBezTo>
                <a:cubicBezTo>
                  <a:pt x="2801686" y="0"/>
                  <a:pt x="3609758" y="808054"/>
                  <a:pt x="3609758" y="1804840"/>
                </a:cubicBezTo>
                <a:cubicBezTo>
                  <a:pt x="3609758" y="2801626"/>
                  <a:pt x="2801686" y="3609680"/>
                  <a:pt x="1804879" y="3609680"/>
                </a:cubicBezTo>
                <a:cubicBezTo>
                  <a:pt x="808072" y="3609680"/>
                  <a:pt x="0" y="2801626"/>
                  <a:pt x="0" y="180484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681037" tIns="681025" rIns="681037" bIns="681025" spcCol="1270" anchor="ctr"/>
          <a:lstStyle/>
          <a:p>
            <a:pPr algn="ctr" fontAlgn="auto">
              <a:spcBef>
                <a:spcPts val="0"/>
              </a:spcBef>
              <a:spcAft>
                <a:spcPts val="0"/>
              </a:spcAft>
              <a:defRPr/>
            </a:pPr>
            <a:r>
              <a:rPr lang="pl-PL" sz="3200" dirty="0">
                <a:latin typeface="Arial Black" pitchFamily="34" charset="0"/>
              </a:rPr>
              <a:t>05-09</a:t>
            </a:r>
          </a:p>
          <a:p>
            <a:pPr algn="ctr" fontAlgn="auto">
              <a:spcBef>
                <a:spcPts val="0"/>
              </a:spcBef>
              <a:spcAft>
                <a:spcPts val="0"/>
              </a:spcAft>
              <a:defRPr/>
            </a:pPr>
            <a:r>
              <a:rPr lang="pl-PL" sz="3200" dirty="0">
                <a:latin typeface="Arial Black" pitchFamily="34" charset="0"/>
              </a:rPr>
              <a:t>2019</a:t>
            </a:r>
          </a:p>
        </p:txBody>
      </p:sp>
      <p:cxnSp>
        <p:nvCxnSpPr>
          <p:cNvPr id="31" name="Straight Connector 13"/>
          <p:cNvCxnSpPr/>
          <p:nvPr/>
        </p:nvCxnSpPr>
        <p:spPr>
          <a:xfrm flipV="1">
            <a:off x="3259138" y="2232025"/>
            <a:ext cx="17706975" cy="15875"/>
          </a:xfrm>
          <a:prstGeom prst="line">
            <a:avLst/>
          </a:prstGeom>
          <a:ln w="50800">
            <a:solidFill>
              <a:schemeClr val="accent2">
                <a:lumMod val="7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19"/>
          <p:cNvCxnSpPr/>
          <p:nvPr/>
        </p:nvCxnSpPr>
        <p:spPr>
          <a:xfrm>
            <a:off x="3259138" y="2247900"/>
            <a:ext cx="8126412" cy="0"/>
          </a:xfrm>
          <a:prstGeom prst="line">
            <a:avLst/>
          </a:prstGeom>
          <a:ln w="508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71697" name="Prostokąt 54"/>
          <p:cNvSpPr>
            <a:spLocks noChangeArrowheads="1"/>
          </p:cNvSpPr>
          <p:nvPr/>
        </p:nvSpPr>
        <p:spPr bwMode="auto">
          <a:xfrm>
            <a:off x="13911263" y="1606550"/>
            <a:ext cx="6727825" cy="641350"/>
          </a:xfrm>
          <a:prstGeom prst="rect">
            <a:avLst/>
          </a:prstGeom>
          <a:noFill/>
          <a:ln w="9525">
            <a:noFill/>
            <a:miter lim="800000"/>
            <a:headEnd/>
            <a:tailEnd/>
          </a:ln>
        </p:spPr>
        <p:txBody>
          <a:bodyPr>
            <a:spAutoFit/>
          </a:bodyPr>
          <a:lstStyle/>
          <a:p>
            <a:pPr algn="ctr"/>
            <a:r>
              <a:rPr lang="pl-PL">
                <a:solidFill>
                  <a:srgbClr val="0070C0"/>
                </a:solidFill>
                <a:latin typeface="Arial Black" pitchFamily="34" charset="0"/>
              </a:rPr>
              <a:t>BUD</a:t>
            </a:r>
            <a:r>
              <a:rPr lang="pl-PL" b="1">
                <a:solidFill>
                  <a:srgbClr val="0070C0"/>
                </a:solidFill>
                <a:latin typeface="Arial Black" pitchFamily="34" charset="0"/>
              </a:rPr>
              <a:t>Ż</a:t>
            </a:r>
            <a:r>
              <a:rPr lang="pl-PL">
                <a:solidFill>
                  <a:srgbClr val="0070C0"/>
                </a:solidFill>
                <a:latin typeface="Arial Black" pitchFamily="34" charset="0"/>
              </a:rPr>
              <a:t>ET OBYWATELSKI</a:t>
            </a:r>
            <a:endParaRPr lang="pl-PL" sz="4400">
              <a:solidFill>
                <a:srgbClr val="0070C0"/>
              </a:solidFill>
              <a:latin typeface="Arial Black" pitchFamily="34" charset="0"/>
            </a:endParaRPr>
          </a:p>
        </p:txBody>
      </p:sp>
      <p:sp>
        <p:nvSpPr>
          <p:cNvPr id="71698" name="Prostokąt 54"/>
          <p:cNvSpPr>
            <a:spLocks noChangeArrowheads="1"/>
          </p:cNvSpPr>
          <p:nvPr/>
        </p:nvSpPr>
        <p:spPr bwMode="auto">
          <a:xfrm>
            <a:off x="8429625" y="2225675"/>
            <a:ext cx="11803063" cy="584200"/>
          </a:xfrm>
          <a:prstGeom prst="rect">
            <a:avLst/>
          </a:prstGeom>
          <a:noFill/>
          <a:ln w="9525">
            <a:noFill/>
            <a:miter lim="800000"/>
            <a:headEnd/>
            <a:tailEnd/>
          </a:ln>
        </p:spPr>
        <p:txBody>
          <a:bodyPr>
            <a:spAutoFit/>
          </a:bodyPr>
          <a:lstStyle/>
          <a:p>
            <a:pPr algn="r"/>
            <a:r>
              <a:rPr lang="pl-PL" sz="3200" b="1">
                <a:solidFill>
                  <a:srgbClr val="0070C0"/>
                </a:solidFill>
              </a:rPr>
              <a:t>2019 – wybrane zadania dzielnicowe</a:t>
            </a:r>
            <a:endParaRPr lang="pl-PL" sz="4400" b="1">
              <a:solidFill>
                <a:srgbClr val="0070C0"/>
              </a:solidFill>
              <a:latin typeface="Arial Black" pitchFamily="34" charset="0"/>
            </a:endParaRPr>
          </a:p>
        </p:txBody>
      </p:sp>
      <p:sp>
        <p:nvSpPr>
          <p:cNvPr id="36" name="TextBox 18"/>
          <p:cNvSpPr txBox="1"/>
          <p:nvPr/>
        </p:nvSpPr>
        <p:spPr>
          <a:xfrm>
            <a:off x="4892675" y="1203325"/>
            <a:ext cx="8462963" cy="923925"/>
          </a:xfrm>
          <a:prstGeom prst="rect">
            <a:avLst/>
          </a:prstGeom>
          <a:noFill/>
        </p:spPr>
        <p:txBody>
          <a:bodyPr>
            <a:spAutoFit/>
          </a:bodyPr>
          <a:lstStyle/>
          <a:p>
            <a:pPr fontAlgn="auto">
              <a:spcBef>
                <a:spcPts val="0"/>
              </a:spcBef>
              <a:spcAft>
                <a:spcPts val="0"/>
              </a:spcAft>
              <a:defRPr/>
            </a:pPr>
            <a:r>
              <a:rPr lang="pl-PL" sz="5400" spc="100" dirty="0">
                <a:solidFill>
                  <a:srgbClr val="ED7D31">
                    <a:lumMod val="50000"/>
                  </a:srgbClr>
                </a:solidFill>
                <a:latin typeface="+mn-lt"/>
                <a:ea typeface="Open Sans" panose="020B0606030504020204" pitchFamily="34" charset="0"/>
                <a:cs typeface="Open Sans" panose="020B0606030504020204" pitchFamily="34" charset="0"/>
              </a:rPr>
              <a:t>BŁESZNO</a:t>
            </a:r>
            <a:endParaRPr lang="en-US" sz="5400" spc="100" dirty="0">
              <a:solidFill>
                <a:srgbClr val="ED7D31">
                  <a:lumMod val="50000"/>
                </a:srgbClr>
              </a:solidFill>
              <a:latin typeface="+mn-lt"/>
              <a:ea typeface="Open Sans" panose="020B0606030504020204" pitchFamily="34" charset="0"/>
              <a:cs typeface="Open Sans" panose="020B0606030504020204" pitchFamily="34" charset="0"/>
            </a:endParaRPr>
          </a:p>
        </p:txBody>
      </p:sp>
      <p:sp>
        <p:nvSpPr>
          <p:cNvPr id="71700" name="Prostokąt 54"/>
          <p:cNvSpPr>
            <a:spLocks noChangeArrowheads="1"/>
          </p:cNvSpPr>
          <p:nvPr/>
        </p:nvSpPr>
        <p:spPr bwMode="auto">
          <a:xfrm>
            <a:off x="18665825" y="742950"/>
            <a:ext cx="6727825" cy="3170238"/>
          </a:xfrm>
          <a:prstGeom prst="rect">
            <a:avLst/>
          </a:prstGeom>
          <a:noFill/>
          <a:ln w="9525">
            <a:noFill/>
            <a:miter lim="800000"/>
            <a:headEnd/>
            <a:tailEnd/>
          </a:ln>
        </p:spPr>
        <p:txBody>
          <a:bodyPr>
            <a:spAutoFit/>
          </a:bodyPr>
          <a:lstStyle/>
          <a:p>
            <a:pPr algn="ctr"/>
            <a:r>
              <a:rPr lang="pl-PL" sz="20000">
                <a:solidFill>
                  <a:srgbClr val="0070C0"/>
                </a:solidFill>
                <a:latin typeface="Arial Black" pitchFamily="34" charset="0"/>
              </a:rPr>
              <a:t>V</a:t>
            </a:r>
          </a:p>
        </p:txBody>
      </p:sp>
      <p:cxnSp>
        <p:nvCxnSpPr>
          <p:cNvPr id="38" name="Straight Connector 17"/>
          <p:cNvCxnSpPr/>
          <p:nvPr/>
        </p:nvCxnSpPr>
        <p:spPr>
          <a:xfrm flipV="1">
            <a:off x="12190413" y="12771438"/>
            <a:ext cx="22225" cy="504825"/>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9" name="TextBox 22"/>
          <p:cNvSpPr txBox="1"/>
          <p:nvPr/>
        </p:nvSpPr>
        <p:spPr>
          <a:xfrm>
            <a:off x="12330113" y="12793663"/>
            <a:ext cx="1500187" cy="584200"/>
          </a:xfrm>
          <a:prstGeom prst="rect">
            <a:avLst/>
          </a:prstGeom>
          <a:noFill/>
        </p:spPr>
        <p:txBody>
          <a:bodyPr>
            <a:spAutoFit/>
          </a:bodyPr>
          <a:lstStyle/>
          <a:p>
            <a:pPr algn="ctr" fontAlgn="auto">
              <a:spcBef>
                <a:spcPts val="0"/>
              </a:spcBef>
              <a:spcAft>
                <a:spcPts val="0"/>
              </a:spcAft>
              <a:defRPr/>
            </a:pPr>
            <a:r>
              <a:rPr lang="pl-PL" sz="3200" spc="300" dirty="0">
                <a:solidFill>
                  <a:schemeClr val="tx2">
                    <a:lumMod val="50000"/>
                  </a:schemeClr>
                </a:solidFill>
                <a:latin typeface="Arial Black" pitchFamily="34" charset="0"/>
                <a:ea typeface="Open Sans" panose="020B0606030504020204" pitchFamily="34" charset="0"/>
                <a:cs typeface="Aharoni" pitchFamily="2" charset="-79"/>
              </a:rPr>
              <a:t>2019</a:t>
            </a:r>
            <a:endParaRPr lang="en-US" sz="3200" spc="300" dirty="0">
              <a:solidFill>
                <a:schemeClr val="tx2">
                  <a:lumMod val="50000"/>
                </a:schemeClr>
              </a:solidFill>
              <a:latin typeface="Arial Black" pitchFamily="34" charset="0"/>
              <a:ea typeface="Open Sans" panose="020B0606030504020204" pitchFamily="34" charset="0"/>
              <a:cs typeface="Aharoni" pitchFamily="2" charset="-79"/>
            </a:endParaRPr>
          </a:p>
        </p:txBody>
      </p:sp>
      <p:pic>
        <p:nvPicPr>
          <p:cNvPr id="71703" name="Picture 10" descr="C:\Users\lstacherczak\Desktop\czestochowa_logo_A1_podstawowe_kolor.PNG"/>
          <p:cNvPicPr>
            <a:picLocks noChangeAspect="1" noChangeArrowheads="1"/>
          </p:cNvPicPr>
          <p:nvPr/>
        </p:nvPicPr>
        <p:blipFill>
          <a:blip r:embed="rId3"/>
          <a:srcRect/>
          <a:stretch>
            <a:fillRect/>
          </a:stretch>
        </p:blipFill>
        <p:spPr bwMode="auto">
          <a:xfrm>
            <a:off x="9794875" y="12687300"/>
            <a:ext cx="2124075" cy="7016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anim calcmode="lin" valueType="num">
                                      <p:cBhvr>
                                        <p:cTn id="8" dur="500" fill="hold"/>
                                        <p:tgtEl>
                                          <p:spTgt spid="61"/>
                                        </p:tgtEl>
                                        <p:attrNameLst>
                                          <p:attrName>ppt_x</p:attrName>
                                        </p:attrNameLst>
                                      </p:cBhvr>
                                      <p:tavLst>
                                        <p:tav tm="0">
                                          <p:val>
                                            <p:strVal val="#ppt_x"/>
                                          </p:val>
                                        </p:tav>
                                        <p:tav tm="100000">
                                          <p:val>
                                            <p:strVal val="#ppt_x"/>
                                          </p:val>
                                        </p:tav>
                                      </p:tavLst>
                                    </p:anim>
                                    <p:anim calcmode="lin" valueType="num">
                                      <p:cBhvr>
                                        <p:cTn id="9" dur="500" fill="hold"/>
                                        <p:tgtEl>
                                          <p:spTgt spid="6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iterate type="wd">
                                    <p:tmPct val="10000"/>
                                  </p:iterate>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anim calcmode="lin" valueType="num">
                                      <p:cBhvr>
                                        <p:cTn id="13" dur="500" fill="hold"/>
                                        <p:tgtEl>
                                          <p:spTgt spid="62"/>
                                        </p:tgtEl>
                                        <p:attrNameLst>
                                          <p:attrName>ppt_x</p:attrName>
                                        </p:attrNameLst>
                                      </p:cBhvr>
                                      <p:tavLst>
                                        <p:tav tm="0">
                                          <p:val>
                                            <p:strVal val="#ppt_x"/>
                                          </p:val>
                                        </p:tav>
                                        <p:tav tm="100000">
                                          <p:val>
                                            <p:strVal val="#ppt_x"/>
                                          </p:val>
                                        </p:tav>
                                      </p:tavLst>
                                    </p:anim>
                                    <p:anim calcmode="lin" valueType="num">
                                      <p:cBhvr>
                                        <p:cTn id="14" dur="500" fill="hold"/>
                                        <p:tgtEl>
                                          <p:spTgt spid="62"/>
                                        </p:tgtEl>
                                        <p:attrNameLst>
                                          <p:attrName>ppt_y</p:attrName>
                                        </p:attrNameLst>
                                      </p:cBhvr>
                                      <p:tavLst>
                                        <p:tav tm="0">
                                          <p:val>
                                            <p:strVal val="#ppt_y+.1"/>
                                          </p:val>
                                        </p:tav>
                                        <p:tav tm="100000">
                                          <p:val>
                                            <p:strVal val="#ppt_y"/>
                                          </p:val>
                                        </p:tav>
                                      </p:tavLst>
                                    </p:anim>
                                  </p:childTnLst>
                                </p:cTn>
                              </p:par>
                            </p:childTnLst>
                          </p:cTn>
                        </p:par>
                        <p:par>
                          <p:cTn id="15" fill="hold">
                            <p:stCondLst>
                              <p:cond delay="800"/>
                            </p:stCondLst>
                            <p:childTnLst>
                              <p:par>
                                <p:cTn id="16" presetID="10" presetClass="entr" presetSubtype="0" fill="hold" grpId="0" nodeType="afterEffect">
                                  <p:stCondLst>
                                    <p:cond delay="0"/>
                                  </p:stCondLst>
                                  <p:iterate type="wd">
                                    <p:tmPct val="4000"/>
                                  </p:iterate>
                                  <p:childTnLst>
                                    <p:set>
                                      <p:cBhvr>
                                        <p:cTn id="17" dur="1" fill="hold">
                                          <p:stCondLst>
                                            <p:cond delay="0"/>
                                          </p:stCondLst>
                                        </p:cTn>
                                        <p:tgtEl>
                                          <p:spTgt spid="115"/>
                                        </p:tgtEl>
                                        <p:attrNameLst>
                                          <p:attrName>style.visibility</p:attrName>
                                        </p:attrNameLst>
                                      </p:cBhvr>
                                      <p:to>
                                        <p:strVal val="visible"/>
                                      </p:to>
                                    </p:set>
                                    <p:animEffect transition="in" filter="fade">
                                      <p:cBhvr>
                                        <p:cTn id="18" dur="800"/>
                                        <p:tgtEl>
                                          <p:spTgt spid="115"/>
                                        </p:tgtEl>
                                      </p:cBhvr>
                                    </p:animEffect>
                                  </p:childTnLst>
                                </p:cTn>
                              </p:par>
                            </p:childTnLst>
                          </p:cTn>
                        </p:par>
                        <p:par>
                          <p:cTn id="19" fill="hold">
                            <p:stCondLst>
                              <p:cond delay="1632"/>
                            </p:stCondLst>
                            <p:childTnLst>
                              <p:par>
                                <p:cTn id="20" presetID="10" presetClass="entr" presetSubtype="0" fill="hold" grpId="0" nodeType="afterEffect">
                                  <p:stCondLst>
                                    <p:cond delay="0"/>
                                  </p:stCondLst>
                                  <p:iterate type="wd">
                                    <p:tmPct val="4000"/>
                                  </p:iterate>
                                  <p:childTnLst>
                                    <p:set>
                                      <p:cBhvr>
                                        <p:cTn id="21" dur="1" fill="hold">
                                          <p:stCondLst>
                                            <p:cond delay="0"/>
                                          </p:stCondLst>
                                        </p:cTn>
                                        <p:tgtEl>
                                          <p:spTgt spid="125"/>
                                        </p:tgtEl>
                                        <p:attrNameLst>
                                          <p:attrName>style.visibility</p:attrName>
                                        </p:attrNameLst>
                                      </p:cBhvr>
                                      <p:to>
                                        <p:strVal val="visible"/>
                                      </p:to>
                                    </p:set>
                                    <p:animEffect transition="in" filter="fade">
                                      <p:cBhvr>
                                        <p:cTn id="22" dur="800"/>
                                        <p:tgtEl>
                                          <p:spTgt spid="125"/>
                                        </p:tgtEl>
                                      </p:cBhvr>
                                    </p:animEffect>
                                  </p:childTnLst>
                                </p:cTn>
                              </p:par>
                              <p:par>
                                <p:cTn id="23" presetID="42" presetClass="entr" presetSubtype="0" fill="hold" grpId="0" nodeType="withEffect">
                                  <p:stCondLst>
                                    <p:cond delay="0"/>
                                  </p:stCondLst>
                                  <p:iterate type="wd">
                                    <p:tmPct val="10000"/>
                                  </p:iterate>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anim calcmode="lin" valueType="num">
                                      <p:cBhvr>
                                        <p:cTn id="26" dur="500" fill="hold"/>
                                        <p:tgtEl>
                                          <p:spTgt spid="18"/>
                                        </p:tgtEl>
                                        <p:attrNameLst>
                                          <p:attrName>ppt_x</p:attrName>
                                        </p:attrNameLst>
                                      </p:cBhvr>
                                      <p:tavLst>
                                        <p:tav tm="0">
                                          <p:val>
                                            <p:strVal val="#ppt_x"/>
                                          </p:val>
                                        </p:tav>
                                        <p:tav tm="100000">
                                          <p:val>
                                            <p:strVal val="#ppt_x"/>
                                          </p:val>
                                        </p:tav>
                                      </p:tavLst>
                                    </p:anim>
                                    <p:anim calcmode="lin" valueType="num">
                                      <p:cBhvr>
                                        <p:cTn id="27" dur="500" fill="hold"/>
                                        <p:tgtEl>
                                          <p:spTgt spid="1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iterate type="wd">
                                    <p:tmPct val="10000"/>
                                  </p:iterate>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anim calcmode="lin" valueType="num">
                                      <p:cBhvr>
                                        <p:cTn id="31" dur="500" fill="hold"/>
                                        <p:tgtEl>
                                          <p:spTgt spid="19"/>
                                        </p:tgtEl>
                                        <p:attrNameLst>
                                          <p:attrName>ppt_x</p:attrName>
                                        </p:attrNameLst>
                                      </p:cBhvr>
                                      <p:tavLst>
                                        <p:tav tm="0">
                                          <p:val>
                                            <p:strVal val="#ppt_x"/>
                                          </p:val>
                                        </p:tav>
                                        <p:tav tm="100000">
                                          <p:val>
                                            <p:strVal val="#ppt_x"/>
                                          </p:val>
                                        </p:tav>
                                      </p:tavLst>
                                    </p:anim>
                                    <p:anim calcmode="lin" valueType="num">
                                      <p:cBhvr>
                                        <p:cTn id="32" dur="500" fill="hold"/>
                                        <p:tgtEl>
                                          <p:spTgt spid="19"/>
                                        </p:tgtEl>
                                        <p:attrNameLst>
                                          <p:attrName>ppt_y</p:attrName>
                                        </p:attrNameLst>
                                      </p:cBhvr>
                                      <p:tavLst>
                                        <p:tav tm="0">
                                          <p:val>
                                            <p:strVal val="#ppt_y+.1"/>
                                          </p:val>
                                        </p:tav>
                                        <p:tav tm="100000">
                                          <p:val>
                                            <p:strVal val="#ppt_y"/>
                                          </p:val>
                                        </p:tav>
                                      </p:tavLst>
                                    </p:anim>
                                  </p:childTnLst>
                                </p:cTn>
                              </p:par>
                            </p:childTnLst>
                          </p:cTn>
                        </p:par>
                        <p:par>
                          <p:cTn id="33" fill="hold">
                            <p:stCondLst>
                              <p:cond delay="2464"/>
                            </p:stCondLst>
                            <p:childTnLst>
                              <p:par>
                                <p:cTn id="34" presetID="10" presetClass="entr" presetSubtype="0" fill="hold" grpId="0" nodeType="afterEffect">
                                  <p:stCondLst>
                                    <p:cond delay="0"/>
                                  </p:stCondLst>
                                  <p:iterate type="wd">
                                    <p:tmPct val="4000"/>
                                  </p:iterate>
                                  <p:childTnLst>
                                    <p:set>
                                      <p:cBhvr>
                                        <p:cTn id="35" dur="1" fill="hold">
                                          <p:stCondLst>
                                            <p:cond delay="0"/>
                                          </p:stCondLst>
                                        </p:cTn>
                                        <p:tgtEl>
                                          <p:spTgt spid="23"/>
                                        </p:tgtEl>
                                        <p:attrNameLst>
                                          <p:attrName>style.visibility</p:attrName>
                                        </p:attrNameLst>
                                      </p:cBhvr>
                                      <p:to>
                                        <p:strVal val="visible"/>
                                      </p:to>
                                    </p:set>
                                    <p:animEffect transition="in" filter="fade">
                                      <p:cBhvr>
                                        <p:cTn id="36" dur="800"/>
                                        <p:tgtEl>
                                          <p:spTgt spid="23"/>
                                        </p:tgtEl>
                                      </p:cBhvr>
                                    </p:animEffect>
                                  </p:childTnLst>
                                </p:cTn>
                              </p:par>
                            </p:childTnLst>
                          </p:cTn>
                        </p:par>
                        <p:par>
                          <p:cTn id="37" fill="hold">
                            <p:stCondLst>
                              <p:cond delay="3296"/>
                            </p:stCondLst>
                            <p:childTnLst>
                              <p:par>
                                <p:cTn id="38" presetID="10" presetClass="entr" presetSubtype="0" fill="hold" grpId="0" nodeType="afterEffect">
                                  <p:stCondLst>
                                    <p:cond delay="0"/>
                                  </p:stCondLst>
                                  <p:iterate type="wd">
                                    <p:tmPct val="4000"/>
                                  </p:iterate>
                                  <p:childTnLst>
                                    <p:set>
                                      <p:cBhvr>
                                        <p:cTn id="39" dur="1" fill="hold">
                                          <p:stCondLst>
                                            <p:cond delay="0"/>
                                          </p:stCondLst>
                                        </p:cTn>
                                        <p:tgtEl>
                                          <p:spTgt spid="24"/>
                                        </p:tgtEl>
                                        <p:attrNameLst>
                                          <p:attrName>style.visibility</p:attrName>
                                        </p:attrNameLst>
                                      </p:cBhvr>
                                      <p:to>
                                        <p:strVal val="visible"/>
                                      </p:to>
                                    </p:set>
                                    <p:animEffect transition="in" filter="fade">
                                      <p:cBhvr>
                                        <p:cTn id="40" dur="8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115" grpId="0" animBg="1"/>
      <p:bldP spid="18" grpId="0" animBg="1"/>
      <p:bldP spid="19" grpId="0" animBg="1"/>
      <p:bldP spid="23" grpId="0" animBg="1"/>
      <p:bldP spid="24" grpId="0" animBg="1"/>
      <p:bldP spid="12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0"/>
          <p:cNvCxnSpPr/>
          <p:nvPr/>
        </p:nvCxnSpPr>
        <p:spPr>
          <a:xfrm flipV="1">
            <a:off x="3259138" y="4630738"/>
            <a:ext cx="17706975" cy="17462"/>
          </a:xfrm>
          <a:prstGeom prst="line">
            <a:avLst/>
          </a:prstGeom>
          <a:ln w="50800">
            <a:solidFill>
              <a:schemeClr val="accent2">
                <a:lumMod val="5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1"/>
          <p:cNvCxnSpPr/>
          <p:nvPr/>
        </p:nvCxnSpPr>
        <p:spPr>
          <a:xfrm>
            <a:off x="3259138" y="4648200"/>
            <a:ext cx="10964862" cy="0"/>
          </a:xfrm>
          <a:prstGeom prst="line">
            <a:avLst/>
          </a:prstGeom>
          <a:ln w="50800">
            <a:solidFill>
              <a:srgbClr val="6C2E12"/>
            </a:solidFill>
          </a:ln>
        </p:spPr>
        <p:style>
          <a:lnRef idx="1">
            <a:schemeClr val="accent1"/>
          </a:lnRef>
          <a:fillRef idx="0">
            <a:schemeClr val="accent1"/>
          </a:fillRef>
          <a:effectRef idx="0">
            <a:schemeClr val="accent1"/>
          </a:effectRef>
          <a:fontRef idx="minor">
            <a:schemeClr val="tx1"/>
          </a:fontRef>
        </p:style>
      </p:cxnSp>
      <p:sp>
        <p:nvSpPr>
          <p:cNvPr id="32" name="TextBox 24"/>
          <p:cNvSpPr txBox="1"/>
          <p:nvPr/>
        </p:nvSpPr>
        <p:spPr>
          <a:xfrm>
            <a:off x="14490700" y="4768850"/>
            <a:ext cx="6573838" cy="523875"/>
          </a:xfrm>
          <a:prstGeom prst="rect">
            <a:avLst/>
          </a:prstGeom>
          <a:noFill/>
        </p:spPr>
        <p:txBody>
          <a:bodyPr>
            <a:spAutoFit/>
          </a:bodyPr>
          <a:lstStyle/>
          <a:p>
            <a:pPr fontAlgn="auto">
              <a:spcBef>
                <a:spcPts val="0"/>
              </a:spcBef>
              <a:spcAft>
                <a:spcPts val="0"/>
              </a:spcAft>
              <a:defRPr/>
            </a:pPr>
            <a:r>
              <a:rPr lang="pl-PL" sz="2800" spc="100" dirty="0">
                <a:solidFill>
                  <a:srgbClr val="6C2E12"/>
                </a:solidFill>
                <a:latin typeface="+mn-lt"/>
                <a:ea typeface="Open Sans" panose="020B0606030504020204" pitchFamily="34" charset="0"/>
                <a:cs typeface="Open Sans" panose="020B0606030504020204" pitchFamily="34" charset="0"/>
              </a:rPr>
              <a:t>CHARAKTERYSTYKA ZAGROŻEŃ</a:t>
            </a:r>
            <a:endParaRPr lang="en-US" sz="2800" spc="100" dirty="0">
              <a:solidFill>
                <a:srgbClr val="6C2E12"/>
              </a:solidFill>
              <a:latin typeface="+mn-lt"/>
              <a:ea typeface="Open Sans" panose="020B0606030504020204" pitchFamily="34" charset="0"/>
              <a:cs typeface="Open Sans" panose="020B0606030504020204" pitchFamily="34" charset="0"/>
            </a:endParaRPr>
          </a:p>
        </p:txBody>
      </p:sp>
      <p:sp>
        <p:nvSpPr>
          <p:cNvPr id="33" name="TextBox 25"/>
          <p:cNvSpPr txBox="1"/>
          <p:nvPr/>
        </p:nvSpPr>
        <p:spPr>
          <a:xfrm>
            <a:off x="3168650" y="3603625"/>
            <a:ext cx="11439525" cy="922338"/>
          </a:xfrm>
          <a:prstGeom prst="rect">
            <a:avLst/>
          </a:prstGeom>
          <a:noFill/>
        </p:spPr>
        <p:txBody>
          <a:bodyPr>
            <a:spAutoFit/>
          </a:bodyPr>
          <a:lstStyle/>
          <a:p>
            <a:pPr fontAlgn="auto">
              <a:spcBef>
                <a:spcPts val="0"/>
              </a:spcBef>
              <a:spcAft>
                <a:spcPts val="0"/>
              </a:spcAft>
              <a:defRPr/>
            </a:pPr>
            <a:r>
              <a:rPr lang="pl-PL" sz="5400" spc="100" dirty="0">
                <a:solidFill>
                  <a:srgbClr val="6C2E12"/>
                </a:solidFill>
                <a:latin typeface="+mn-lt"/>
                <a:ea typeface="Open Sans" panose="020B0606030504020204" pitchFamily="34" charset="0"/>
                <a:cs typeface="Open Sans" panose="020B0606030504020204" pitchFamily="34" charset="0"/>
              </a:rPr>
              <a:t>STRAŻ MIEJSKA</a:t>
            </a:r>
            <a:endParaRPr lang="en-US" sz="5400" spc="100" dirty="0">
              <a:solidFill>
                <a:srgbClr val="6C2E12"/>
              </a:solidFill>
              <a:latin typeface="+mn-lt"/>
              <a:ea typeface="Open Sans" panose="020B0606030504020204" pitchFamily="34" charset="0"/>
              <a:cs typeface="Open Sans" panose="020B0606030504020204" pitchFamily="34" charset="0"/>
            </a:endParaRPr>
          </a:p>
        </p:txBody>
      </p:sp>
      <p:sp>
        <p:nvSpPr>
          <p:cNvPr id="35" name="Rectangle 26"/>
          <p:cNvSpPr/>
          <p:nvPr/>
        </p:nvSpPr>
        <p:spPr>
          <a:xfrm flipH="1">
            <a:off x="0" y="3860800"/>
            <a:ext cx="192088" cy="1527175"/>
          </a:xfrm>
          <a:prstGeom prst="rect">
            <a:avLst/>
          </a:prstGeom>
          <a:solidFill>
            <a:srgbClr val="6C2E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800">
              <a:solidFill>
                <a:srgbClr val="2C9398"/>
              </a:solidFill>
            </a:endParaRPr>
          </a:p>
        </p:txBody>
      </p:sp>
      <p:pic>
        <p:nvPicPr>
          <p:cNvPr id="72710" name="Picture 2" descr="C:\Users\lstacherczak\Desktop\Prezentacja\police-lights-car_01.jpg"/>
          <p:cNvPicPr>
            <a:picLocks noChangeAspect="1" noChangeArrowheads="1"/>
          </p:cNvPicPr>
          <p:nvPr/>
        </p:nvPicPr>
        <p:blipFill>
          <a:blip r:embed="rId2"/>
          <a:srcRect/>
          <a:stretch>
            <a:fillRect/>
          </a:stretch>
        </p:blipFill>
        <p:spPr bwMode="auto">
          <a:xfrm>
            <a:off x="0" y="-342900"/>
            <a:ext cx="24384000" cy="3870325"/>
          </a:xfrm>
          <a:prstGeom prst="rect">
            <a:avLst/>
          </a:prstGeom>
          <a:noFill/>
          <a:ln w="9525">
            <a:noFill/>
            <a:miter lim="800000"/>
            <a:headEnd/>
            <a:tailEnd/>
          </a:ln>
        </p:spPr>
      </p:pic>
      <p:sp>
        <p:nvSpPr>
          <p:cNvPr id="13" name="Rectangle 38"/>
          <p:cNvSpPr/>
          <p:nvPr/>
        </p:nvSpPr>
        <p:spPr>
          <a:xfrm>
            <a:off x="0" y="5502275"/>
            <a:ext cx="23187025" cy="68913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sz="2800" dirty="0"/>
          </a:p>
        </p:txBody>
      </p:sp>
      <p:sp>
        <p:nvSpPr>
          <p:cNvPr id="72712" name="TextBox 23"/>
          <p:cNvSpPr txBox="1">
            <a:spLocks noChangeArrowheads="1"/>
          </p:cNvSpPr>
          <p:nvPr/>
        </p:nvSpPr>
        <p:spPr bwMode="auto">
          <a:xfrm>
            <a:off x="1970088" y="5764213"/>
            <a:ext cx="20856575" cy="5864225"/>
          </a:xfrm>
          <a:prstGeom prst="rect">
            <a:avLst/>
          </a:prstGeom>
          <a:noFill/>
          <a:ln w="9525">
            <a:noFill/>
            <a:miter lim="800000"/>
            <a:headEnd/>
            <a:tailEnd/>
          </a:ln>
        </p:spPr>
        <p:txBody>
          <a:bodyPr>
            <a:spAutoFit/>
          </a:bodyPr>
          <a:lstStyle/>
          <a:p>
            <a:pPr marL="457200" indent="-228600" hangingPunct="0">
              <a:lnSpc>
                <a:spcPct val="150000"/>
              </a:lnSpc>
              <a:buSzPct val="45000"/>
              <a:buFont typeface="StarSymbol"/>
              <a:buChar char="●"/>
              <a:tabLst>
                <a:tab pos="685800" algn="l"/>
              </a:tabLst>
            </a:pPr>
            <a:r>
              <a:rPr lang="pl-PL" sz="2800">
                <a:solidFill>
                  <a:srgbClr val="FFFFFF"/>
                </a:solidFill>
                <a:latin typeface="Calibri" pitchFamily="34" charset="0"/>
                <a:ea typeface="Arial" charset="0"/>
                <a:cs typeface="Times New Roman" pitchFamily="18" charset="0"/>
              </a:rPr>
              <a:t>częste występowanie zagrożeń smogowych – zanieczyszczenie powietrza wskutek spalania odpadów, ale  także niskiej jakości paliw (nieposiadających odpowiednich certyfikatów),</a:t>
            </a:r>
          </a:p>
          <a:p>
            <a:pPr marL="457200" indent="-228600" hangingPunct="0">
              <a:lnSpc>
                <a:spcPct val="150000"/>
              </a:lnSpc>
              <a:buSzPct val="45000"/>
              <a:buFont typeface="StarSymbol"/>
              <a:buChar char="●"/>
              <a:tabLst>
                <a:tab pos="685800" algn="l"/>
              </a:tabLst>
            </a:pPr>
            <a:r>
              <a:rPr lang="pl-PL" sz="2800">
                <a:solidFill>
                  <a:srgbClr val="FFFFFF"/>
                </a:solidFill>
                <a:latin typeface="Calibri" pitchFamily="34" charset="0"/>
                <a:ea typeface="Arial" charset="0"/>
                <a:cs typeface="Times New Roman" pitchFamily="18" charset="0"/>
              </a:rPr>
              <a:t>dzikie zwierzęta – zwłaszcza dziki, sarny i lisy,</a:t>
            </a:r>
          </a:p>
          <a:p>
            <a:pPr marL="457200" indent="-228600" hangingPunct="0">
              <a:lnSpc>
                <a:spcPct val="150000"/>
              </a:lnSpc>
              <a:buSzPct val="45000"/>
              <a:buFont typeface="StarSymbol"/>
              <a:buChar char="●"/>
              <a:tabLst>
                <a:tab pos="685800" algn="l"/>
              </a:tabLst>
            </a:pPr>
            <a:r>
              <a:rPr lang="pl-PL" sz="2800">
                <a:solidFill>
                  <a:srgbClr val="FFFFFF"/>
                </a:solidFill>
                <a:latin typeface="Calibri" pitchFamily="34" charset="0"/>
                <a:ea typeface="Arial" charset="0"/>
                <a:cs typeface="Times New Roman" pitchFamily="18" charset="0"/>
              </a:rPr>
              <a:t>spożywanie alkoholu w miejscach publicznych – np. Bohaterów Katynia 80 (Sklep „Lux-Społem”) – spożywanie alkoholu często wiąże się </a:t>
            </a:r>
            <a:br>
              <a:rPr lang="pl-PL" sz="2800">
                <a:solidFill>
                  <a:srgbClr val="FFFFFF"/>
                </a:solidFill>
                <a:latin typeface="Calibri" pitchFamily="34" charset="0"/>
                <a:ea typeface="Arial" charset="0"/>
                <a:cs typeface="Times New Roman" pitchFamily="18" charset="0"/>
              </a:rPr>
            </a:br>
            <a:r>
              <a:rPr lang="pl-PL" sz="2800">
                <a:solidFill>
                  <a:srgbClr val="FFFFFF"/>
                </a:solidFill>
                <a:latin typeface="Calibri" pitchFamily="34" charset="0"/>
                <a:ea typeface="Arial" charset="0"/>
                <a:cs typeface="Times New Roman" pitchFamily="18" charset="0"/>
              </a:rPr>
              <a:t>z zakłócaniem porządku publicznego, zanieczyszczaniem miejsc publicznych,</a:t>
            </a:r>
          </a:p>
          <a:p>
            <a:pPr marL="457200" indent="-228600" hangingPunct="0">
              <a:lnSpc>
                <a:spcPct val="150000"/>
              </a:lnSpc>
              <a:buSzPct val="45000"/>
              <a:buFont typeface="StarSymbol"/>
              <a:buChar char="●"/>
              <a:tabLst>
                <a:tab pos="685800" algn="l"/>
              </a:tabLst>
            </a:pPr>
            <a:r>
              <a:rPr lang="pl-PL" sz="2800">
                <a:solidFill>
                  <a:srgbClr val="FFFFFF"/>
                </a:solidFill>
                <a:latin typeface="Calibri" pitchFamily="34" charset="0"/>
                <a:ea typeface="Arial" charset="0"/>
                <a:cs typeface="Times New Roman" pitchFamily="18" charset="0"/>
              </a:rPr>
              <a:t>podpalenia traw i nieużytków (Kusocińskiego, Podbucze, Południowa) – zjawisko to występuje obecnie sporadycznie;</a:t>
            </a:r>
          </a:p>
          <a:p>
            <a:pPr marL="457200" indent="-228600" hangingPunct="0">
              <a:lnSpc>
                <a:spcPct val="150000"/>
              </a:lnSpc>
              <a:buSzPct val="45000"/>
              <a:buFont typeface="StarSymbol"/>
              <a:buChar char="●"/>
              <a:tabLst>
                <a:tab pos="685800" algn="l"/>
              </a:tabLst>
            </a:pPr>
            <a:r>
              <a:rPr lang="pl-PL" sz="2800">
                <a:solidFill>
                  <a:srgbClr val="FFFFFF"/>
                </a:solidFill>
                <a:latin typeface="Calibri" pitchFamily="34" charset="0"/>
                <a:ea typeface="Arial" charset="0"/>
                <a:cs typeface="Times New Roman" pitchFamily="18" charset="0"/>
              </a:rPr>
              <a:t>przypadki nielegalnego pozbywania się odpadów (dzikie wysypiska), jednakże mają one charakter jednostkowy – np. teren wzdłuż </a:t>
            </a:r>
            <a:br>
              <a:rPr lang="pl-PL" sz="2800">
                <a:solidFill>
                  <a:srgbClr val="FFFFFF"/>
                </a:solidFill>
                <a:latin typeface="Calibri" pitchFamily="34" charset="0"/>
                <a:ea typeface="Arial" charset="0"/>
                <a:cs typeface="Times New Roman" pitchFamily="18" charset="0"/>
              </a:rPr>
            </a:br>
            <a:r>
              <a:rPr lang="pl-PL" sz="2800">
                <a:solidFill>
                  <a:srgbClr val="FFFFFF"/>
                </a:solidFill>
                <a:latin typeface="Calibri" pitchFamily="34" charset="0"/>
                <a:ea typeface="Arial" charset="0"/>
                <a:cs typeface="Times New Roman" pitchFamily="18" charset="0"/>
              </a:rPr>
              <a:t>ul. Kusocińskiego, w pobliżu ogrodów działkowych, pozbywanie się odpadów komunalnych do kontenerów na odpady zielone.</a:t>
            </a:r>
          </a:p>
          <a:p>
            <a:pPr marL="457200" indent="-228600">
              <a:lnSpc>
                <a:spcPct val="150000"/>
              </a:lnSpc>
              <a:tabLst>
                <a:tab pos="685800" algn="l"/>
              </a:tabLst>
            </a:pPr>
            <a:endParaRPr lang="pl-PL" sz="2800">
              <a:solidFill>
                <a:schemeClr val="bg1"/>
              </a:solidFill>
              <a:latin typeface="Calibri" pitchFamily="34" charset="0"/>
              <a:ea typeface="Arial" charset="0"/>
              <a:cs typeface="Times New Roman" pitchFamily="18" charset="0"/>
            </a:endParaRPr>
          </a:p>
        </p:txBody>
      </p:sp>
      <p:pic>
        <p:nvPicPr>
          <p:cNvPr id="72713" name="Picture 4"/>
          <p:cNvPicPr>
            <a:picLocks noChangeAspect="1" noChangeArrowheads="1"/>
          </p:cNvPicPr>
          <p:nvPr/>
        </p:nvPicPr>
        <p:blipFill>
          <a:blip r:embed="rId3"/>
          <a:srcRect/>
          <a:stretch>
            <a:fillRect/>
          </a:stretch>
        </p:blipFill>
        <p:spPr bwMode="auto">
          <a:xfrm>
            <a:off x="8707438" y="3273425"/>
            <a:ext cx="3049587" cy="539750"/>
          </a:xfrm>
          <a:prstGeom prst="rect">
            <a:avLst/>
          </a:prstGeom>
          <a:noFill/>
          <a:ln w="9525">
            <a:noFill/>
            <a:miter lim="800000"/>
            <a:headEnd/>
            <a:tailEnd/>
          </a:ln>
        </p:spPr>
      </p:pic>
      <p:pic>
        <p:nvPicPr>
          <p:cNvPr id="72714" name="Picture 3"/>
          <p:cNvPicPr>
            <a:picLocks noChangeAspect="1" noChangeArrowheads="1"/>
          </p:cNvPicPr>
          <p:nvPr/>
        </p:nvPicPr>
        <p:blipFill>
          <a:blip r:embed="rId4"/>
          <a:srcRect/>
          <a:stretch>
            <a:fillRect/>
          </a:stretch>
        </p:blipFill>
        <p:spPr bwMode="auto">
          <a:xfrm>
            <a:off x="11374438" y="3000375"/>
            <a:ext cx="1763712" cy="1022350"/>
          </a:xfrm>
          <a:prstGeom prst="rect">
            <a:avLst/>
          </a:prstGeom>
          <a:noFill/>
          <a:ln w="9525">
            <a:noFill/>
            <a:miter lim="800000"/>
            <a:headEnd/>
            <a:tailEnd/>
          </a:ln>
        </p:spPr>
      </p:pic>
      <p:cxnSp>
        <p:nvCxnSpPr>
          <p:cNvPr id="17" name="Straight Connector 17"/>
          <p:cNvCxnSpPr/>
          <p:nvPr/>
        </p:nvCxnSpPr>
        <p:spPr>
          <a:xfrm flipV="1">
            <a:off x="12190413" y="12771438"/>
            <a:ext cx="22225" cy="504825"/>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8" name="TextBox 22"/>
          <p:cNvSpPr txBox="1"/>
          <p:nvPr/>
        </p:nvSpPr>
        <p:spPr>
          <a:xfrm>
            <a:off x="12330113" y="12793663"/>
            <a:ext cx="1500187" cy="584200"/>
          </a:xfrm>
          <a:prstGeom prst="rect">
            <a:avLst/>
          </a:prstGeom>
          <a:noFill/>
        </p:spPr>
        <p:txBody>
          <a:bodyPr>
            <a:spAutoFit/>
          </a:bodyPr>
          <a:lstStyle/>
          <a:p>
            <a:pPr algn="ctr" fontAlgn="auto">
              <a:spcBef>
                <a:spcPts val="0"/>
              </a:spcBef>
              <a:spcAft>
                <a:spcPts val="0"/>
              </a:spcAft>
              <a:defRPr/>
            </a:pPr>
            <a:r>
              <a:rPr lang="pl-PL" sz="3200" spc="300" dirty="0">
                <a:solidFill>
                  <a:schemeClr val="tx2">
                    <a:lumMod val="50000"/>
                  </a:schemeClr>
                </a:solidFill>
                <a:latin typeface="Arial Black" pitchFamily="34" charset="0"/>
                <a:ea typeface="Open Sans" panose="020B0606030504020204" pitchFamily="34" charset="0"/>
                <a:cs typeface="Aharoni" pitchFamily="2" charset="-79"/>
              </a:rPr>
              <a:t>2019</a:t>
            </a:r>
            <a:endParaRPr lang="en-US" sz="3200" spc="300" dirty="0">
              <a:solidFill>
                <a:schemeClr val="tx2">
                  <a:lumMod val="50000"/>
                </a:schemeClr>
              </a:solidFill>
              <a:latin typeface="Arial Black" pitchFamily="34" charset="0"/>
              <a:ea typeface="Open Sans" panose="020B0606030504020204" pitchFamily="34" charset="0"/>
              <a:cs typeface="Aharoni" pitchFamily="2" charset="-79"/>
            </a:endParaRPr>
          </a:p>
        </p:txBody>
      </p:sp>
      <p:pic>
        <p:nvPicPr>
          <p:cNvPr id="72717" name="Picture 10" descr="C:\Users\lstacherczak\Desktop\czestochowa_logo_A1_podstawowe_kolor.PNG"/>
          <p:cNvPicPr>
            <a:picLocks noChangeAspect="1" noChangeArrowheads="1"/>
          </p:cNvPicPr>
          <p:nvPr/>
        </p:nvPicPr>
        <p:blipFill>
          <a:blip r:embed="rId5"/>
          <a:srcRect/>
          <a:stretch>
            <a:fillRect/>
          </a:stretch>
        </p:blipFill>
        <p:spPr bwMode="auto">
          <a:xfrm>
            <a:off x="9794875" y="12687300"/>
            <a:ext cx="2124075" cy="7016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300"/>
                                        <p:tgtEl>
                                          <p:spTgt spid="13"/>
                                        </p:tgtEl>
                                      </p:cBhvr>
                                    </p:animEffect>
                                    <p:anim calcmode="lin" valueType="num">
                                      <p:cBhvr>
                                        <p:cTn id="8" dur="300" fill="hold"/>
                                        <p:tgtEl>
                                          <p:spTgt spid="13"/>
                                        </p:tgtEl>
                                        <p:attrNameLst>
                                          <p:attrName>ppt_x</p:attrName>
                                        </p:attrNameLst>
                                      </p:cBhvr>
                                      <p:tavLst>
                                        <p:tav tm="0">
                                          <p:val>
                                            <p:strVal val="#ppt_x"/>
                                          </p:val>
                                        </p:tav>
                                        <p:tav tm="100000">
                                          <p:val>
                                            <p:strVal val="#ppt_x"/>
                                          </p:val>
                                        </p:tav>
                                      </p:tavLst>
                                    </p:anim>
                                    <p:anim calcmode="lin" valueType="num">
                                      <p:cBhvr>
                                        <p:cTn id="9" dur="3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0"/>
          <p:cNvCxnSpPr/>
          <p:nvPr/>
        </p:nvCxnSpPr>
        <p:spPr>
          <a:xfrm flipV="1">
            <a:off x="3259138" y="4630738"/>
            <a:ext cx="17706975" cy="17462"/>
          </a:xfrm>
          <a:prstGeom prst="line">
            <a:avLst/>
          </a:prstGeom>
          <a:ln w="50800">
            <a:solidFill>
              <a:schemeClr val="accent2">
                <a:lumMod val="5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1"/>
          <p:cNvCxnSpPr/>
          <p:nvPr/>
        </p:nvCxnSpPr>
        <p:spPr>
          <a:xfrm>
            <a:off x="3259138" y="4648200"/>
            <a:ext cx="10964862" cy="0"/>
          </a:xfrm>
          <a:prstGeom prst="line">
            <a:avLst/>
          </a:prstGeom>
          <a:ln w="50800">
            <a:solidFill>
              <a:srgbClr val="6C2E12"/>
            </a:solidFill>
          </a:ln>
        </p:spPr>
        <p:style>
          <a:lnRef idx="1">
            <a:schemeClr val="accent1"/>
          </a:lnRef>
          <a:fillRef idx="0">
            <a:schemeClr val="accent1"/>
          </a:fillRef>
          <a:effectRef idx="0">
            <a:schemeClr val="accent1"/>
          </a:effectRef>
          <a:fontRef idx="minor">
            <a:schemeClr val="tx1"/>
          </a:fontRef>
        </p:style>
      </p:cxnSp>
      <p:sp>
        <p:nvSpPr>
          <p:cNvPr id="32" name="TextBox 24"/>
          <p:cNvSpPr txBox="1"/>
          <p:nvPr/>
        </p:nvSpPr>
        <p:spPr>
          <a:xfrm>
            <a:off x="14490700" y="4768850"/>
            <a:ext cx="6573838" cy="523875"/>
          </a:xfrm>
          <a:prstGeom prst="rect">
            <a:avLst/>
          </a:prstGeom>
          <a:noFill/>
        </p:spPr>
        <p:txBody>
          <a:bodyPr>
            <a:spAutoFit/>
          </a:bodyPr>
          <a:lstStyle/>
          <a:p>
            <a:pPr fontAlgn="auto">
              <a:spcBef>
                <a:spcPts val="0"/>
              </a:spcBef>
              <a:spcAft>
                <a:spcPts val="0"/>
              </a:spcAft>
              <a:defRPr/>
            </a:pPr>
            <a:r>
              <a:rPr lang="pl-PL" sz="2800" spc="100" dirty="0">
                <a:solidFill>
                  <a:srgbClr val="6C2E12"/>
                </a:solidFill>
                <a:latin typeface="+mn-lt"/>
                <a:ea typeface="Open Sans" panose="020B0606030504020204" pitchFamily="34" charset="0"/>
                <a:cs typeface="Open Sans" panose="020B0606030504020204" pitchFamily="34" charset="0"/>
              </a:rPr>
              <a:t>PROWADZONE DZIAŁANIA</a:t>
            </a:r>
            <a:endParaRPr lang="en-US" sz="2800" spc="100" dirty="0">
              <a:solidFill>
                <a:srgbClr val="6C2E12"/>
              </a:solidFill>
              <a:latin typeface="+mn-lt"/>
              <a:ea typeface="Open Sans" panose="020B0606030504020204" pitchFamily="34" charset="0"/>
              <a:cs typeface="Open Sans" panose="020B0606030504020204" pitchFamily="34" charset="0"/>
            </a:endParaRPr>
          </a:p>
        </p:txBody>
      </p:sp>
      <p:sp>
        <p:nvSpPr>
          <p:cNvPr id="33" name="TextBox 25"/>
          <p:cNvSpPr txBox="1"/>
          <p:nvPr/>
        </p:nvSpPr>
        <p:spPr>
          <a:xfrm>
            <a:off x="3168650" y="3603625"/>
            <a:ext cx="11439525" cy="922338"/>
          </a:xfrm>
          <a:prstGeom prst="rect">
            <a:avLst/>
          </a:prstGeom>
          <a:noFill/>
        </p:spPr>
        <p:txBody>
          <a:bodyPr>
            <a:spAutoFit/>
          </a:bodyPr>
          <a:lstStyle/>
          <a:p>
            <a:pPr fontAlgn="auto">
              <a:spcBef>
                <a:spcPts val="0"/>
              </a:spcBef>
              <a:spcAft>
                <a:spcPts val="0"/>
              </a:spcAft>
              <a:defRPr/>
            </a:pPr>
            <a:r>
              <a:rPr lang="pl-PL" sz="5400" spc="100" dirty="0">
                <a:solidFill>
                  <a:srgbClr val="6C2E12"/>
                </a:solidFill>
                <a:latin typeface="+mn-lt"/>
                <a:ea typeface="Open Sans" panose="020B0606030504020204" pitchFamily="34" charset="0"/>
                <a:cs typeface="Open Sans" panose="020B0606030504020204" pitchFamily="34" charset="0"/>
              </a:rPr>
              <a:t>STRAŻ MIEJSKA</a:t>
            </a:r>
            <a:endParaRPr lang="en-US" sz="5400" spc="100" dirty="0">
              <a:solidFill>
                <a:srgbClr val="6C2E12"/>
              </a:solidFill>
              <a:latin typeface="+mn-lt"/>
              <a:ea typeface="Open Sans" panose="020B0606030504020204" pitchFamily="34" charset="0"/>
              <a:cs typeface="Open Sans" panose="020B0606030504020204" pitchFamily="34" charset="0"/>
            </a:endParaRPr>
          </a:p>
        </p:txBody>
      </p:sp>
      <p:sp>
        <p:nvSpPr>
          <p:cNvPr id="35" name="Rectangle 26"/>
          <p:cNvSpPr/>
          <p:nvPr/>
        </p:nvSpPr>
        <p:spPr>
          <a:xfrm flipH="1">
            <a:off x="0" y="3860800"/>
            <a:ext cx="192088" cy="1527175"/>
          </a:xfrm>
          <a:prstGeom prst="rect">
            <a:avLst/>
          </a:prstGeom>
          <a:solidFill>
            <a:srgbClr val="6C2E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800">
              <a:solidFill>
                <a:srgbClr val="2C9398"/>
              </a:solidFill>
            </a:endParaRPr>
          </a:p>
        </p:txBody>
      </p:sp>
      <p:pic>
        <p:nvPicPr>
          <p:cNvPr id="73734" name="Picture 2" descr="C:\Users\lstacherczak\Desktop\Prezentacja\police-lights-car_01.jpg"/>
          <p:cNvPicPr>
            <a:picLocks noChangeAspect="1" noChangeArrowheads="1"/>
          </p:cNvPicPr>
          <p:nvPr/>
        </p:nvPicPr>
        <p:blipFill>
          <a:blip r:embed="rId2"/>
          <a:srcRect/>
          <a:stretch>
            <a:fillRect/>
          </a:stretch>
        </p:blipFill>
        <p:spPr bwMode="auto">
          <a:xfrm>
            <a:off x="0" y="-342900"/>
            <a:ext cx="24384000" cy="3870325"/>
          </a:xfrm>
          <a:prstGeom prst="rect">
            <a:avLst/>
          </a:prstGeom>
          <a:noFill/>
          <a:ln w="9525">
            <a:noFill/>
            <a:miter lim="800000"/>
            <a:headEnd/>
            <a:tailEnd/>
          </a:ln>
        </p:spPr>
      </p:pic>
      <p:pic>
        <p:nvPicPr>
          <p:cNvPr id="73735" name="Picture 4"/>
          <p:cNvPicPr>
            <a:picLocks noChangeAspect="1" noChangeArrowheads="1"/>
          </p:cNvPicPr>
          <p:nvPr/>
        </p:nvPicPr>
        <p:blipFill>
          <a:blip r:embed="rId3"/>
          <a:srcRect/>
          <a:stretch>
            <a:fillRect/>
          </a:stretch>
        </p:blipFill>
        <p:spPr bwMode="auto">
          <a:xfrm>
            <a:off x="8707438" y="3273425"/>
            <a:ext cx="3049587" cy="539750"/>
          </a:xfrm>
          <a:prstGeom prst="rect">
            <a:avLst/>
          </a:prstGeom>
          <a:noFill/>
          <a:ln w="9525">
            <a:noFill/>
            <a:miter lim="800000"/>
            <a:headEnd/>
            <a:tailEnd/>
          </a:ln>
        </p:spPr>
      </p:pic>
      <p:pic>
        <p:nvPicPr>
          <p:cNvPr id="73736" name="Picture 3"/>
          <p:cNvPicPr>
            <a:picLocks noChangeAspect="1" noChangeArrowheads="1"/>
          </p:cNvPicPr>
          <p:nvPr/>
        </p:nvPicPr>
        <p:blipFill>
          <a:blip r:embed="rId4"/>
          <a:srcRect/>
          <a:stretch>
            <a:fillRect/>
          </a:stretch>
        </p:blipFill>
        <p:spPr bwMode="auto">
          <a:xfrm>
            <a:off x="11374438" y="3000375"/>
            <a:ext cx="1763712" cy="1022350"/>
          </a:xfrm>
          <a:prstGeom prst="rect">
            <a:avLst/>
          </a:prstGeom>
          <a:noFill/>
          <a:ln w="9525">
            <a:noFill/>
            <a:miter lim="800000"/>
            <a:headEnd/>
            <a:tailEnd/>
          </a:ln>
        </p:spPr>
      </p:pic>
      <p:sp>
        <p:nvSpPr>
          <p:cNvPr id="17" name="Rectangle 38"/>
          <p:cNvSpPr/>
          <p:nvPr/>
        </p:nvSpPr>
        <p:spPr>
          <a:xfrm>
            <a:off x="1196975" y="6694488"/>
            <a:ext cx="23187025" cy="426243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ts val="1200"/>
              </a:spcBef>
              <a:spcAft>
                <a:spcPts val="1200"/>
              </a:spcAft>
              <a:buSzPct val="45000"/>
              <a:buFont typeface="Arial" charset="0"/>
              <a:buChar char="•"/>
            </a:pPr>
            <a:r>
              <a:rPr lang="pl-PL" sz="2800">
                <a:solidFill>
                  <a:schemeClr val="tx1"/>
                </a:solidFill>
                <a:cs typeface="Mangal" pitchFamily="18" charset="0"/>
              </a:rPr>
              <a:t> </a:t>
            </a:r>
            <a:r>
              <a:rPr lang="pl-PL" sz="2800">
                <a:solidFill>
                  <a:schemeClr val="tx1"/>
                </a:solidFill>
                <a:ea typeface="Arial" charset="0"/>
                <a:cs typeface="Mangal" pitchFamily="18" charset="0"/>
              </a:rPr>
              <a:t>prewencyjnie patrolowanie</a:t>
            </a:r>
            <a:r>
              <a:rPr lang="pl-PL" sz="2800">
                <a:solidFill>
                  <a:schemeClr val="tx1"/>
                </a:solidFill>
                <a:cs typeface="Arial" charset="0"/>
              </a:rPr>
              <a:t> dziel</a:t>
            </a:r>
            <a:r>
              <a:rPr lang="pl-PL" sz="2800">
                <a:solidFill>
                  <a:schemeClr val="tx1"/>
                </a:solidFill>
                <a:cs typeface="Mangal" pitchFamily="18" charset="0"/>
              </a:rPr>
              <a:t>nic</a:t>
            </a:r>
            <a:r>
              <a:rPr lang="pl-PL" sz="2800">
                <a:solidFill>
                  <a:schemeClr val="tx1"/>
                </a:solidFill>
                <a:cs typeface="Arial" charset="0"/>
              </a:rPr>
              <a:t>,</a:t>
            </a:r>
          </a:p>
          <a:p>
            <a:pPr>
              <a:spcBef>
                <a:spcPts val="1200"/>
              </a:spcBef>
              <a:spcAft>
                <a:spcPts val="1200"/>
              </a:spcAft>
              <a:buSzPct val="45000"/>
              <a:buFont typeface="Arial" charset="0"/>
              <a:buChar char="•"/>
            </a:pPr>
            <a:r>
              <a:rPr lang="pl-PL" sz="2800">
                <a:solidFill>
                  <a:schemeClr val="tx1"/>
                </a:solidFill>
                <a:cs typeface="Mangal" pitchFamily="18" charset="0"/>
              </a:rPr>
              <a:t> systematyczne </a:t>
            </a:r>
            <a:r>
              <a:rPr lang="pl-PL" sz="2800">
                <a:solidFill>
                  <a:schemeClr val="tx1"/>
                </a:solidFill>
                <a:cs typeface="Arial" charset="0"/>
              </a:rPr>
              <a:t>kontrol</a:t>
            </a:r>
            <a:r>
              <a:rPr lang="pl-PL" sz="2800">
                <a:solidFill>
                  <a:schemeClr val="tx1"/>
                </a:solidFill>
                <a:cs typeface="Mangal" pitchFamily="18" charset="0"/>
              </a:rPr>
              <a:t>owanie</a:t>
            </a:r>
            <a:r>
              <a:rPr lang="pl-PL" sz="2800">
                <a:solidFill>
                  <a:schemeClr val="tx1"/>
                </a:solidFill>
                <a:cs typeface="Arial" charset="0"/>
              </a:rPr>
              <a:t> kotłowni w nieruchomościach w ramach Programu Ochrony Powietrza i wyciąga</a:t>
            </a:r>
            <a:r>
              <a:rPr lang="pl-PL" sz="2800">
                <a:solidFill>
                  <a:schemeClr val="tx1"/>
                </a:solidFill>
                <a:cs typeface="Times New Roman" pitchFamily="18" charset="0"/>
              </a:rPr>
              <a:t>nie </a:t>
            </a:r>
            <a:r>
              <a:rPr lang="pl-PL" sz="2800">
                <a:solidFill>
                  <a:schemeClr val="tx1"/>
                </a:solidFill>
                <a:cs typeface="Arial" charset="0"/>
              </a:rPr>
              <a:t>konsekwe</a:t>
            </a:r>
            <a:r>
              <a:rPr lang="pl-PL" sz="2800">
                <a:solidFill>
                  <a:schemeClr val="tx1"/>
                </a:solidFill>
                <a:cs typeface="Times New Roman" pitchFamily="18" charset="0"/>
              </a:rPr>
              <a:t>ncji</a:t>
            </a:r>
            <a:r>
              <a:rPr lang="pl-PL" sz="2800">
                <a:solidFill>
                  <a:schemeClr val="tx1"/>
                </a:solidFill>
                <a:cs typeface="Arial" charset="0"/>
              </a:rPr>
              <a:t> prawn</a:t>
            </a:r>
            <a:r>
              <a:rPr lang="pl-PL" sz="2800">
                <a:solidFill>
                  <a:schemeClr val="tx1"/>
                </a:solidFill>
                <a:cs typeface="Times New Roman" pitchFamily="18" charset="0"/>
              </a:rPr>
              <a:t>ych</a:t>
            </a:r>
            <a:r>
              <a:rPr lang="pl-PL" sz="2800">
                <a:solidFill>
                  <a:schemeClr val="tx1"/>
                </a:solidFill>
                <a:cs typeface="Arial" charset="0"/>
              </a:rPr>
              <a:t> wobec właścicieli i przedsiębiorców, którzy nie stosują się do zakazów spalania odpadów komunalnych</a:t>
            </a:r>
            <a:r>
              <a:rPr lang="pl-PL" sz="2800">
                <a:solidFill>
                  <a:schemeClr val="tx1"/>
                </a:solidFill>
                <a:cs typeface="Times New Roman" pitchFamily="18" charset="0"/>
              </a:rPr>
              <a:t>,</a:t>
            </a:r>
          </a:p>
          <a:p>
            <a:pPr>
              <a:spcBef>
                <a:spcPts val="1200"/>
              </a:spcBef>
              <a:spcAft>
                <a:spcPts val="1200"/>
              </a:spcAft>
              <a:buSzPct val="45000"/>
              <a:buFont typeface="Arial" charset="0"/>
              <a:buChar char="•"/>
            </a:pPr>
            <a:r>
              <a:rPr lang="pl-PL" sz="2800">
                <a:solidFill>
                  <a:schemeClr val="tx1"/>
                </a:solidFill>
                <a:cs typeface="Mangal" pitchFamily="18" charset="0"/>
              </a:rPr>
              <a:t> stałe k</a:t>
            </a:r>
            <a:r>
              <a:rPr lang="pl-PL" sz="2800">
                <a:solidFill>
                  <a:schemeClr val="tx1"/>
                </a:solidFill>
                <a:cs typeface="Arial" charset="0"/>
              </a:rPr>
              <a:t>ontrole miejsc, gdzie dochodzi do spożywania alkoholu i zakłócania porządku publicznego,</a:t>
            </a:r>
          </a:p>
          <a:p>
            <a:pPr>
              <a:spcBef>
                <a:spcPts val="1200"/>
              </a:spcBef>
              <a:spcAft>
                <a:spcPts val="1200"/>
              </a:spcAft>
              <a:buSzPct val="45000"/>
              <a:buFont typeface="Arial" charset="0"/>
              <a:buChar char="•"/>
            </a:pPr>
            <a:r>
              <a:rPr lang="pl-PL" sz="2800">
                <a:solidFill>
                  <a:schemeClr val="tx1"/>
                </a:solidFill>
                <a:cs typeface="Arial" charset="0"/>
              </a:rPr>
              <a:t> realizowanie zgłoszeń dotyczących przemieszczania się dzikich zwierząt. W  tym zakresie strażnicy wyprowadzają zwierzynę poza zabudowania,</a:t>
            </a:r>
          </a:p>
          <a:p>
            <a:pPr>
              <a:spcBef>
                <a:spcPts val="1200"/>
              </a:spcBef>
              <a:spcAft>
                <a:spcPts val="1200"/>
              </a:spcAft>
              <a:buSzPct val="45000"/>
              <a:buFont typeface="Arial" charset="0"/>
              <a:buChar char="•"/>
            </a:pPr>
            <a:r>
              <a:rPr lang="pl-PL" sz="2800">
                <a:solidFill>
                  <a:schemeClr val="tx1"/>
                </a:solidFill>
                <a:cs typeface="Mangal" pitchFamily="18" charset="0"/>
              </a:rPr>
              <a:t> </a:t>
            </a:r>
            <a:r>
              <a:rPr lang="pl-PL" sz="2800">
                <a:solidFill>
                  <a:schemeClr val="tx1"/>
                </a:solidFill>
                <a:cs typeface="Arial" charset="0"/>
              </a:rPr>
              <a:t>w roku 2018, w </a:t>
            </a:r>
            <a:r>
              <a:rPr lang="pl-PL" sz="2800">
                <a:solidFill>
                  <a:schemeClr val="tx1"/>
                </a:solidFill>
                <a:cs typeface="Mangal" pitchFamily="18" charset="0"/>
              </a:rPr>
              <a:t>d</a:t>
            </a:r>
            <a:r>
              <a:rPr lang="pl-PL" sz="2800">
                <a:solidFill>
                  <a:schemeClr val="tx1"/>
                </a:solidFill>
                <a:cs typeface="Arial" charset="0"/>
              </a:rPr>
              <a:t>zielnicy Błeszno podjęto  1740 interwencji</a:t>
            </a:r>
            <a:r>
              <a:rPr lang="pl-PL" sz="2800">
                <a:solidFill>
                  <a:schemeClr val="tx1"/>
                </a:solidFill>
                <a:cs typeface="Mangal" pitchFamily="18" charset="0"/>
              </a:rPr>
              <a:t>,</a:t>
            </a:r>
            <a:r>
              <a:rPr lang="pl-PL" sz="2800">
                <a:solidFill>
                  <a:schemeClr val="tx1"/>
                </a:solidFill>
                <a:cs typeface="Arial" charset="0"/>
              </a:rPr>
              <a:t> natomiast w  2019 roku - do 22 kwietnia  - 296 interwencji. Szereg z nich dotyczyło spraw o charakterze porządkowym.</a:t>
            </a:r>
          </a:p>
        </p:txBody>
      </p:sp>
      <p:cxnSp>
        <p:nvCxnSpPr>
          <p:cNvPr id="14" name="Straight Connector 17"/>
          <p:cNvCxnSpPr/>
          <p:nvPr/>
        </p:nvCxnSpPr>
        <p:spPr>
          <a:xfrm flipV="1">
            <a:off x="12190413" y="12771438"/>
            <a:ext cx="22225" cy="504825"/>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8" name="TextBox 22"/>
          <p:cNvSpPr txBox="1"/>
          <p:nvPr/>
        </p:nvSpPr>
        <p:spPr>
          <a:xfrm>
            <a:off x="12330113" y="12793663"/>
            <a:ext cx="1500187" cy="584200"/>
          </a:xfrm>
          <a:prstGeom prst="rect">
            <a:avLst/>
          </a:prstGeom>
          <a:noFill/>
        </p:spPr>
        <p:txBody>
          <a:bodyPr>
            <a:spAutoFit/>
          </a:bodyPr>
          <a:lstStyle/>
          <a:p>
            <a:pPr algn="ctr" fontAlgn="auto">
              <a:spcBef>
                <a:spcPts val="0"/>
              </a:spcBef>
              <a:spcAft>
                <a:spcPts val="0"/>
              </a:spcAft>
              <a:defRPr/>
            </a:pPr>
            <a:r>
              <a:rPr lang="pl-PL" sz="3200" spc="300" dirty="0">
                <a:solidFill>
                  <a:schemeClr val="tx2">
                    <a:lumMod val="50000"/>
                  </a:schemeClr>
                </a:solidFill>
                <a:latin typeface="Arial Black" pitchFamily="34" charset="0"/>
                <a:ea typeface="Open Sans" panose="020B0606030504020204" pitchFamily="34" charset="0"/>
                <a:cs typeface="Aharoni" pitchFamily="2" charset="-79"/>
              </a:rPr>
              <a:t>2019</a:t>
            </a:r>
            <a:endParaRPr lang="en-US" sz="3200" spc="300" dirty="0">
              <a:solidFill>
                <a:schemeClr val="tx2">
                  <a:lumMod val="50000"/>
                </a:schemeClr>
              </a:solidFill>
              <a:latin typeface="Arial Black" pitchFamily="34" charset="0"/>
              <a:ea typeface="Open Sans" panose="020B0606030504020204" pitchFamily="34" charset="0"/>
              <a:cs typeface="Aharoni" pitchFamily="2" charset="-79"/>
            </a:endParaRPr>
          </a:p>
        </p:txBody>
      </p:sp>
      <p:pic>
        <p:nvPicPr>
          <p:cNvPr id="73740" name="Picture 10" descr="C:\Users\lstacherczak\Desktop\czestochowa_logo_A1_podstawowe_kolor.PNG"/>
          <p:cNvPicPr>
            <a:picLocks noChangeAspect="1" noChangeArrowheads="1"/>
          </p:cNvPicPr>
          <p:nvPr/>
        </p:nvPicPr>
        <p:blipFill>
          <a:blip r:embed="rId5"/>
          <a:srcRect/>
          <a:stretch>
            <a:fillRect/>
          </a:stretch>
        </p:blipFill>
        <p:spPr bwMode="auto">
          <a:xfrm>
            <a:off x="9794875" y="12687300"/>
            <a:ext cx="2124075" cy="7016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300"/>
                                        <p:tgtEl>
                                          <p:spTgt spid="17"/>
                                        </p:tgtEl>
                                      </p:cBhvr>
                                    </p:animEffect>
                                    <p:anim calcmode="lin" valueType="num">
                                      <p:cBhvr>
                                        <p:cTn id="8" dur="300" fill="hold"/>
                                        <p:tgtEl>
                                          <p:spTgt spid="17"/>
                                        </p:tgtEl>
                                        <p:attrNameLst>
                                          <p:attrName>ppt_x</p:attrName>
                                        </p:attrNameLst>
                                      </p:cBhvr>
                                      <p:tavLst>
                                        <p:tav tm="0">
                                          <p:val>
                                            <p:strVal val="#ppt_x"/>
                                          </p:val>
                                        </p:tav>
                                        <p:tav tm="100000">
                                          <p:val>
                                            <p:strVal val="#ppt_x"/>
                                          </p:val>
                                        </p:tav>
                                      </p:tavLst>
                                    </p:anim>
                                    <p:anim calcmode="lin" valueType="num">
                                      <p:cBhvr>
                                        <p:cTn id="9" dur="3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12" name="Straight Connector 19"/>
          <p:cNvCxnSpPr/>
          <p:nvPr/>
        </p:nvCxnSpPr>
        <p:spPr>
          <a:xfrm>
            <a:off x="8458200" y="5688013"/>
            <a:ext cx="6200775" cy="0"/>
          </a:xfrm>
          <a:prstGeom prst="line">
            <a:avLst/>
          </a:prstGeom>
          <a:ln w="50800">
            <a:solidFill>
              <a:srgbClr val="9C5820"/>
            </a:solidFill>
          </a:ln>
        </p:spPr>
        <p:style>
          <a:lnRef idx="1">
            <a:schemeClr val="accent1"/>
          </a:lnRef>
          <a:fillRef idx="0">
            <a:schemeClr val="accent1"/>
          </a:fillRef>
          <a:effectRef idx="0">
            <a:schemeClr val="accent1"/>
          </a:effectRef>
          <a:fontRef idx="minor">
            <a:schemeClr val="tx1"/>
          </a:fontRef>
        </p:style>
      </p:cxnSp>
      <p:sp>
        <p:nvSpPr>
          <p:cNvPr id="13" name="TextBox 76"/>
          <p:cNvSpPr txBox="1"/>
          <p:nvPr/>
        </p:nvSpPr>
        <p:spPr>
          <a:xfrm>
            <a:off x="6696075" y="6053138"/>
            <a:ext cx="9861550" cy="1108075"/>
          </a:xfrm>
          <a:prstGeom prst="rect">
            <a:avLst/>
          </a:prstGeom>
          <a:noFill/>
        </p:spPr>
        <p:txBody>
          <a:bodyPr>
            <a:spAutoFit/>
          </a:bodyPr>
          <a:lstStyle/>
          <a:p>
            <a:pPr algn="ctr" fontAlgn="auto">
              <a:spcBef>
                <a:spcPts val="0"/>
              </a:spcBef>
              <a:spcAft>
                <a:spcPts val="0"/>
              </a:spcAft>
              <a:defRPr/>
            </a:pPr>
            <a:r>
              <a:rPr lang="pl-PL" sz="6600" spc="100" dirty="0">
                <a:solidFill>
                  <a:srgbClr val="9C5820"/>
                </a:solidFill>
                <a:latin typeface="Segoe UI Light" pitchFamily="34" charset="0"/>
                <a:ea typeface="Open Sans" panose="020B0606030504020204" pitchFamily="34" charset="0"/>
                <a:cs typeface="Open Sans" panose="020B0606030504020204" pitchFamily="34" charset="0"/>
              </a:rPr>
              <a:t>DZIĘKUJĘ ZA UWAGĘ</a:t>
            </a:r>
            <a:endParaRPr lang="en-US" sz="6600" spc="100" dirty="0">
              <a:solidFill>
                <a:srgbClr val="9C5820"/>
              </a:solidFill>
              <a:latin typeface="Segoe UI Light" pitchFamily="34" charset="0"/>
              <a:ea typeface="Open Sans" panose="020B0606030504020204" pitchFamily="34" charset="0"/>
              <a:cs typeface="Open Sans" panose="020B0606030504020204" pitchFamily="34" charset="0"/>
            </a:endParaRPr>
          </a:p>
        </p:txBody>
      </p:sp>
      <p:pic>
        <p:nvPicPr>
          <p:cNvPr id="74756" name="Picture 2" descr="C:\Users\lstacherczak\Desktop\Krzysztof_Matyjaszczyk_podpis_dlugi_02.png"/>
          <p:cNvPicPr>
            <a:picLocks noChangeAspect="1" noChangeArrowheads="1"/>
          </p:cNvPicPr>
          <p:nvPr/>
        </p:nvPicPr>
        <p:blipFill>
          <a:blip r:embed="rId3"/>
          <a:srcRect/>
          <a:stretch>
            <a:fillRect/>
          </a:stretch>
        </p:blipFill>
        <p:spPr bwMode="auto">
          <a:xfrm>
            <a:off x="13952538" y="9188450"/>
            <a:ext cx="5705475" cy="1604963"/>
          </a:xfrm>
          <a:prstGeom prst="rect">
            <a:avLst/>
          </a:prstGeom>
          <a:noFill/>
          <a:ln w="9525">
            <a:noFill/>
            <a:miter lim="800000"/>
            <a:headEnd/>
            <a:tailEnd/>
          </a:ln>
        </p:spPr>
      </p:pic>
      <p:sp>
        <p:nvSpPr>
          <p:cNvPr id="9" name="TextBox 76"/>
          <p:cNvSpPr txBox="1"/>
          <p:nvPr/>
        </p:nvSpPr>
        <p:spPr>
          <a:xfrm>
            <a:off x="11906250" y="8453438"/>
            <a:ext cx="9859963" cy="2862262"/>
          </a:xfrm>
          <a:prstGeom prst="rect">
            <a:avLst/>
          </a:prstGeom>
          <a:noFill/>
        </p:spPr>
        <p:txBody>
          <a:bodyPr>
            <a:spAutoFit/>
          </a:bodyPr>
          <a:lstStyle/>
          <a:p>
            <a:pPr algn="ctr" fontAlgn="auto">
              <a:spcBef>
                <a:spcPts val="0"/>
              </a:spcBef>
              <a:spcAft>
                <a:spcPts val="0"/>
              </a:spcAft>
              <a:defRPr/>
            </a:pPr>
            <a:r>
              <a:rPr lang="pl-PL" spc="100" dirty="0">
                <a:solidFill>
                  <a:srgbClr val="9C5820"/>
                </a:solidFill>
                <a:latin typeface="Segoe UI Light" pitchFamily="34" charset="0"/>
                <a:ea typeface="Open Sans" panose="020B0606030504020204" pitchFamily="34" charset="0"/>
                <a:cs typeface="Open Sans" panose="020B0606030504020204" pitchFamily="34" charset="0"/>
              </a:rPr>
              <a:t>Prezydent Miasta Częstochowy</a:t>
            </a:r>
          </a:p>
          <a:p>
            <a:pPr algn="ctr" fontAlgn="auto">
              <a:spcBef>
                <a:spcPts val="0"/>
              </a:spcBef>
              <a:spcAft>
                <a:spcPts val="0"/>
              </a:spcAft>
              <a:defRPr/>
            </a:pPr>
            <a:endParaRPr lang="pl-PL" spc="100" dirty="0">
              <a:solidFill>
                <a:srgbClr val="9C5820"/>
              </a:solidFill>
              <a:latin typeface="Segoe UI Light" pitchFamily="34" charset="0"/>
              <a:ea typeface="Open Sans" panose="020B0606030504020204" pitchFamily="34" charset="0"/>
              <a:cs typeface="Open Sans" panose="020B0606030504020204" pitchFamily="34" charset="0"/>
            </a:endParaRPr>
          </a:p>
          <a:p>
            <a:pPr algn="ctr" fontAlgn="auto">
              <a:spcBef>
                <a:spcPts val="0"/>
              </a:spcBef>
              <a:spcAft>
                <a:spcPts val="0"/>
              </a:spcAft>
              <a:defRPr/>
            </a:pPr>
            <a:endParaRPr lang="pl-PL" spc="100" dirty="0">
              <a:solidFill>
                <a:srgbClr val="9C5820"/>
              </a:solidFill>
              <a:latin typeface="Segoe UI Light" pitchFamily="34" charset="0"/>
              <a:ea typeface="Open Sans" panose="020B0606030504020204" pitchFamily="34" charset="0"/>
              <a:cs typeface="Open Sans" panose="020B0606030504020204" pitchFamily="34" charset="0"/>
            </a:endParaRPr>
          </a:p>
          <a:p>
            <a:pPr algn="ctr" fontAlgn="auto">
              <a:spcBef>
                <a:spcPts val="0"/>
              </a:spcBef>
              <a:spcAft>
                <a:spcPts val="0"/>
              </a:spcAft>
              <a:defRPr/>
            </a:pPr>
            <a:endParaRPr lang="pl-PL" spc="100" dirty="0">
              <a:solidFill>
                <a:srgbClr val="9C5820"/>
              </a:solidFill>
              <a:latin typeface="Segoe UI Light" pitchFamily="34" charset="0"/>
              <a:ea typeface="Open Sans" panose="020B0606030504020204" pitchFamily="34" charset="0"/>
              <a:cs typeface="Open Sans" panose="020B0606030504020204" pitchFamily="34" charset="0"/>
            </a:endParaRPr>
          </a:p>
          <a:p>
            <a:pPr algn="ctr" fontAlgn="auto">
              <a:spcBef>
                <a:spcPts val="0"/>
              </a:spcBef>
              <a:spcAft>
                <a:spcPts val="0"/>
              </a:spcAft>
              <a:defRPr/>
            </a:pPr>
            <a:r>
              <a:rPr lang="pl-PL" spc="100" dirty="0">
                <a:solidFill>
                  <a:srgbClr val="9C5820"/>
                </a:solidFill>
                <a:latin typeface="Segoe UI Light" pitchFamily="34" charset="0"/>
                <a:ea typeface="Open Sans" panose="020B0606030504020204" pitchFamily="34" charset="0"/>
                <a:cs typeface="Open Sans" panose="020B0606030504020204" pitchFamily="34" charset="0"/>
              </a:rPr>
              <a:t>Krzysztof </a:t>
            </a:r>
            <a:r>
              <a:rPr lang="pl-PL" spc="100" dirty="0" err="1">
                <a:solidFill>
                  <a:srgbClr val="9C5820"/>
                </a:solidFill>
                <a:latin typeface="Segoe UI Light" pitchFamily="34" charset="0"/>
                <a:ea typeface="Open Sans" panose="020B0606030504020204" pitchFamily="34" charset="0"/>
                <a:cs typeface="Open Sans" panose="020B0606030504020204" pitchFamily="34" charset="0"/>
              </a:rPr>
              <a:t>Matyjaszczyk</a:t>
            </a:r>
            <a:endParaRPr lang="en-US" spc="100" dirty="0">
              <a:solidFill>
                <a:srgbClr val="9C5820"/>
              </a:solidFill>
              <a:latin typeface="Segoe UI Light" pitchFamily="34" charset="0"/>
              <a:ea typeface="Open Sans" panose="020B0606030504020204" pitchFamily="34" charset="0"/>
              <a:cs typeface="Open Sans" panose="020B0606030504020204" pitchFamily="34" charset="0"/>
            </a:endParaRPr>
          </a:p>
        </p:txBody>
      </p:sp>
      <p:pic>
        <p:nvPicPr>
          <p:cNvPr id="74758" name="Picture 10" descr="C:\Users\lstacherczak\Desktop\czestochowa_logo_A1_podstawowe_kolor.PNG"/>
          <p:cNvPicPr>
            <a:picLocks noChangeAspect="1" noChangeArrowheads="1"/>
          </p:cNvPicPr>
          <p:nvPr/>
        </p:nvPicPr>
        <p:blipFill>
          <a:blip r:embed="rId4"/>
          <a:srcRect/>
          <a:stretch>
            <a:fillRect/>
          </a:stretch>
        </p:blipFill>
        <p:spPr bwMode="auto">
          <a:xfrm>
            <a:off x="8328025" y="3308350"/>
            <a:ext cx="6203950" cy="2046288"/>
          </a:xfrm>
          <a:prstGeom prst="rect">
            <a:avLst/>
          </a:prstGeom>
          <a:noFill/>
          <a:ln w="9525">
            <a:noFill/>
            <a:miter lim="800000"/>
            <a:headEnd/>
            <a:tailEnd/>
          </a:ln>
        </p:spPr>
      </p:pic>
      <p:cxnSp>
        <p:nvCxnSpPr>
          <p:cNvPr id="10" name="Straight Connector 17"/>
          <p:cNvCxnSpPr/>
          <p:nvPr/>
        </p:nvCxnSpPr>
        <p:spPr>
          <a:xfrm flipV="1">
            <a:off x="12190413" y="12771438"/>
            <a:ext cx="22225" cy="504825"/>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1" name="TextBox 22"/>
          <p:cNvSpPr txBox="1"/>
          <p:nvPr/>
        </p:nvSpPr>
        <p:spPr>
          <a:xfrm>
            <a:off x="12330113" y="12793663"/>
            <a:ext cx="1500187" cy="584200"/>
          </a:xfrm>
          <a:prstGeom prst="rect">
            <a:avLst/>
          </a:prstGeom>
          <a:noFill/>
        </p:spPr>
        <p:txBody>
          <a:bodyPr>
            <a:spAutoFit/>
          </a:bodyPr>
          <a:lstStyle/>
          <a:p>
            <a:pPr algn="ctr" fontAlgn="auto">
              <a:spcBef>
                <a:spcPts val="0"/>
              </a:spcBef>
              <a:spcAft>
                <a:spcPts val="0"/>
              </a:spcAft>
              <a:defRPr/>
            </a:pPr>
            <a:r>
              <a:rPr lang="pl-PL" sz="3200" spc="300" dirty="0">
                <a:solidFill>
                  <a:schemeClr val="tx2">
                    <a:lumMod val="50000"/>
                  </a:schemeClr>
                </a:solidFill>
                <a:latin typeface="Arial Black" pitchFamily="34" charset="0"/>
                <a:ea typeface="Open Sans" panose="020B0606030504020204" pitchFamily="34" charset="0"/>
                <a:cs typeface="Aharoni" pitchFamily="2" charset="-79"/>
              </a:rPr>
              <a:t>2019</a:t>
            </a:r>
            <a:endParaRPr lang="en-US" sz="3200" spc="300" dirty="0">
              <a:solidFill>
                <a:schemeClr val="tx2">
                  <a:lumMod val="50000"/>
                </a:schemeClr>
              </a:solidFill>
              <a:latin typeface="Arial Black" pitchFamily="34" charset="0"/>
              <a:ea typeface="Open Sans" panose="020B0606030504020204" pitchFamily="34" charset="0"/>
              <a:cs typeface="Aharoni" pitchFamily="2" charset="-79"/>
            </a:endParaRPr>
          </a:p>
        </p:txBody>
      </p:sp>
      <p:pic>
        <p:nvPicPr>
          <p:cNvPr id="74761" name="Picture 10" descr="C:\Users\lstacherczak\Desktop\czestochowa_logo_A1_podstawowe_kolor.PNG"/>
          <p:cNvPicPr>
            <a:picLocks noChangeAspect="1" noChangeArrowheads="1"/>
          </p:cNvPicPr>
          <p:nvPr/>
        </p:nvPicPr>
        <p:blipFill>
          <a:blip r:embed="rId5"/>
          <a:srcRect/>
          <a:stretch>
            <a:fillRect/>
          </a:stretch>
        </p:blipFill>
        <p:spPr bwMode="auto">
          <a:xfrm>
            <a:off x="9794875" y="12687300"/>
            <a:ext cx="2124075" cy="7016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flipV="1">
            <a:off x="3259138" y="2232025"/>
            <a:ext cx="17706975" cy="15875"/>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59138" y="2247900"/>
            <a:ext cx="8126412" cy="0"/>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208338" y="2435225"/>
            <a:ext cx="9969500" cy="554038"/>
          </a:xfrm>
          <a:prstGeom prst="rect">
            <a:avLst/>
          </a:prstGeom>
          <a:noFill/>
        </p:spPr>
        <p:txBody>
          <a:bodyPr>
            <a:spAutoFit/>
          </a:bodyPr>
          <a:lstStyle/>
          <a:p>
            <a:pPr fontAlgn="auto">
              <a:spcBef>
                <a:spcPts val="0"/>
              </a:spcBef>
              <a:spcAft>
                <a:spcPts val="0"/>
              </a:spcAft>
              <a:defRPr/>
            </a:pPr>
            <a:r>
              <a:rPr lang="en-US" sz="3000" spc="100" dirty="0">
                <a:solidFill>
                  <a:schemeClr val="tx1">
                    <a:lumMod val="65000"/>
                    <a:lumOff val="35000"/>
                  </a:schemeClr>
                </a:solidFill>
                <a:latin typeface="+mn-lt"/>
                <a:ea typeface="Open Sans" panose="020B0606030504020204" pitchFamily="34" charset="0"/>
                <a:cs typeface="Open Sans" panose="020B0606030504020204" pitchFamily="34" charset="0"/>
              </a:rPr>
              <a:t>SPECJALNE</a:t>
            </a:r>
            <a:r>
              <a:rPr lang="pl-PL" sz="3000" spc="100" dirty="0">
                <a:solidFill>
                  <a:schemeClr val="tx1">
                    <a:lumMod val="65000"/>
                    <a:lumOff val="35000"/>
                  </a:schemeClr>
                </a:solidFill>
                <a:latin typeface="+mn-lt"/>
                <a:ea typeface="Open Sans" panose="020B0606030504020204" pitchFamily="34" charset="0"/>
                <a:cs typeface="Open Sans" panose="020B0606030504020204" pitchFamily="34" charset="0"/>
              </a:rPr>
              <a:t> </a:t>
            </a:r>
            <a:r>
              <a:rPr lang="en-US" sz="3000" spc="100" dirty="0">
                <a:solidFill>
                  <a:schemeClr val="tx1">
                    <a:lumMod val="65000"/>
                    <a:lumOff val="35000"/>
                  </a:schemeClr>
                </a:solidFill>
                <a:latin typeface="+mn-lt"/>
                <a:ea typeface="Open Sans" panose="020B0606030504020204" pitchFamily="34" charset="0"/>
                <a:cs typeface="Open Sans" panose="020B0606030504020204" pitchFamily="34" charset="0"/>
              </a:rPr>
              <a:t>STREFY  EKONOMICZNE</a:t>
            </a:r>
          </a:p>
        </p:txBody>
      </p:sp>
      <p:sp>
        <p:nvSpPr>
          <p:cNvPr id="19" name="TextBox 18"/>
          <p:cNvSpPr txBox="1"/>
          <p:nvPr/>
        </p:nvSpPr>
        <p:spPr>
          <a:xfrm>
            <a:off x="3168650" y="1203325"/>
            <a:ext cx="7007225" cy="1108075"/>
          </a:xfrm>
          <a:prstGeom prst="rect">
            <a:avLst/>
          </a:prstGeom>
          <a:noFill/>
        </p:spPr>
        <p:txBody>
          <a:bodyPr>
            <a:spAutoFit/>
          </a:bodyPr>
          <a:lstStyle/>
          <a:p>
            <a:pPr fontAlgn="auto">
              <a:spcBef>
                <a:spcPts val="0"/>
              </a:spcBef>
              <a:spcAft>
                <a:spcPts val="0"/>
              </a:spcAft>
              <a:defRPr/>
            </a:pPr>
            <a:r>
              <a:rPr lang="pl-PL" sz="6600" spc="100" dirty="0">
                <a:solidFill>
                  <a:schemeClr val="tx1">
                    <a:lumMod val="65000"/>
                    <a:lumOff val="35000"/>
                  </a:schemeClr>
                </a:solidFill>
                <a:latin typeface="+mn-lt"/>
                <a:ea typeface="Open Sans" panose="020B0606030504020204" pitchFamily="34" charset="0"/>
                <a:cs typeface="Open Sans" panose="020B0606030504020204" pitchFamily="34" charset="0"/>
              </a:rPr>
              <a:t>GOSPODARKA</a:t>
            </a:r>
            <a:endParaRPr lang="en-US" sz="6600" spc="100" dirty="0">
              <a:solidFill>
                <a:schemeClr val="tx1">
                  <a:lumMod val="65000"/>
                  <a:lumOff val="35000"/>
                </a:schemeClr>
              </a:solidFill>
              <a:latin typeface="+mn-lt"/>
              <a:ea typeface="Open Sans" panose="020B0606030504020204" pitchFamily="34" charset="0"/>
              <a:cs typeface="Open Sans" panose="020B0606030504020204" pitchFamily="34" charset="0"/>
            </a:endParaRPr>
          </a:p>
        </p:txBody>
      </p:sp>
      <p:sp>
        <p:nvSpPr>
          <p:cNvPr id="2" name="Rectangle 1"/>
          <p:cNvSpPr/>
          <p:nvPr/>
        </p:nvSpPr>
        <p:spPr>
          <a:xfrm>
            <a:off x="13142913" y="3454400"/>
            <a:ext cx="7805737" cy="7624763"/>
          </a:xfrm>
          <a:prstGeom prst="rect">
            <a:avLst/>
          </a:prstGeom>
          <a:blipFill>
            <a:blip r:embed="rId2" cstate="print"/>
            <a:stretch>
              <a:fillRect/>
            </a:stretch>
          </a:blipFill>
          <a:ln w="508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Rectangle 11"/>
          <p:cNvSpPr/>
          <p:nvPr/>
        </p:nvSpPr>
        <p:spPr>
          <a:xfrm flipH="1">
            <a:off x="0" y="1419225"/>
            <a:ext cx="192088" cy="152876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ED7D31">
                  <a:lumMod val="50000"/>
                </a:srgbClr>
              </a:solidFill>
            </a:endParaRPr>
          </a:p>
        </p:txBody>
      </p:sp>
      <p:pic>
        <p:nvPicPr>
          <p:cNvPr id="21511" name="Picture 1" descr="C:\Users\lstacherczak\Desktop\rada dzielnicy\01_lepsza praca.jpg"/>
          <p:cNvPicPr>
            <a:picLocks noChangeAspect="1" noChangeArrowheads="1"/>
          </p:cNvPicPr>
          <p:nvPr/>
        </p:nvPicPr>
        <p:blipFill>
          <a:blip r:embed="rId3"/>
          <a:srcRect/>
          <a:stretch>
            <a:fillRect/>
          </a:stretch>
        </p:blipFill>
        <p:spPr bwMode="auto">
          <a:xfrm>
            <a:off x="17522825" y="881063"/>
            <a:ext cx="2992438" cy="1196975"/>
          </a:xfrm>
          <a:prstGeom prst="rect">
            <a:avLst/>
          </a:prstGeom>
          <a:noFill/>
          <a:ln w="9525">
            <a:noFill/>
            <a:miter lim="800000"/>
            <a:headEnd/>
            <a:tailEnd/>
          </a:ln>
        </p:spPr>
      </p:pic>
      <p:cxnSp>
        <p:nvCxnSpPr>
          <p:cNvPr id="18" name="Straight Connector 30"/>
          <p:cNvCxnSpPr/>
          <p:nvPr/>
        </p:nvCxnSpPr>
        <p:spPr>
          <a:xfrm>
            <a:off x="3629025" y="4521200"/>
            <a:ext cx="0" cy="1425575"/>
          </a:xfrm>
          <a:prstGeom prst="line">
            <a:avLst/>
          </a:prstGeom>
          <a:ln w="508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1513" name="Rectangle 4"/>
          <p:cNvSpPr>
            <a:spLocks noChangeArrowheads="1"/>
          </p:cNvSpPr>
          <p:nvPr/>
        </p:nvSpPr>
        <p:spPr bwMode="auto">
          <a:xfrm>
            <a:off x="3884613" y="4114800"/>
            <a:ext cx="6450012" cy="2743200"/>
          </a:xfrm>
          <a:prstGeom prst="rect">
            <a:avLst/>
          </a:prstGeom>
          <a:noFill/>
          <a:ln w="9525">
            <a:noFill/>
            <a:miter lim="800000"/>
            <a:headEnd/>
            <a:tailEnd/>
          </a:ln>
        </p:spPr>
        <p:txBody>
          <a:bodyPr>
            <a:spAutoFit/>
          </a:bodyPr>
          <a:lstStyle/>
          <a:p>
            <a:pPr algn="just"/>
            <a:r>
              <a:rPr lang="pl-PL" sz="4000">
                <a:solidFill>
                  <a:srgbClr val="0D0D0D"/>
                </a:solidFill>
                <a:latin typeface="Calibri" pitchFamily="34" charset="0"/>
              </a:rPr>
              <a:t>Od 2014 przybyło </a:t>
            </a:r>
            <a:r>
              <a:rPr lang="pl-PL" sz="5400">
                <a:solidFill>
                  <a:srgbClr val="FF0000"/>
                </a:solidFill>
                <a:latin typeface="Arial Black" pitchFamily="34" charset="0"/>
              </a:rPr>
              <a:t>1092</a:t>
            </a:r>
            <a:r>
              <a:rPr lang="pl-PL" sz="5400">
                <a:solidFill>
                  <a:srgbClr val="0D0D0D"/>
                </a:solidFill>
                <a:latin typeface="Calibri" pitchFamily="34" charset="0"/>
              </a:rPr>
              <a:t> </a:t>
            </a:r>
            <a:r>
              <a:rPr lang="pl-PL" sz="4000">
                <a:solidFill>
                  <a:srgbClr val="0D0D0D"/>
                </a:solidFill>
                <a:latin typeface="Calibri" pitchFamily="34" charset="0"/>
              </a:rPr>
              <a:t>nowych miejsc pracy </a:t>
            </a:r>
            <a:br>
              <a:rPr lang="pl-PL" sz="4000">
                <a:solidFill>
                  <a:srgbClr val="0D0D0D"/>
                </a:solidFill>
                <a:latin typeface="Calibri" pitchFamily="34" charset="0"/>
              </a:rPr>
            </a:br>
            <a:r>
              <a:rPr lang="pl-PL" sz="4000">
                <a:solidFill>
                  <a:srgbClr val="0D0D0D"/>
                </a:solidFill>
                <a:latin typeface="Calibri" pitchFamily="34" charset="0"/>
              </a:rPr>
              <a:t>w ramach SSE</a:t>
            </a:r>
          </a:p>
          <a:p>
            <a:pPr algn="ctr"/>
            <a:endParaRPr lang="pl-PL" sz="4000">
              <a:solidFill>
                <a:srgbClr val="6C2E12"/>
              </a:solidFill>
              <a:latin typeface="Calibri" pitchFamily="34" charset="0"/>
            </a:endParaRPr>
          </a:p>
        </p:txBody>
      </p:sp>
      <p:cxnSp>
        <p:nvCxnSpPr>
          <p:cNvPr id="23" name="Straight Connector 30"/>
          <p:cNvCxnSpPr/>
          <p:nvPr/>
        </p:nvCxnSpPr>
        <p:spPr>
          <a:xfrm>
            <a:off x="3633788" y="9361488"/>
            <a:ext cx="0" cy="1425575"/>
          </a:xfrm>
          <a:prstGeom prst="line">
            <a:avLst/>
          </a:prstGeom>
          <a:ln w="508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4" name="Text Box 21"/>
          <p:cNvSpPr txBox="1">
            <a:spLocks noChangeArrowheads="1"/>
          </p:cNvSpPr>
          <p:nvPr/>
        </p:nvSpPr>
        <p:spPr bwMode="auto">
          <a:xfrm>
            <a:off x="3819525" y="6567488"/>
            <a:ext cx="6577013" cy="2768600"/>
          </a:xfrm>
          <a:prstGeom prst="rect">
            <a:avLst/>
          </a:prstGeom>
          <a:noFill/>
          <a:ln w="9525">
            <a:noFill/>
            <a:miter lim="800000"/>
            <a:headEnd/>
            <a:tailEnd/>
          </a:ln>
        </p:spPr>
        <p:txBody>
          <a:bodyPr>
            <a:spAutoFit/>
          </a:bodyPr>
          <a:lstStyle/>
          <a:p>
            <a:pPr defTabSz="914400">
              <a:defRPr/>
            </a:pPr>
            <a:r>
              <a:rPr lang="pl-PL" sz="4000" dirty="0">
                <a:solidFill>
                  <a:schemeClr val="tx1">
                    <a:lumMod val="95000"/>
                    <a:lumOff val="5000"/>
                  </a:schemeClr>
                </a:solidFill>
                <a:latin typeface="+mn-lt"/>
                <a:cs typeface="Arial" pitchFamily="34" charset="0"/>
              </a:rPr>
              <a:t>Ponad </a:t>
            </a:r>
            <a:r>
              <a:rPr lang="pl-PL" sz="5400" dirty="0">
                <a:solidFill>
                  <a:srgbClr val="FF0000"/>
                </a:solidFill>
                <a:latin typeface="Arial Black" pitchFamily="34" charset="0"/>
                <a:cs typeface="Arial" pitchFamily="34" charset="0"/>
              </a:rPr>
              <a:t>1,35 mld</a:t>
            </a:r>
            <a:r>
              <a:rPr lang="pl-PL" sz="5400" dirty="0">
                <a:solidFill>
                  <a:srgbClr val="FF0000"/>
                </a:solidFill>
                <a:latin typeface="Calibri" pitchFamily="34" charset="0"/>
                <a:cs typeface="Arial" pitchFamily="34" charset="0"/>
              </a:rPr>
              <a:t> </a:t>
            </a:r>
            <a:r>
              <a:rPr lang="pl-PL" sz="4000" dirty="0">
                <a:solidFill>
                  <a:schemeClr val="tx1">
                    <a:lumMod val="95000"/>
                    <a:lumOff val="5000"/>
                  </a:schemeClr>
                </a:solidFill>
                <a:latin typeface="Calibri" pitchFamily="34" charset="0"/>
                <a:cs typeface="Arial" pitchFamily="34" charset="0"/>
              </a:rPr>
              <a:t>zł nakładów inwestycyjnych firm w SSE </a:t>
            </a:r>
          </a:p>
          <a:p>
            <a:pPr defTabSz="914400">
              <a:defRPr/>
            </a:pPr>
            <a:endParaRPr lang="pl-PL" sz="4000" dirty="0">
              <a:solidFill>
                <a:schemeClr val="tx1">
                  <a:lumMod val="95000"/>
                  <a:lumOff val="5000"/>
                </a:schemeClr>
              </a:solidFill>
              <a:latin typeface="Calibri" pitchFamily="34" charset="0"/>
              <a:cs typeface="Arial" pitchFamily="34" charset="0"/>
            </a:endParaRPr>
          </a:p>
        </p:txBody>
      </p:sp>
      <p:sp>
        <p:nvSpPr>
          <p:cNvPr id="25" name="Text Box 21"/>
          <p:cNvSpPr txBox="1">
            <a:spLocks noChangeArrowheads="1"/>
          </p:cNvSpPr>
          <p:nvPr/>
        </p:nvSpPr>
        <p:spPr bwMode="auto">
          <a:xfrm>
            <a:off x="3819525" y="9178925"/>
            <a:ext cx="6577013" cy="1539875"/>
          </a:xfrm>
          <a:prstGeom prst="rect">
            <a:avLst/>
          </a:prstGeom>
          <a:noFill/>
          <a:ln w="9525">
            <a:noFill/>
            <a:miter lim="800000"/>
            <a:headEnd/>
            <a:tailEnd/>
          </a:ln>
        </p:spPr>
        <p:txBody>
          <a:bodyPr>
            <a:spAutoFit/>
          </a:bodyPr>
          <a:lstStyle/>
          <a:p>
            <a:pPr defTabSz="914400">
              <a:defRPr/>
            </a:pPr>
            <a:r>
              <a:rPr lang="pl-PL" sz="5400" dirty="0">
                <a:solidFill>
                  <a:srgbClr val="FF0000"/>
                </a:solidFill>
                <a:latin typeface="Arial Black" pitchFamily="34" charset="0"/>
                <a:cs typeface="Arial" pitchFamily="34" charset="0"/>
              </a:rPr>
              <a:t>30 </a:t>
            </a:r>
            <a:r>
              <a:rPr lang="pl-PL" sz="4000" dirty="0">
                <a:solidFill>
                  <a:schemeClr val="tx1">
                    <a:lumMod val="95000"/>
                    <a:lumOff val="5000"/>
                  </a:schemeClr>
                </a:solidFill>
                <a:latin typeface="Calibri" pitchFamily="34" charset="0"/>
                <a:cs typeface="Arial" pitchFamily="34" charset="0"/>
              </a:rPr>
              <a:t>postępowań przetargowych w SSE </a:t>
            </a:r>
          </a:p>
        </p:txBody>
      </p:sp>
      <p:cxnSp>
        <p:nvCxnSpPr>
          <p:cNvPr id="26" name="Straight Connector 30"/>
          <p:cNvCxnSpPr/>
          <p:nvPr/>
        </p:nvCxnSpPr>
        <p:spPr>
          <a:xfrm>
            <a:off x="3633788" y="6862763"/>
            <a:ext cx="0" cy="1425575"/>
          </a:xfrm>
          <a:prstGeom prst="line">
            <a:avLst/>
          </a:prstGeom>
          <a:ln w="508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17"/>
          <p:cNvCxnSpPr/>
          <p:nvPr/>
        </p:nvCxnSpPr>
        <p:spPr>
          <a:xfrm flipV="1">
            <a:off x="12190413" y="12771438"/>
            <a:ext cx="22225" cy="504825"/>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7" name="TextBox 22"/>
          <p:cNvSpPr txBox="1"/>
          <p:nvPr/>
        </p:nvSpPr>
        <p:spPr>
          <a:xfrm>
            <a:off x="12330113" y="12793663"/>
            <a:ext cx="1500187" cy="584200"/>
          </a:xfrm>
          <a:prstGeom prst="rect">
            <a:avLst/>
          </a:prstGeom>
          <a:noFill/>
        </p:spPr>
        <p:txBody>
          <a:bodyPr>
            <a:spAutoFit/>
          </a:bodyPr>
          <a:lstStyle/>
          <a:p>
            <a:pPr algn="ctr" fontAlgn="auto">
              <a:spcBef>
                <a:spcPts val="0"/>
              </a:spcBef>
              <a:spcAft>
                <a:spcPts val="0"/>
              </a:spcAft>
              <a:defRPr/>
            </a:pPr>
            <a:r>
              <a:rPr lang="pl-PL" sz="3200" spc="300" dirty="0">
                <a:solidFill>
                  <a:schemeClr val="tx2">
                    <a:lumMod val="50000"/>
                  </a:schemeClr>
                </a:solidFill>
                <a:latin typeface="Arial Black" pitchFamily="34" charset="0"/>
                <a:ea typeface="Open Sans" panose="020B0606030504020204" pitchFamily="34" charset="0"/>
                <a:cs typeface="Aharoni" pitchFamily="2" charset="-79"/>
              </a:rPr>
              <a:t>2019</a:t>
            </a:r>
            <a:endParaRPr lang="en-US" sz="3200" spc="300" dirty="0">
              <a:solidFill>
                <a:schemeClr val="tx2">
                  <a:lumMod val="50000"/>
                </a:schemeClr>
              </a:solidFill>
              <a:latin typeface="Arial Black" pitchFamily="34" charset="0"/>
              <a:ea typeface="Open Sans" panose="020B0606030504020204" pitchFamily="34" charset="0"/>
              <a:cs typeface="Aharoni" pitchFamily="2" charset="-79"/>
            </a:endParaRPr>
          </a:p>
        </p:txBody>
      </p:sp>
      <p:pic>
        <p:nvPicPr>
          <p:cNvPr id="21520" name="Picture 10" descr="C:\Users\lstacherczak\Desktop\czestochowa_logo_A1_podstawowe_kolor.PNG"/>
          <p:cNvPicPr>
            <a:picLocks noChangeAspect="1" noChangeArrowheads="1"/>
          </p:cNvPicPr>
          <p:nvPr/>
        </p:nvPicPr>
        <p:blipFill>
          <a:blip r:embed="rId4"/>
          <a:srcRect/>
          <a:stretch>
            <a:fillRect/>
          </a:stretch>
        </p:blipFill>
        <p:spPr bwMode="auto">
          <a:xfrm>
            <a:off x="9794875" y="12687300"/>
            <a:ext cx="2124075" cy="7016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68650" y="1203325"/>
            <a:ext cx="8547100" cy="923925"/>
          </a:xfrm>
          <a:prstGeom prst="rect">
            <a:avLst/>
          </a:prstGeom>
          <a:noFill/>
        </p:spPr>
        <p:txBody>
          <a:bodyPr>
            <a:spAutoFit/>
          </a:bodyPr>
          <a:lstStyle/>
          <a:p>
            <a:pPr fontAlgn="auto">
              <a:spcBef>
                <a:spcPts val="0"/>
              </a:spcBef>
              <a:spcAft>
                <a:spcPts val="0"/>
              </a:spcAft>
              <a:defRPr/>
            </a:pPr>
            <a:r>
              <a:rPr lang="pl-PL" sz="5400" spc="100" dirty="0">
                <a:solidFill>
                  <a:schemeClr val="tx1">
                    <a:lumMod val="65000"/>
                    <a:lumOff val="35000"/>
                  </a:schemeClr>
                </a:solidFill>
                <a:latin typeface="+mn-lt"/>
                <a:ea typeface="Open Sans" panose="020B0606030504020204" pitchFamily="34" charset="0"/>
                <a:cs typeface="Open Sans" panose="020B0606030504020204" pitchFamily="34" charset="0"/>
              </a:rPr>
              <a:t>BEZROBOCIE</a:t>
            </a:r>
            <a:endParaRPr lang="en-US" sz="4800" spc="100" dirty="0">
              <a:solidFill>
                <a:schemeClr val="tx1">
                  <a:lumMod val="65000"/>
                  <a:lumOff val="35000"/>
                </a:schemeClr>
              </a:solidFill>
              <a:latin typeface="+mn-lt"/>
              <a:ea typeface="Open Sans" panose="020B0606030504020204" pitchFamily="34" charset="0"/>
              <a:cs typeface="Open Sans" panose="020B0606030504020204" pitchFamily="34" charset="0"/>
            </a:endParaRPr>
          </a:p>
        </p:txBody>
      </p:sp>
      <p:sp>
        <p:nvSpPr>
          <p:cNvPr id="28" name="TextBox 18"/>
          <p:cNvSpPr txBox="1"/>
          <p:nvPr/>
        </p:nvSpPr>
        <p:spPr>
          <a:xfrm>
            <a:off x="6189663" y="2673350"/>
            <a:ext cx="11493500" cy="1570038"/>
          </a:xfrm>
          <a:prstGeom prst="rect">
            <a:avLst/>
          </a:prstGeom>
          <a:noFill/>
        </p:spPr>
        <p:txBody>
          <a:bodyPr>
            <a:spAutoFit/>
          </a:bodyPr>
          <a:lstStyle/>
          <a:p>
            <a:pPr fontAlgn="auto">
              <a:spcBef>
                <a:spcPts val="0"/>
              </a:spcBef>
              <a:spcAft>
                <a:spcPts val="0"/>
              </a:spcAft>
              <a:defRPr/>
            </a:pPr>
            <a:r>
              <a:rPr lang="pl-PL" sz="5400" spc="100" dirty="0">
                <a:solidFill>
                  <a:schemeClr val="tx1">
                    <a:lumMod val="85000"/>
                    <a:lumOff val="15000"/>
                  </a:schemeClr>
                </a:solidFill>
                <a:latin typeface="Arial Black" pitchFamily="34" charset="0"/>
                <a:ea typeface="Open Sans" panose="020B0606030504020204" pitchFamily="34" charset="0"/>
                <a:cs typeface="Open Sans" panose="020B0606030504020204" pitchFamily="34" charset="0"/>
              </a:rPr>
              <a:t>NAJNIŻSZE OD </a:t>
            </a:r>
            <a:r>
              <a:rPr lang="pl-PL" sz="9600" spc="100" dirty="0">
                <a:solidFill>
                  <a:srgbClr val="C00000"/>
                </a:solidFill>
                <a:latin typeface="Arial Black" pitchFamily="34" charset="0"/>
                <a:ea typeface="Open Sans" panose="020B0606030504020204" pitchFamily="34" charset="0"/>
                <a:cs typeface="Open Sans" panose="020B0606030504020204" pitchFamily="34" charset="0"/>
              </a:rPr>
              <a:t>15 LAT!</a:t>
            </a:r>
            <a:endParaRPr lang="en-US" sz="9600" spc="100" dirty="0">
              <a:solidFill>
                <a:srgbClr val="C00000"/>
              </a:solidFill>
              <a:latin typeface="Arial Black" pitchFamily="34" charset="0"/>
              <a:ea typeface="Open Sans" panose="020B0606030504020204" pitchFamily="34" charset="0"/>
              <a:cs typeface="Open Sans" panose="020B0606030504020204" pitchFamily="34" charset="0"/>
            </a:endParaRPr>
          </a:p>
        </p:txBody>
      </p:sp>
      <p:graphicFrame>
        <p:nvGraphicFramePr>
          <p:cNvPr id="37925" name="Group 37"/>
          <p:cNvGraphicFramePr>
            <a:graphicFrameLocks noGrp="1"/>
          </p:cNvGraphicFramePr>
          <p:nvPr/>
        </p:nvGraphicFramePr>
        <p:xfrm>
          <a:off x="4357688" y="4424363"/>
          <a:ext cx="15105062" cy="7480300"/>
        </p:xfrm>
        <a:graphic>
          <a:graphicData uri="http://schemas.openxmlformats.org/drawingml/2006/table">
            <a:tbl>
              <a:tblPr/>
              <a:tblGrid>
                <a:gridCol w="3445847">
                  <a:extLst>
                    <a:ext uri="{9D8B030D-6E8A-4147-A177-3AD203B41FA5}"/>
                  </a:extLst>
                </a:gridCol>
                <a:gridCol w="2507796">
                  <a:extLst>
                    <a:ext uri="{9D8B030D-6E8A-4147-A177-3AD203B41FA5}"/>
                  </a:extLst>
                </a:gridCol>
                <a:gridCol w="2530840">
                  <a:extLst>
                    <a:ext uri="{9D8B030D-6E8A-4147-A177-3AD203B41FA5}"/>
                  </a:extLst>
                </a:gridCol>
                <a:gridCol w="2206860">
                  <a:extLst>
                    <a:ext uri="{9D8B030D-6E8A-4147-A177-3AD203B41FA5}"/>
                  </a:extLst>
                </a:gridCol>
                <a:gridCol w="2206860">
                  <a:extLst>
                    <a:ext uri="{9D8B030D-6E8A-4147-A177-3AD203B41FA5}"/>
                  </a:extLst>
                </a:gridCol>
                <a:gridCol w="2206860">
                  <a:extLst>
                    <a:ext uri="{9D8B030D-6E8A-4147-A177-3AD203B41FA5}"/>
                  </a:extLst>
                </a:gridCol>
              </a:tblGrid>
              <a:tr h="1317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IN" sz="3200" b="0" i="0" u="none" strike="noStrike" cap="none" normalizeH="0" baseline="0" dirty="0" smtClean="0">
                        <a:ln>
                          <a:noFill/>
                        </a:ln>
                        <a:solidFill>
                          <a:schemeClr val="bg1"/>
                        </a:solidFill>
                        <a:effectLst/>
                        <a:latin typeface="Calibri" pitchFamily="34" charset="0"/>
                        <a:cs typeface="Arial" charset="0"/>
                      </a:endParaRPr>
                    </a:p>
                  </a:txBody>
                  <a:tcPr marL="137160" marR="137160" marT="137160" marB="13716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333F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3200" b="0" i="0" u="none" strike="noStrike" cap="none" normalizeH="0" baseline="0" dirty="0" smtClean="0">
                          <a:ln>
                            <a:noFill/>
                          </a:ln>
                          <a:solidFill>
                            <a:srgbClr val="FFFFFF"/>
                          </a:solidFill>
                          <a:effectLst/>
                          <a:latin typeface="Calibri" pitchFamily="34" charset="0"/>
                          <a:cs typeface="Arial" charset="0"/>
                        </a:rPr>
                        <a:t>GRUDZIEŃ 2014</a:t>
                      </a:r>
                      <a:endParaRPr kumimoji="0" lang="en-IN" sz="3200" b="0" i="0" u="none" strike="noStrike" cap="none" normalizeH="0" baseline="0" dirty="0" smtClean="0">
                        <a:ln>
                          <a:noFill/>
                        </a:ln>
                        <a:solidFill>
                          <a:srgbClr val="FFFFFF"/>
                        </a:solidFill>
                        <a:effectLst/>
                        <a:latin typeface="Calibri" pitchFamily="34" charset="0"/>
                        <a:cs typeface="Arial" charset="0"/>
                      </a:endParaRPr>
                    </a:p>
                  </a:txBody>
                  <a:tcPr marL="137160" marR="137160" marT="137160" marB="13716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333F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3200" b="0" i="0" u="none" strike="noStrike" cap="none" normalizeH="0" baseline="0" dirty="0" smtClean="0">
                          <a:ln>
                            <a:noFill/>
                          </a:ln>
                          <a:solidFill>
                            <a:schemeClr val="bg1"/>
                          </a:solidFill>
                          <a:effectLst/>
                          <a:latin typeface="Calibri" pitchFamily="34" charset="0"/>
                          <a:cs typeface="Arial" charset="0"/>
                        </a:rPr>
                        <a:t>GRUDZIEŃ 2015</a:t>
                      </a:r>
                      <a:endParaRPr kumimoji="0" lang="en-IN" sz="3200" b="0" i="0" u="none" strike="noStrike" cap="none" normalizeH="0" baseline="0" dirty="0" smtClean="0">
                        <a:ln>
                          <a:noFill/>
                        </a:ln>
                        <a:solidFill>
                          <a:srgbClr val="FFFFFF"/>
                        </a:solidFill>
                        <a:effectLst/>
                        <a:latin typeface="Calibri" pitchFamily="34" charset="0"/>
                        <a:cs typeface="Arial" charset="0"/>
                      </a:endParaRPr>
                    </a:p>
                  </a:txBody>
                  <a:tcPr marL="137160" marR="137160" marT="137160" marB="13716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333F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3200" b="0" i="0" u="none" strike="noStrike" cap="none" normalizeH="0" baseline="0" smtClean="0">
                          <a:ln>
                            <a:noFill/>
                          </a:ln>
                          <a:solidFill>
                            <a:srgbClr val="FFFFFF"/>
                          </a:solidFill>
                          <a:effectLst/>
                          <a:latin typeface="Calibri" pitchFamily="34" charset="0"/>
                          <a:cs typeface="Arial" charset="0"/>
                        </a:rPr>
                        <a:t>SIERPIEŃ 2017</a:t>
                      </a:r>
                      <a:endParaRPr kumimoji="0" lang="en-IN" sz="3200" b="0" i="0" u="none" strike="noStrike" cap="none" normalizeH="0" baseline="0" smtClean="0">
                        <a:ln>
                          <a:noFill/>
                        </a:ln>
                        <a:solidFill>
                          <a:srgbClr val="FFFFFF"/>
                        </a:solidFill>
                        <a:effectLst/>
                        <a:latin typeface="Calibri" pitchFamily="34" charset="0"/>
                        <a:cs typeface="Arial" charset="0"/>
                      </a:endParaRPr>
                    </a:p>
                  </a:txBody>
                  <a:tcPr marL="137160" marR="137160" marT="137160" marB="13716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333F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3200" b="0" i="0" u="none" strike="noStrike" cap="none" normalizeH="0" baseline="0" dirty="0" smtClean="0">
                          <a:ln>
                            <a:noFill/>
                          </a:ln>
                          <a:solidFill>
                            <a:srgbClr val="FFFFFF"/>
                          </a:solidFill>
                          <a:effectLst/>
                          <a:latin typeface="Calibri" pitchFamily="34" charset="0"/>
                          <a:cs typeface="Arial" charset="0"/>
                        </a:rPr>
                        <a:t>LIPIEC</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sz="3200" b="0" i="0" u="none" strike="noStrike" cap="none" normalizeH="0" baseline="0" dirty="0" smtClean="0">
                          <a:ln>
                            <a:noFill/>
                          </a:ln>
                          <a:solidFill>
                            <a:srgbClr val="FFFFFF"/>
                          </a:solidFill>
                          <a:effectLst/>
                          <a:latin typeface="Calibri" pitchFamily="34" charset="0"/>
                          <a:cs typeface="Arial" charset="0"/>
                        </a:rPr>
                        <a:t>2018</a:t>
                      </a:r>
                      <a:endParaRPr kumimoji="0" lang="en-IN" sz="3200" b="0" i="0" u="none" strike="noStrike" cap="none" normalizeH="0" baseline="0" dirty="0" smtClean="0">
                        <a:ln>
                          <a:noFill/>
                        </a:ln>
                        <a:solidFill>
                          <a:srgbClr val="FFFFFF"/>
                        </a:solidFill>
                        <a:effectLst/>
                        <a:latin typeface="Calibri" pitchFamily="34" charset="0"/>
                        <a:cs typeface="Arial" charset="0"/>
                      </a:endParaRPr>
                    </a:p>
                  </a:txBody>
                  <a:tcPr marL="137160" marR="137160" marT="137160" marB="13716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333F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3200" b="0" i="0" u="none" strike="noStrike" cap="none" normalizeH="0" baseline="0" dirty="0" smtClean="0">
                          <a:ln>
                            <a:noFill/>
                          </a:ln>
                          <a:solidFill>
                            <a:srgbClr val="FFFFFF"/>
                          </a:solidFill>
                          <a:effectLst/>
                          <a:latin typeface="Calibri" pitchFamily="34" charset="0"/>
                          <a:cs typeface="Arial" charset="0"/>
                        </a:rPr>
                        <a:t>LUTY</a:t>
                      </a:r>
                    </a:p>
                    <a:p>
                      <a:pPr marL="0" marR="0" lvl="0" indent="0" algn="ctr" defTabSz="914400" rtl="0" eaLnBrk="1" fontAlgn="base" latinLnBrk="0" hangingPunct="1">
                        <a:lnSpc>
                          <a:spcPct val="100000"/>
                        </a:lnSpc>
                        <a:spcBef>
                          <a:spcPct val="0"/>
                        </a:spcBef>
                        <a:spcAft>
                          <a:spcPct val="0"/>
                        </a:spcAft>
                        <a:buClrTx/>
                        <a:buSzTx/>
                        <a:buFontTx/>
                        <a:buNone/>
                        <a:tabLst/>
                      </a:pPr>
                      <a:r>
                        <a:rPr kumimoji="0" lang="pl-PL" sz="3200" b="0" i="0" u="none" strike="noStrike" cap="none" normalizeH="0" baseline="0" dirty="0" smtClean="0">
                          <a:ln>
                            <a:noFill/>
                          </a:ln>
                          <a:solidFill>
                            <a:srgbClr val="FFFFFF"/>
                          </a:solidFill>
                          <a:effectLst/>
                          <a:latin typeface="Calibri" pitchFamily="34" charset="0"/>
                          <a:cs typeface="Arial" charset="0"/>
                        </a:rPr>
                        <a:t>2019</a:t>
                      </a:r>
                      <a:endParaRPr kumimoji="0" lang="en-IN" sz="3200" b="0" i="0" u="none" strike="noStrike" cap="none" normalizeH="0" baseline="0" dirty="0" smtClean="0">
                        <a:ln>
                          <a:noFill/>
                        </a:ln>
                        <a:solidFill>
                          <a:srgbClr val="FFFFFF"/>
                        </a:solidFill>
                        <a:effectLst/>
                        <a:latin typeface="Calibri" pitchFamily="34" charset="0"/>
                        <a:cs typeface="Arial" charset="0"/>
                      </a:endParaRPr>
                    </a:p>
                  </a:txBody>
                  <a:tcPr marL="137160" marR="137160" marT="137160" marB="13716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333F50"/>
                    </a:solidFill>
                  </a:tcPr>
                </a:tc>
                <a:extLst>
                  <a:ext uri="{0D108BD9-81ED-4DB2-BD59-A6C34878D82A}"/>
                </a:extLst>
              </a:tr>
              <a:tr h="2054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3200" b="0" i="0" u="none" strike="noStrike" cap="none" normalizeH="0" baseline="0" smtClean="0">
                          <a:ln>
                            <a:noFill/>
                          </a:ln>
                          <a:solidFill>
                            <a:srgbClr val="262626"/>
                          </a:solidFill>
                          <a:effectLst/>
                          <a:latin typeface="Calibri" pitchFamily="34" charset="0"/>
                          <a:cs typeface="Arial" charset="0"/>
                        </a:rPr>
                        <a:t>POLSKA</a:t>
                      </a:r>
                      <a:endParaRPr kumimoji="0" lang="en-IN" sz="3200" b="0" i="0" u="none" strike="noStrike" cap="none" normalizeH="0" baseline="0" smtClean="0">
                        <a:ln>
                          <a:noFill/>
                        </a:ln>
                        <a:solidFill>
                          <a:srgbClr val="262626"/>
                        </a:solidFill>
                        <a:effectLst/>
                        <a:latin typeface="Calibri" pitchFamily="34" charset="0"/>
                        <a:cs typeface="Arial" charset="0"/>
                      </a:endParaRPr>
                    </a:p>
                  </a:txBody>
                  <a:tcPr marL="216000" marR="216000" marT="180000" marB="18000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pattFill prst="dkUpDiag">
                      <a:fgClr>
                        <a:schemeClr val="bg1"/>
                      </a:fgClr>
                      <a:bgClr>
                        <a:srgbClr val="F2F2F2"/>
                      </a:bgClr>
                    </a:patt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3200" b="0" i="0" u="none" strike="noStrike" cap="none" normalizeH="0" baseline="0" smtClean="0">
                          <a:ln>
                            <a:noFill/>
                          </a:ln>
                          <a:solidFill>
                            <a:srgbClr val="262626"/>
                          </a:solidFill>
                          <a:effectLst/>
                          <a:latin typeface="Arial Black" pitchFamily="34" charset="0"/>
                          <a:cs typeface="Arial" charset="0"/>
                        </a:rPr>
                        <a:t>11,4 %</a:t>
                      </a:r>
                      <a:endParaRPr kumimoji="0" lang="en-IN" sz="3200" b="0" i="0" u="none" strike="noStrike" cap="none" normalizeH="0" baseline="0" smtClean="0">
                        <a:ln>
                          <a:noFill/>
                        </a:ln>
                        <a:solidFill>
                          <a:srgbClr val="262626"/>
                        </a:solidFill>
                        <a:effectLst/>
                        <a:latin typeface="Arial Black" pitchFamily="34" charset="0"/>
                        <a:cs typeface="Arial" charset="0"/>
                      </a:endParaRPr>
                    </a:p>
                  </a:txBody>
                  <a:tcPr marL="137160" marR="137160" marT="137160" marB="13716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pattFill prst="dkUpDiag">
                      <a:fgClr>
                        <a:schemeClr val="bg1"/>
                      </a:fgClr>
                      <a:bgClr>
                        <a:srgbClr val="F2F2F2"/>
                      </a:bgClr>
                    </a:patt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3200" b="0" i="0" u="none" strike="noStrike" cap="none" normalizeH="0" baseline="0" smtClean="0">
                          <a:ln>
                            <a:noFill/>
                          </a:ln>
                          <a:solidFill>
                            <a:srgbClr val="262626"/>
                          </a:solidFill>
                          <a:effectLst/>
                          <a:latin typeface="Arial Black" pitchFamily="34" charset="0"/>
                          <a:cs typeface="Arial" charset="0"/>
                        </a:rPr>
                        <a:t>9,7 %</a:t>
                      </a:r>
                      <a:endParaRPr kumimoji="0" lang="en-IN" sz="3200" b="0" i="0" u="none" strike="noStrike" cap="none" normalizeH="0" baseline="0" smtClean="0">
                        <a:ln>
                          <a:noFill/>
                        </a:ln>
                        <a:solidFill>
                          <a:srgbClr val="262626"/>
                        </a:solidFill>
                        <a:effectLst/>
                        <a:latin typeface="Arial Black" pitchFamily="34" charset="0"/>
                        <a:cs typeface="Arial" charset="0"/>
                      </a:endParaRPr>
                    </a:p>
                  </a:txBody>
                  <a:tcPr marL="137160" marR="137160" marT="137160" marB="13716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pattFill prst="dkUpDiag">
                      <a:fgClr>
                        <a:schemeClr val="bg1"/>
                      </a:fgClr>
                      <a:bgClr>
                        <a:srgbClr val="F2F2F2"/>
                      </a:bgClr>
                    </a:patt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3200" b="0" i="0" u="none" strike="noStrike" cap="none" normalizeH="0" baseline="0" smtClean="0">
                          <a:ln>
                            <a:noFill/>
                          </a:ln>
                          <a:solidFill>
                            <a:srgbClr val="262626"/>
                          </a:solidFill>
                          <a:effectLst/>
                          <a:latin typeface="Arial Black" pitchFamily="34" charset="0"/>
                          <a:cs typeface="Arial" charset="0"/>
                        </a:rPr>
                        <a:t>7,0 %</a:t>
                      </a:r>
                      <a:endParaRPr kumimoji="0" lang="en-IN" sz="3200" b="0" i="0" u="none" strike="noStrike" cap="none" normalizeH="0" baseline="0" smtClean="0">
                        <a:ln>
                          <a:noFill/>
                        </a:ln>
                        <a:solidFill>
                          <a:srgbClr val="262626"/>
                        </a:solidFill>
                        <a:effectLst/>
                        <a:latin typeface="Arial Black" pitchFamily="34" charset="0"/>
                        <a:cs typeface="Arial" charset="0"/>
                      </a:endParaRPr>
                    </a:p>
                  </a:txBody>
                  <a:tcPr marL="137160" marR="137160" marT="137160" marB="13716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pattFill prst="dkUpDiag">
                      <a:fgClr>
                        <a:schemeClr val="bg1"/>
                      </a:fgClr>
                      <a:bgClr>
                        <a:srgbClr val="F2F2F2"/>
                      </a:bgClr>
                    </a:patt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3200" b="0" i="0" u="none" strike="noStrike" cap="none" normalizeH="0" baseline="0" dirty="0" smtClean="0">
                          <a:ln>
                            <a:noFill/>
                          </a:ln>
                          <a:solidFill>
                            <a:srgbClr val="262626"/>
                          </a:solidFill>
                          <a:effectLst/>
                          <a:latin typeface="Arial Black" pitchFamily="34" charset="0"/>
                          <a:cs typeface="Arial" charset="0"/>
                        </a:rPr>
                        <a:t>5,9 %</a:t>
                      </a:r>
                      <a:endParaRPr kumimoji="0" lang="en-IN" sz="3200" b="0" i="0" u="none" strike="noStrike" cap="none" normalizeH="0" baseline="0" dirty="0" smtClean="0">
                        <a:ln>
                          <a:noFill/>
                        </a:ln>
                        <a:solidFill>
                          <a:srgbClr val="262626"/>
                        </a:solidFill>
                        <a:effectLst/>
                        <a:latin typeface="Arial Black" pitchFamily="34" charset="0"/>
                        <a:cs typeface="Arial" charset="0"/>
                      </a:endParaRPr>
                    </a:p>
                  </a:txBody>
                  <a:tcPr marL="137160" marR="137160" marT="137160" marB="13716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pattFill prst="dkUpDiag">
                      <a:fgClr>
                        <a:schemeClr val="bg1"/>
                      </a:fgClr>
                      <a:bgClr>
                        <a:srgbClr val="F2F2F2"/>
                      </a:bgClr>
                    </a:patt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3200" b="0" i="0" u="none" strike="noStrike" cap="none" normalizeH="0" baseline="0" dirty="0" smtClean="0">
                          <a:ln>
                            <a:noFill/>
                          </a:ln>
                          <a:solidFill>
                            <a:srgbClr val="262626"/>
                          </a:solidFill>
                          <a:effectLst/>
                          <a:latin typeface="Arial Black" pitchFamily="34" charset="0"/>
                          <a:cs typeface="Arial" charset="0"/>
                        </a:rPr>
                        <a:t>6,1 %</a:t>
                      </a:r>
                      <a:endParaRPr kumimoji="0" lang="en-IN" sz="3200" b="0" i="0" u="none" strike="noStrike" cap="none" normalizeH="0" baseline="0" dirty="0" smtClean="0">
                        <a:ln>
                          <a:noFill/>
                        </a:ln>
                        <a:solidFill>
                          <a:srgbClr val="262626"/>
                        </a:solidFill>
                        <a:effectLst/>
                        <a:latin typeface="Arial Black" pitchFamily="34" charset="0"/>
                        <a:cs typeface="Arial" charset="0"/>
                      </a:endParaRPr>
                    </a:p>
                  </a:txBody>
                  <a:tcPr marL="137160" marR="137160" marT="137160" marB="13716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pattFill prst="dkUpDiag">
                      <a:fgClr>
                        <a:schemeClr val="bg1"/>
                      </a:fgClr>
                      <a:bgClr>
                        <a:srgbClr val="F2F2F2"/>
                      </a:bgClr>
                    </a:pattFill>
                  </a:tcPr>
                </a:tc>
                <a:extLst>
                  <a:ext uri="{0D108BD9-81ED-4DB2-BD59-A6C34878D82A}"/>
                </a:extLst>
              </a:tr>
              <a:tr h="2054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3200" b="0" i="0" u="none" strike="noStrike" cap="none" normalizeH="0" baseline="0" smtClean="0">
                          <a:ln>
                            <a:noFill/>
                          </a:ln>
                          <a:solidFill>
                            <a:srgbClr val="262626"/>
                          </a:solidFill>
                          <a:effectLst/>
                          <a:latin typeface="Calibri" pitchFamily="34" charset="0"/>
                          <a:cs typeface="Arial" charset="0"/>
                        </a:rPr>
                        <a:t>WOJEWÓDZTWO ŚLĄSKIE</a:t>
                      </a:r>
                      <a:endParaRPr kumimoji="0" lang="en-IN" sz="3200" b="0" i="0" u="none" strike="noStrike" cap="none" normalizeH="0" baseline="0" smtClean="0">
                        <a:ln>
                          <a:noFill/>
                        </a:ln>
                        <a:solidFill>
                          <a:srgbClr val="262626"/>
                        </a:solidFill>
                        <a:effectLst/>
                        <a:latin typeface="Calibri" pitchFamily="34" charset="0"/>
                        <a:cs typeface="Arial" charset="0"/>
                      </a:endParaRPr>
                    </a:p>
                  </a:txBody>
                  <a:tcPr marL="216000" marR="216000" marT="180000" marB="18000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pattFill prst="dkUpDiag">
                      <a:fgClr>
                        <a:schemeClr val="bg1"/>
                      </a:fgClr>
                      <a:bgClr>
                        <a:srgbClr val="D9D9D9"/>
                      </a:bgClr>
                    </a:patt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3200" b="0" i="0" u="none" strike="noStrike" cap="none" normalizeH="0" baseline="0" smtClean="0">
                          <a:ln>
                            <a:noFill/>
                          </a:ln>
                          <a:solidFill>
                            <a:srgbClr val="262626"/>
                          </a:solidFill>
                          <a:effectLst/>
                          <a:latin typeface="Arial Black" pitchFamily="34" charset="0"/>
                          <a:cs typeface="Arial" charset="0"/>
                        </a:rPr>
                        <a:t>9,6 %</a:t>
                      </a:r>
                      <a:endParaRPr kumimoji="0" lang="en-IN" sz="3200" b="0" i="0" u="none" strike="noStrike" cap="none" normalizeH="0" baseline="0" smtClean="0">
                        <a:ln>
                          <a:noFill/>
                        </a:ln>
                        <a:solidFill>
                          <a:srgbClr val="262626"/>
                        </a:solidFill>
                        <a:effectLst/>
                        <a:latin typeface="Arial Black" pitchFamily="34" charset="0"/>
                        <a:cs typeface="Arial" charset="0"/>
                      </a:endParaRPr>
                    </a:p>
                  </a:txBody>
                  <a:tcPr marL="137160" marR="137160" marT="137160" marB="13716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pattFill prst="dkUpDiag">
                      <a:fgClr>
                        <a:schemeClr val="bg1"/>
                      </a:fgClr>
                      <a:bgClr>
                        <a:srgbClr val="D9D9D9"/>
                      </a:bgClr>
                    </a:patt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3200" b="0" i="0" u="none" strike="noStrike" cap="none" normalizeH="0" baseline="0" smtClean="0">
                          <a:ln>
                            <a:noFill/>
                          </a:ln>
                          <a:solidFill>
                            <a:srgbClr val="262626"/>
                          </a:solidFill>
                          <a:effectLst/>
                          <a:latin typeface="Arial Black" pitchFamily="34" charset="0"/>
                          <a:cs typeface="Arial" charset="0"/>
                        </a:rPr>
                        <a:t>8,2 %</a:t>
                      </a:r>
                      <a:endParaRPr kumimoji="0" lang="en-IN" sz="3200" b="0" i="0" u="none" strike="noStrike" cap="none" normalizeH="0" baseline="0" smtClean="0">
                        <a:ln>
                          <a:noFill/>
                        </a:ln>
                        <a:solidFill>
                          <a:srgbClr val="262626"/>
                        </a:solidFill>
                        <a:effectLst/>
                        <a:latin typeface="Arial Black" pitchFamily="34" charset="0"/>
                        <a:cs typeface="Arial" charset="0"/>
                      </a:endParaRPr>
                    </a:p>
                  </a:txBody>
                  <a:tcPr marL="137160" marR="137160" marT="137160" marB="13716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pattFill prst="dkUpDiag">
                      <a:fgClr>
                        <a:schemeClr val="bg1"/>
                      </a:fgClr>
                      <a:bgClr>
                        <a:srgbClr val="D9D9D9"/>
                      </a:bgClr>
                    </a:patt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3200" b="0" i="0" u="none" strike="noStrike" cap="none" normalizeH="0" baseline="0" smtClean="0">
                          <a:ln>
                            <a:noFill/>
                          </a:ln>
                          <a:solidFill>
                            <a:srgbClr val="262626"/>
                          </a:solidFill>
                          <a:effectLst/>
                          <a:latin typeface="Arial Black" pitchFamily="34" charset="0"/>
                          <a:cs typeface="Arial" charset="0"/>
                        </a:rPr>
                        <a:t>5,6 %</a:t>
                      </a:r>
                      <a:endParaRPr kumimoji="0" lang="en-IN" sz="3200" b="0" i="0" u="none" strike="noStrike" cap="none" normalizeH="0" baseline="0" smtClean="0">
                        <a:ln>
                          <a:noFill/>
                        </a:ln>
                        <a:solidFill>
                          <a:srgbClr val="262626"/>
                        </a:solidFill>
                        <a:effectLst/>
                        <a:latin typeface="Arial Black" pitchFamily="34" charset="0"/>
                        <a:cs typeface="Arial" charset="0"/>
                      </a:endParaRPr>
                    </a:p>
                  </a:txBody>
                  <a:tcPr marL="137160" marR="137160" marT="137160" marB="13716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pattFill prst="dkUpDiag">
                      <a:fgClr>
                        <a:schemeClr val="bg1"/>
                      </a:fgClr>
                      <a:bgClr>
                        <a:srgbClr val="D9D9D9"/>
                      </a:bgClr>
                    </a:patt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3200" b="0" i="0" u="none" strike="noStrike" cap="none" normalizeH="0" baseline="0" dirty="0" smtClean="0">
                          <a:ln>
                            <a:noFill/>
                          </a:ln>
                          <a:solidFill>
                            <a:srgbClr val="262626"/>
                          </a:solidFill>
                          <a:effectLst/>
                          <a:latin typeface="Arial Black" pitchFamily="34" charset="0"/>
                          <a:cs typeface="Arial" charset="0"/>
                        </a:rPr>
                        <a:t>4,5 %</a:t>
                      </a:r>
                      <a:endParaRPr kumimoji="0" lang="en-IN" sz="3200" b="0" i="0" u="none" strike="noStrike" cap="none" normalizeH="0" baseline="0" dirty="0" smtClean="0">
                        <a:ln>
                          <a:noFill/>
                        </a:ln>
                        <a:solidFill>
                          <a:srgbClr val="262626"/>
                        </a:solidFill>
                        <a:effectLst/>
                        <a:latin typeface="Arial Black" pitchFamily="34" charset="0"/>
                        <a:cs typeface="Arial" charset="0"/>
                      </a:endParaRPr>
                    </a:p>
                  </a:txBody>
                  <a:tcPr marL="137160" marR="137160" marT="137160" marB="13716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pattFill prst="dkUpDiag">
                      <a:fgClr>
                        <a:schemeClr val="bg1"/>
                      </a:fgClr>
                      <a:bgClr>
                        <a:srgbClr val="D9D9D9"/>
                      </a:bgClr>
                    </a:patt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3200" b="0" i="0" u="none" strike="noStrike" cap="none" normalizeH="0" baseline="0" dirty="0" smtClean="0">
                          <a:ln>
                            <a:noFill/>
                          </a:ln>
                          <a:solidFill>
                            <a:srgbClr val="262626"/>
                          </a:solidFill>
                          <a:effectLst/>
                          <a:latin typeface="Arial Black" pitchFamily="34" charset="0"/>
                          <a:cs typeface="Arial" charset="0"/>
                        </a:rPr>
                        <a:t>4,5 %</a:t>
                      </a:r>
                      <a:endParaRPr kumimoji="0" lang="en-IN" sz="3200" b="0" i="0" u="none" strike="noStrike" cap="none" normalizeH="0" baseline="0" dirty="0" smtClean="0">
                        <a:ln>
                          <a:noFill/>
                        </a:ln>
                        <a:solidFill>
                          <a:srgbClr val="262626"/>
                        </a:solidFill>
                        <a:effectLst/>
                        <a:latin typeface="Arial Black" pitchFamily="34" charset="0"/>
                        <a:cs typeface="Arial" charset="0"/>
                      </a:endParaRPr>
                    </a:p>
                  </a:txBody>
                  <a:tcPr marL="137160" marR="137160" marT="137160" marB="13716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pattFill prst="dkUpDiag">
                      <a:fgClr>
                        <a:schemeClr val="bg1"/>
                      </a:fgClr>
                      <a:bgClr>
                        <a:srgbClr val="D9D9D9"/>
                      </a:bgClr>
                    </a:pattFill>
                  </a:tcPr>
                </a:tc>
                <a:extLst>
                  <a:ext uri="{0D108BD9-81ED-4DB2-BD59-A6C34878D82A}"/>
                </a:extLst>
              </a:tr>
              <a:tr h="2054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3200" b="0" i="0" u="none" strike="noStrike" cap="none" normalizeH="0" baseline="0" smtClean="0">
                          <a:ln>
                            <a:noFill/>
                          </a:ln>
                          <a:solidFill>
                            <a:srgbClr val="262626"/>
                          </a:solidFill>
                          <a:effectLst/>
                          <a:latin typeface="Calibri" pitchFamily="34" charset="0"/>
                          <a:cs typeface="Arial" charset="0"/>
                        </a:rPr>
                        <a:t>CZĘSTOCHOWA</a:t>
                      </a:r>
                      <a:endParaRPr kumimoji="0" lang="en-IN" sz="3200" b="0" i="0" u="none" strike="noStrike" cap="none" normalizeH="0" baseline="0" smtClean="0">
                        <a:ln>
                          <a:noFill/>
                        </a:ln>
                        <a:solidFill>
                          <a:srgbClr val="262626"/>
                        </a:solidFill>
                        <a:effectLst/>
                        <a:latin typeface="Calibri" pitchFamily="34" charset="0"/>
                        <a:cs typeface="Arial" charset="0"/>
                      </a:endParaRPr>
                    </a:p>
                  </a:txBody>
                  <a:tcPr marL="216000" marR="216000" marT="180000" marB="18000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pattFill prst="dkUpDiag">
                      <a:fgClr>
                        <a:schemeClr val="bg1"/>
                      </a:fgClr>
                      <a:bgClr>
                        <a:srgbClr val="F2F2F2"/>
                      </a:bgClr>
                    </a:patt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3200" b="0" i="0" u="none" strike="noStrike" cap="none" normalizeH="0" baseline="0" smtClean="0">
                          <a:ln>
                            <a:noFill/>
                          </a:ln>
                          <a:solidFill>
                            <a:srgbClr val="262626"/>
                          </a:solidFill>
                          <a:effectLst/>
                          <a:latin typeface="Arial Black" pitchFamily="34" charset="0"/>
                          <a:cs typeface="Arial" charset="0"/>
                        </a:rPr>
                        <a:t>11,2 %</a:t>
                      </a:r>
                      <a:endParaRPr kumimoji="0" lang="en-IN" sz="3200" b="0" i="0" u="none" strike="noStrike" cap="none" normalizeH="0" baseline="0" smtClean="0">
                        <a:ln>
                          <a:noFill/>
                        </a:ln>
                        <a:solidFill>
                          <a:srgbClr val="262626"/>
                        </a:solidFill>
                        <a:effectLst/>
                        <a:latin typeface="Arial Black" pitchFamily="34" charset="0"/>
                        <a:cs typeface="Arial" charset="0"/>
                      </a:endParaRPr>
                    </a:p>
                  </a:txBody>
                  <a:tcPr marL="137160" marR="137160" marT="137160" marB="13716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pattFill prst="dkUpDiag">
                      <a:fgClr>
                        <a:schemeClr val="bg1"/>
                      </a:fgClr>
                      <a:bgClr>
                        <a:srgbClr val="F2F2F2"/>
                      </a:bgClr>
                    </a:patt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3200" b="0" i="0" u="none" strike="noStrike" cap="none" normalizeH="0" baseline="0" smtClean="0">
                          <a:ln>
                            <a:noFill/>
                          </a:ln>
                          <a:solidFill>
                            <a:srgbClr val="262626"/>
                          </a:solidFill>
                          <a:effectLst/>
                          <a:latin typeface="Arial Black" pitchFamily="34" charset="0"/>
                          <a:cs typeface="Arial" charset="0"/>
                        </a:rPr>
                        <a:t>8,5 %</a:t>
                      </a:r>
                      <a:endParaRPr kumimoji="0" lang="en-IN" sz="3200" b="0" i="0" u="none" strike="noStrike" cap="none" normalizeH="0" baseline="0" smtClean="0">
                        <a:ln>
                          <a:noFill/>
                        </a:ln>
                        <a:solidFill>
                          <a:srgbClr val="262626"/>
                        </a:solidFill>
                        <a:effectLst/>
                        <a:latin typeface="Arial Black" pitchFamily="34" charset="0"/>
                        <a:cs typeface="Arial" charset="0"/>
                      </a:endParaRPr>
                    </a:p>
                  </a:txBody>
                  <a:tcPr marL="137160" marR="137160" marT="137160" marB="13716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pattFill prst="dkUpDiag">
                      <a:fgClr>
                        <a:schemeClr val="bg1"/>
                      </a:fgClr>
                      <a:bgClr>
                        <a:srgbClr val="F2F2F2"/>
                      </a:bgClr>
                    </a:patt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3200" b="0" i="0" u="none" strike="noStrike" cap="none" normalizeH="0" baseline="0" smtClean="0">
                          <a:ln>
                            <a:noFill/>
                          </a:ln>
                          <a:solidFill>
                            <a:srgbClr val="C00000"/>
                          </a:solidFill>
                          <a:effectLst/>
                          <a:latin typeface="Arial Black" pitchFamily="34" charset="0"/>
                          <a:cs typeface="Arial" charset="0"/>
                        </a:rPr>
                        <a:t>5,1 %</a:t>
                      </a:r>
                      <a:endParaRPr kumimoji="0" lang="en-IN" sz="3200" b="0" i="0" u="none" strike="noStrike" cap="none" normalizeH="0" baseline="0" smtClean="0">
                        <a:ln>
                          <a:noFill/>
                        </a:ln>
                        <a:solidFill>
                          <a:srgbClr val="C00000"/>
                        </a:solidFill>
                        <a:effectLst/>
                        <a:latin typeface="Arial Black" pitchFamily="34" charset="0"/>
                        <a:cs typeface="Arial" charset="0"/>
                      </a:endParaRPr>
                    </a:p>
                  </a:txBody>
                  <a:tcPr marL="137160" marR="137160" marT="137160" marB="13716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pattFill prst="dkUpDiag">
                      <a:fgClr>
                        <a:schemeClr val="bg1"/>
                      </a:fgClr>
                      <a:bgClr>
                        <a:srgbClr val="F2F2F2"/>
                      </a:bgClr>
                    </a:patt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3200" b="0" i="0" u="none" strike="noStrike" cap="none" normalizeH="0" baseline="0" dirty="0" smtClean="0">
                          <a:ln>
                            <a:noFill/>
                          </a:ln>
                          <a:solidFill>
                            <a:srgbClr val="C00000"/>
                          </a:solidFill>
                          <a:effectLst/>
                          <a:latin typeface="Arial Black" pitchFamily="34" charset="0"/>
                          <a:cs typeface="Arial" charset="0"/>
                        </a:rPr>
                        <a:t>3,7 %</a:t>
                      </a:r>
                      <a:endParaRPr kumimoji="0" lang="en-IN" sz="3200" b="0" i="0" u="none" strike="noStrike" cap="none" normalizeH="0" baseline="0" dirty="0" smtClean="0">
                        <a:ln>
                          <a:noFill/>
                        </a:ln>
                        <a:solidFill>
                          <a:srgbClr val="C00000"/>
                        </a:solidFill>
                        <a:effectLst/>
                        <a:latin typeface="Arial Black" pitchFamily="34" charset="0"/>
                        <a:cs typeface="Arial" charset="0"/>
                      </a:endParaRPr>
                    </a:p>
                  </a:txBody>
                  <a:tcPr marL="137160" marR="137160" marT="137160" marB="13716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pattFill prst="dkUpDiag">
                      <a:fgClr>
                        <a:schemeClr val="bg1"/>
                      </a:fgClr>
                      <a:bgClr>
                        <a:srgbClr val="F2F2F2"/>
                      </a:bgClr>
                    </a:patt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3200" b="0" i="0" u="none" strike="noStrike" cap="none" normalizeH="0" baseline="0" dirty="0" smtClean="0">
                          <a:ln>
                            <a:noFill/>
                          </a:ln>
                          <a:solidFill>
                            <a:srgbClr val="C00000"/>
                          </a:solidFill>
                          <a:effectLst/>
                          <a:latin typeface="Arial Black" pitchFamily="34" charset="0"/>
                          <a:cs typeface="Arial" charset="0"/>
                        </a:rPr>
                        <a:t>3,8 %</a:t>
                      </a:r>
                      <a:endParaRPr kumimoji="0" lang="en-IN" sz="3200" b="0" i="0" u="none" strike="noStrike" cap="none" normalizeH="0" baseline="0" dirty="0" smtClean="0">
                        <a:ln>
                          <a:noFill/>
                        </a:ln>
                        <a:solidFill>
                          <a:srgbClr val="C00000"/>
                        </a:solidFill>
                        <a:effectLst/>
                        <a:latin typeface="Arial Black" pitchFamily="34" charset="0"/>
                        <a:cs typeface="Arial" charset="0"/>
                      </a:endParaRPr>
                    </a:p>
                  </a:txBody>
                  <a:tcPr marL="137160" marR="137160" marT="137160" marB="137160" anchor="ctr"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pattFill prst="dkUpDiag">
                      <a:fgClr>
                        <a:schemeClr val="bg1"/>
                      </a:fgClr>
                      <a:bgClr>
                        <a:srgbClr val="F2F2F2"/>
                      </a:bgClr>
                    </a:pattFill>
                  </a:tcPr>
                </a:tc>
                <a:extLst>
                  <a:ext uri="{0D108BD9-81ED-4DB2-BD59-A6C34878D82A}"/>
                </a:extLst>
              </a:tr>
            </a:tbl>
          </a:graphicData>
        </a:graphic>
      </p:graphicFrame>
      <p:cxnSp>
        <p:nvCxnSpPr>
          <p:cNvPr id="15" name="Straight Connector 13"/>
          <p:cNvCxnSpPr/>
          <p:nvPr/>
        </p:nvCxnSpPr>
        <p:spPr>
          <a:xfrm flipV="1">
            <a:off x="3259138" y="2232025"/>
            <a:ext cx="17706975" cy="15875"/>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8" name="Rectangle 11"/>
          <p:cNvSpPr/>
          <p:nvPr/>
        </p:nvSpPr>
        <p:spPr>
          <a:xfrm flipH="1">
            <a:off x="0" y="1419225"/>
            <a:ext cx="192088" cy="152876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ED7D31">
                  <a:lumMod val="50000"/>
                </a:srgbClr>
              </a:solidFill>
            </a:endParaRPr>
          </a:p>
        </p:txBody>
      </p:sp>
      <p:pic>
        <p:nvPicPr>
          <p:cNvPr id="22570" name="Picture 1" descr="C:\Users\lstacherczak\Desktop\rada dzielnicy\01_lepsza praca.jpg"/>
          <p:cNvPicPr>
            <a:picLocks noChangeAspect="1" noChangeArrowheads="1"/>
          </p:cNvPicPr>
          <p:nvPr/>
        </p:nvPicPr>
        <p:blipFill>
          <a:blip r:embed="rId2"/>
          <a:srcRect/>
          <a:stretch>
            <a:fillRect/>
          </a:stretch>
        </p:blipFill>
        <p:spPr bwMode="auto">
          <a:xfrm>
            <a:off x="17522825" y="881063"/>
            <a:ext cx="2992438" cy="1196975"/>
          </a:xfrm>
          <a:prstGeom prst="rect">
            <a:avLst/>
          </a:prstGeom>
          <a:noFill/>
          <a:ln w="9525">
            <a:noFill/>
            <a:miter lim="800000"/>
            <a:headEnd/>
            <a:tailEnd/>
          </a:ln>
        </p:spPr>
      </p:pic>
      <p:cxnSp>
        <p:nvCxnSpPr>
          <p:cNvPr id="11" name="Straight Connector 17"/>
          <p:cNvCxnSpPr/>
          <p:nvPr/>
        </p:nvCxnSpPr>
        <p:spPr>
          <a:xfrm flipV="1">
            <a:off x="12190413" y="12771438"/>
            <a:ext cx="22225" cy="504825"/>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TextBox 22"/>
          <p:cNvSpPr txBox="1"/>
          <p:nvPr/>
        </p:nvSpPr>
        <p:spPr>
          <a:xfrm>
            <a:off x="12330113" y="12793663"/>
            <a:ext cx="1500187" cy="584200"/>
          </a:xfrm>
          <a:prstGeom prst="rect">
            <a:avLst/>
          </a:prstGeom>
          <a:noFill/>
        </p:spPr>
        <p:txBody>
          <a:bodyPr>
            <a:spAutoFit/>
          </a:bodyPr>
          <a:lstStyle/>
          <a:p>
            <a:pPr algn="ctr" fontAlgn="auto">
              <a:spcBef>
                <a:spcPts val="0"/>
              </a:spcBef>
              <a:spcAft>
                <a:spcPts val="0"/>
              </a:spcAft>
              <a:defRPr/>
            </a:pPr>
            <a:r>
              <a:rPr lang="pl-PL" sz="3200" spc="300" dirty="0">
                <a:solidFill>
                  <a:schemeClr val="tx2">
                    <a:lumMod val="50000"/>
                  </a:schemeClr>
                </a:solidFill>
                <a:latin typeface="Arial Black" pitchFamily="34" charset="0"/>
                <a:ea typeface="Open Sans" panose="020B0606030504020204" pitchFamily="34" charset="0"/>
                <a:cs typeface="Aharoni" pitchFamily="2" charset="-79"/>
              </a:rPr>
              <a:t>2019</a:t>
            </a:r>
            <a:endParaRPr lang="en-US" sz="3200" spc="300" dirty="0">
              <a:solidFill>
                <a:schemeClr val="tx2">
                  <a:lumMod val="50000"/>
                </a:schemeClr>
              </a:solidFill>
              <a:latin typeface="Arial Black" pitchFamily="34" charset="0"/>
              <a:ea typeface="Open Sans" panose="020B0606030504020204" pitchFamily="34" charset="0"/>
              <a:cs typeface="Aharoni" pitchFamily="2" charset="-79"/>
            </a:endParaRPr>
          </a:p>
        </p:txBody>
      </p:sp>
      <p:pic>
        <p:nvPicPr>
          <p:cNvPr id="22573" name="Picture 10" descr="C:\Users\lstacherczak\Desktop\czestochowa_logo_A1_podstawowe_kolor.PNG"/>
          <p:cNvPicPr>
            <a:picLocks noChangeAspect="1" noChangeArrowheads="1"/>
          </p:cNvPicPr>
          <p:nvPr/>
        </p:nvPicPr>
        <p:blipFill>
          <a:blip r:embed="rId3"/>
          <a:srcRect/>
          <a:stretch>
            <a:fillRect/>
          </a:stretch>
        </p:blipFill>
        <p:spPr bwMode="auto">
          <a:xfrm>
            <a:off x="9794875" y="12687300"/>
            <a:ext cx="2124075" cy="7016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p:cNvCxnSpPr/>
          <p:nvPr/>
        </p:nvCxnSpPr>
        <p:spPr>
          <a:xfrm>
            <a:off x="3259138" y="2247900"/>
            <a:ext cx="8126412" cy="0"/>
          </a:xfrm>
          <a:prstGeom prst="line">
            <a:avLst/>
          </a:prstGeom>
          <a:ln w="508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2330113" y="12793663"/>
            <a:ext cx="1500187" cy="492125"/>
          </a:xfrm>
          <a:prstGeom prst="rect">
            <a:avLst/>
          </a:prstGeom>
          <a:noFill/>
        </p:spPr>
        <p:txBody>
          <a:bodyPr>
            <a:spAutoFit/>
          </a:bodyPr>
          <a:lstStyle/>
          <a:p>
            <a:pPr algn="ctr" fontAlgn="auto">
              <a:spcBef>
                <a:spcPts val="0"/>
              </a:spcBef>
              <a:spcAft>
                <a:spcPts val="0"/>
              </a:spcAft>
              <a:defRPr/>
            </a:pPr>
            <a:r>
              <a:rPr lang="pl-PL" sz="2600" spc="300" dirty="0">
                <a:solidFill>
                  <a:srgbClr val="ED7D31">
                    <a:lumMod val="50000"/>
                  </a:srgbClr>
                </a:solidFill>
                <a:latin typeface="+mn-lt"/>
                <a:ea typeface="Open Sans" panose="020B0606030504020204" pitchFamily="34" charset="0"/>
                <a:cs typeface="Open Sans" panose="020B0606030504020204" pitchFamily="34" charset="0"/>
              </a:rPr>
              <a:t>2016</a:t>
            </a:r>
            <a:endParaRPr lang="en-US" sz="2600" spc="300" dirty="0">
              <a:solidFill>
                <a:srgbClr val="ED7D31">
                  <a:lumMod val="50000"/>
                </a:srgbClr>
              </a:solidFill>
              <a:latin typeface="+mn-lt"/>
              <a:ea typeface="Open Sans" panose="020B0606030504020204" pitchFamily="34" charset="0"/>
              <a:cs typeface="Open Sans" panose="020B0606030504020204" pitchFamily="34" charset="0"/>
            </a:endParaRPr>
          </a:p>
        </p:txBody>
      </p:sp>
      <p:sp>
        <p:nvSpPr>
          <p:cNvPr id="19" name="TextBox 18"/>
          <p:cNvSpPr txBox="1"/>
          <p:nvPr/>
        </p:nvSpPr>
        <p:spPr>
          <a:xfrm>
            <a:off x="3168650" y="1203325"/>
            <a:ext cx="11885613" cy="923925"/>
          </a:xfrm>
          <a:prstGeom prst="rect">
            <a:avLst/>
          </a:prstGeom>
          <a:noFill/>
        </p:spPr>
        <p:txBody>
          <a:bodyPr>
            <a:spAutoFit/>
          </a:bodyPr>
          <a:lstStyle/>
          <a:p>
            <a:pPr fontAlgn="auto">
              <a:spcBef>
                <a:spcPts val="0"/>
              </a:spcBef>
              <a:spcAft>
                <a:spcPts val="0"/>
              </a:spcAft>
              <a:defRPr/>
            </a:pPr>
            <a:r>
              <a:rPr lang="pl-PL" sz="5400" spc="100" dirty="0">
                <a:solidFill>
                  <a:schemeClr val="tx1">
                    <a:lumMod val="65000"/>
                    <a:lumOff val="35000"/>
                  </a:schemeClr>
                </a:solidFill>
                <a:latin typeface="+mn-lt"/>
                <a:ea typeface="Open Sans" panose="020B0606030504020204" pitchFamily="34" charset="0"/>
                <a:cs typeface="Open Sans" panose="020B0606030504020204" pitchFamily="34" charset="0"/>
              </a:rPr>
              <a:t>EDUKACJA</a:t>
            </a:r>
            <a:endParaRPr lang="en-US" sz="5400" spc="100" dirty="0">
              <a:solidFill>
                <a:schemeClr val="tx1">
                  <a:lumMod val="65000"/>
                  <a:lumOff val="35000"/>
                </a:schemeClr>
              </a:solidFill>
              <a:latin typeface="+mn-lt"/>
              <a:ea typeface="Open Sans" panose="020B0606030504020204" pitchFamily="34" charset="0"/>
              <a:cs typeface="Open Sans" panose="020B0606030504020204" pitchFamily="34" charset="0"/>
            </a:endParaRPr>
          </a:p>
        </p:txBody>
      </p:sp>
      <p:sp>
        <p:nvSpPr>
          <p:cNvPr id="23556" name="pole tekstowe 9"/>
          <p:cNvSpPr txBox="1">
            <a:spLocks noChangeArrowheads="1"/>
          </p:cNvSpPr>
          <p:nvPr/>
        </p:nvSpPr>
        <p:spPr bwMode="auto">
          <a:xfrm>
            <a:off x="2220913" y="2628900"/>
            <a:ext cx="16867187" cy="646113"/>
          </a:xfrm>
          <a:prstGeom prst="rect">
            <a:avLst/>
          </a:prstGeom>
          <a:noFill/>
          <a:ln w="9525">
            <a:noFill/>
            <a:miter lim="800000"/>
            <a:headEnd/>
            <a:tailEnd/>
          </a:ln>
        </p:spPr>
        <p:txBody>
          <a:bodyPr>
            <a:spAutoFit/>
          </a:bodyPr>
          <a:lstStyle/>
          <a:p>
            <a:endParaRPr lang="pl-PL">
              <a:solidFill>
                <a:srgbClr val="000000"/>
              </a:solidFill>
              <a:latin typeface="Calibri" pitchFamily="34" charset="0"/>
            </a:endParaRPr>
          </a:p>
        </p:txBody>
      </p:sp>
      <p:sp>
        <p:nvSpPr>
          <p:cNvPr id="25" name="Right Triangle 1"/>
          <p:cNvSpPr/>
          <p:nvPr/>
        </p:nvSpPr>
        <p:spPr>
          <a:xfrm flipH="1">
            <a:off x="0" y="2947988"/>
            <a:ext cx="24384000" cy="10768012"/>
          </a:xfrm>
          <a:prstGeom prst="rtTriangle">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 name="TextBox 18"/>
          <p:cNvSpPr txBox="1"/>
          <p:nvPr/>
        </p:nvSpPr>
        <p:spPr>
          <a:xfrm>
            <a:off x="3168650" y="2479675"/>
            <a:ext cx="15282863" cy="923925"/>
          </a:xfrm>
          <a:prstGeom prst="rect">
            <a:avLst/>
          </a:prstGeom>
          <a:noFill/>
        </p:spPr>
        <p:txBody>
          <a:bodyPr>
            <a:spAutoFit/>
          </a:bodyPr>
          <a:lstStyle/>
          <a:p>
            <a:pPr fontAlgn="auto">
              <a:spcBef>
                <a:spcPts val="0"/>
              </a:spcBef>
              <a:spcAft>
                <a:spcPts val="0"/>
              </a:spcAft>
              <a:defRPr/>
            </a:pPr>
            <a:r>
              <a:rPr lang="pl-PL" sz="5400" b="1" spc="100" dirty="0">
                <a:solidFill>
                  <a:schemeClr val="tx1">
                    <a:lumMod val="65000"/>
                    <a:lumOff val="35000"/>
                  </a:schemeClr>
                </a:solidFill>
                <a:latin typeface="+mn-lt"/>
                <a:ea typeface="Open Sans" panose="020B0606030504020204" pitchFamily="34" charset="0"/>
                <a:cs typeface="Open Sans" panose="020B0606030504020204" pitchFamily="34" charset="0"/>
              </a:rPr>
              <a:t>AKADEMICKA CZĘSTOCHOWA w 2017 roku</a:t>
            </a:r>
            <a:endParaRPr lang="en-US" sz="5400" b="1" spc="100" dirty="0">
              <a:solidFill>
                <a:schemeClr val="tx1">
                  <a:lumMod val="65000"/>
                  <a:lumOff val="35000"/>
                </a:schemeClr>
              </a:solidFill>
              <a:latin typeface="+mn-lt"/>
              <a:ea typeface="Open Sans" panose="020B0606030504020204" pitchFamily="34" charset="0"/>
              <a:cs typeface="Open Sans" panose="020B0606030504020204" pitchFamily="34" charset="0"/>
            </a:endParaRPr>
          </a:p>
        </p:txBody>
      </p:sp>
      <p:sp>
        <p:nvSpPr>
          <p:cNvPr id="23559" name="Prostokąt 14"/>
          <p:cNvSpPr>
            <a:spLocks noChangeArrowheads="1"/>
          </p:cNvSpPr>
          <p:nvPr/>
        </p:nvSpPr>
        <p:spPr bwMode="auto">
          <a:xfrm>
            <a:off x="1028700" y="3646488"/>
            <a:ext cx="20212050" cy="4056062"/>
          </a:xfrm>
          <a:prstGeom prst="rect">
            <a:avLst/>
          </a:prstGeom>
          <a:noFill/>
          <a:ln w="9525">
            <a:noFill/>
            <a:miter lim="800000"/>
            <a:headEnd/>
            <a:tailEnd/>
          </a:ln>
        </p:spPr>
        <p:txBody>
          <a:bodyPr>
            <a:spAutoFit/>
          </a:bodyPr>
          <a:lstStyle/>
          <a:p>
            <a:r>
              <a:rPr lang="pl-PL" sz="4000" b="1">
                <a:solidFill>
                  <a:srgbClr val="1F4E79"/>
                </a:solidFill>
                <a:latin typeface="Calibri" pitchFamily="34" charset="0"/>
              </a:rPr>
              <a:t>98,7 tys. zł</a:t>
            </a:r>
            <a:r>
              <a:rPr lang="pl-PL" sz="2800">
                <a:solidFill>
                  <a:srgbClr val="00B0F0"/>
                </a:solidFill>
                <a:latin typeface="Calibri" pitchFamily="34" charset="0"/>
              </a:rPr>
              <a:t> </a:t>
            </a:r>
            <a:r>
              <a:rPr lang="pl-PL" sz="2800">
                <a:latin typeface="Calibri" pitchFamily="34" charset="0"/>
              </a:rPr>
              <a:t>- DOFINANSOWANIE WSPÓLNYCH DZIAŁAŃ PROMOCYJNYCH – KAMPANIA „STUDIUJ </a:t>
            </a:r>
            <a:br>
              <a:rPr lang="pl-PL" sz="2800">
                <a:latin typeface="Calibri" pitchFamily="34" charset="0"/>
              </a:rPr>
            </a:br>
            <a:r>
              <a:rPr lang="pl-PL" sz="2800">
                <a:latin typeface="Calibri" pitchFamily="34" charset="0"/>
              </a:rPr>
              <a:t>W CZĘSTOCHOWIE” (POLITECHNIKA CZĘSTOCHOWSKA, UNIWERSYTET IM. JANA DŁUGOSZA)</a:t>
            </a:r>
          </a:p>
          <a:p>
            <a:endParaRPr lang="pl-PL" sz="2800">
              <a:latin typeface="Calibri" pitchFamily="34" charset="0"/>
            </a:endParaRPr>
          </a:p>
          <a:p>
            <a:r>
              <a:rPr lang="pl-PL" sz="4000" b="1">
                <a:solidFill>
                  <a:srgbClr val="1F4E79"/>
                </a:solidFill>
                <a:latin typeface="Calibri" pitchFamily="34" charset="0"/>
              </a:rPr>
              <a:t>89,6</a:t>
            </a:r>
            <a:r>
              <a:rPr lang="pl-PL" sz="4000">
                <a:solidFill>
                  <a:srgbClr val="1F4E79"/>
                </a:solidFill>
                <a:latin typeface="Calibri" pitchFamily="34" charset="0"/>
              </a:rPr>
              <a:t> </a:t>
            </a:r>
            <a:r>
              <a:rPr lang="pl-PL" sz="4000" b="1">
                <a:solidFill>
                  <a:srgbClr val="1F4E79"/>
                </a:solidFill>
                <a:latin typeface="Calibri" pitchFamily="34" charset="0"/>
              </a:rPr>
              <a:t>tys. zł </a:t>
            </a:r>
            <a:r>
              <a:rPr lang="pl-PL" sz="2800" b="1">
                <a:latin typeface="Calibri" pitchFamily="34" charset="0"/>
              </a:rPr>
              <a:t>– </a:t>
            </a:r>
            <a:r>
              <a:rPr lang="pl-PL" sz="2800">
                <a:latin typeface="Calibri" pitchFamily="34" charset="0"/>
              </a:rPr>
              <a:t>DOFINANSOWANIE DZIAŁAŃ INWESTYCYJNYCH – DOPOSAŻENIE PRACOWNII DYDAKTYCZNYCH UCZELNI</a:t>
            </a:r>
          </a:p>
          <a:p>
            <a:r>
              <a:rPr lang="pl-PL" sz="2800">
                <a:latin typeface="Calibri" pitchFamily="34" charset="0"/>
              </a:rPr>
              <a:t>(POLITECHNIKA CZĘSTOCHOWSKA, UNIWERSYTET IM. JANA DŁUGOSZA)</a:t>
            </a:r>
          </a:p>
          <a:p>
            <a:endParaRPr lang="pl-PL" sz="2800">
              <a:latin typeface="Calibri" pitchFamily="34" charset="0"/>
            </a:endParaRPr>
          </a:p>
          <a:p>
            <a:r>
              <a:rPr lang="pl-PL" sz="4000" b="1">
                <a:solidFill>
                  <a:srgbClr val="1F4E79"/>
                </a:solidFill>
                <a:latin typeface="Calibri" pitchFamily="34" charset="0"/>
              </a:rPr>
              <a:t>20 tys. zł </a:t>
            </a:r>
            <a:r>
              <a:rPr lang="pl-PL" sz="2800">
                <a:latin typeface="Calibri" pitchFamily="34" charset="0"/>
              </a:rPr>
              <a:t>- NAGRODY ZA NAJLEPSZĄ PRACĘ INŻYNIERSKĄ, LICENCJACKĄ,</a:t>
            </a:r>
          </a:p>
          <a:p>
            <a:r>
              <a:rPr lang="pl-PL" sz="2800">
                <a:latin typeface="Calibri" pitchFamily="34" charset="0"/>
              </a:rPr>
              <a:t>MAGISTERSKĄ LUB DOKTORSKĄ ZWIĄZANĄ Z PROMOCJĄ CZĘSTOCHOWY</a:t>
            </a:r>
          </a:p>
        </p:txBody>
      </p:sp>
      <p:cxnSp>
        <p:nvCxnSpPr>
          <p:cNvPr id="21" name="Straight Connector 13"/>
          <p:cNvCxnSpPr/>
          <p:nvPr/>
        </p:nvCxnSpPr>
        <p:spPr>
          <a:xfrm flipV="1">
            <a:off x="3259138" y="2232025"/>
            <a:ext cx="17706975" cy="15875"/>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2" name="Rectangle 11"/>
          <p:cNvSpPr/>
          <p:nvPr/>
        </p:nvSpPr>
        <p:spPr>
          <a:xfrm flipH="1">
            <a:off x="0" y="1419225"/>
            <a:ext cx="192088" cy="152876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ED7D31">
                  <a:lumMod val="50000"/>
                </a:srgbClr>
              </a:solidFill>
            </a:endParaRPr>
          </a:p>
        </p:txBody>
      </p:sp>
      <p:pic>
        <p:nvPicPr>
          <p:cNvPr id="23562" name="Picture 1" descr="C:\Users\lstacherczak\Desktop\rada dzielnicy\01_lepsza praca.jpg"/>
          <p:cNvPicPr>
            <a:picLocks noChangeAspect="1" noChangeArrowheads="1"/>
          </p:cNvPicPr>
          <p:nvPr/>
        </p:nvPicPr>
        <p:blipFill>
          <a:blip r:embed="rId3"/>
          <a:srcRect/>
          <a:stretch>
            <a:fillRect/>
          </a:stretch>
        </p:blipFill>
        <p:spPr bwMode="auto">
          <a:xfrm>
            <a:off x="17522825" y="881063"/>
            <a:ext cx="2992438" cy="1196975"/>
          </a:xfrm>
          <a:prstGeom prst="rect">
            <a:avLst/>
          </a:prstGeom>
          <a:noFill/>
          <a:ln w="9525">
            <a:noFill/>
            <a:miter lim="800000"/>
            <a:headEnd/>
            <a:tailEnd/>
          </a:ln>
        </p:spPr>
      </p:pic>
      <p:cxnSp>
        <p:nvCxnSpPr>
          <p:cNvPr id="17" name="Straight Connector 17"/>
          <p:cNvCxnSpPr/>
          <p:nvPr/>
        </p:nvCxnSpPr>
        <p:spPr>
          <a:xfrm flipV="1">
            <a:off x="11771313" y="12676188"/>
            <a:ext cx="22225" cy="504825"/>
          </a:xfrm>
          <a:prstGeom prst="line">
            <a:avLst/>
          </a:prstGeom>
          <a:ln w="508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4" name="Prostokąt 23"/>
          <p:cNvSpPr>
            <a:spLocks noChangeArrowheads="1"/>
          </p:cNvSpPr>
          <p:nvPr/>
        </p:nvSpPr>
        <p:spPr bwMode="auto">
          <a:xfrm>
            <a:off x="592138" y="9010650"/>
            <a:ext cx="6823075" cy="1138238"/>
          </a:xfrm>
          <a:prstGeom prst="rect">
            <a:avLst/>
          </a:prstGeom>
          <a:noFill/>
          <a:ln w="9525">
            <a:noFill/>
            <a:miter lim="800000"/>
            <a:headEnd/>
            <a:tailEnd/>
          </a:ln>
        </p:spPr>
        <p:txBody>
          <a:bodyPr wrap="none">
            <a:spAutoFit/>
          </a:bodyPr>
          <a:lstStyle>
            <a:defPPr>
              <a:defRPr lang="en-US"/>
            </a:defPPr>
            <a:lvl1pPr algn="l" defTabSz="1828800" rtl="0" fontAlgn="base">
              <a:spcBef>
                <a:spcPct val="0"/>
              </a:spcBef>
              <a:spcAft>
                <a:spcPct val="0"/>
              </a:spcAft>
              <a:defRPr sz="3600" kern="1200">
                <a:solidFill>
                  <a:schemeClr val="tx1"/>
                </a:solidFill>
                <a:latin typeface="Arial" charset="0"/>
                <a:ea typeface="+mn-ea"/>
                <a:cs typeface="Arial" charset="0"/>
              </a:defRPr>
            </a:lvl1pPr>
            <a:lvl2pPr marL="914400" indent="-457200" algn="l" defTabSz="1828800" rtl="0" fontAlgn="base">
              <a:spcBef>
                <a:spcPct val="0"/>
              </a:spcBef>
              <a:spcAft>
                <a:spcPct val="0"/>
              </a:spcAft>
              <a:defRPr sz="3600" kern="1200">
                <a:solidFill>
                  <a:schemeClr val="tx1"/>
                </a:solidFill>
                <a:latin typeface="Arial" charset="0"/>
                <a:ea typeface="+mn-ea"/>
                <a:cs typeface="Arial" charset="0"/>
              </a:defRPr>
            </a:lvl2pPr>
            <a:lvl3pPr marL="1828800" indent="-914400" algn="l" defTabSz="1828800" rtl="0" fontAlgn="base">
              <a:spcBef>
                <a:spcPct val="0"/>
              </a:spcBef>
              <a:spcAft>
                <a:spcPct val="0"/>
              </a:spcAft>
              <a:defRPr sz="3600" kern="1200">
                <a:solidFill>
                  <a:schemeClr val="tx1"/>
                </a:solidFill>
                <a:latin typeface="Arial" charset="0"/>
                <a:ea typeface="+mn-ea"/>
                <a:cs typeface="Arial" charset="0"/>
              </a:defRPr>
            </a:lvl3pPr>
            <a:lvl4pPr marL="2743200" indent="-1371600" algn="l" defTabSz="1828800" rtl="0" fontAlgn="base">
              <a:spcBef>
                <a:spcPct val="0"/>
              </a:spcBef>
              <a:spcAft>
                <a:spcPct val="0"/>
              </a:spcAft>
              <a:defRPr sz="3600" kern="1200">
                <a:solidFill>
                  <a:schemeClr val="tx1"/>
                </a:solidFill>
                <a:latin typeface="Arial" charset="0"/>
                <a:ea typeface="+mn-ea"/>
                <a:cs typeface="Arial" charset="0"/>
              </a:defRPr>
            </a:lvl4pPr>
            <a:lvl5pPr marL="3657600" indent="-1828800" algn="l" defTabSz="1828800" rtl="0" fontAlgn="base">
              <a:spcBef>
                <a:spcPct val="0"/>
              </a:spcBef>
              <a:spcAft>
                <a:spcPct val="0"/>
              </a:spcAft>
              <a:defRPr sz="3600" kern="1200">
                <a:solidFill>
                  <a:schemeClr val="tx1"/>
                </a:solidFill>
                <a:latin typeface="Arial" charset="0"/>
                <a:ea typeface="+mn-ea"/>
                <a:cs typeface="Arial" charset="0"/>
              </a:defRPr>
            </a:lvl5pPr>
            <a:lvl6pPr marL="2286000" algn="l" defTabSz="914400" rtl="0" eaLnBrk="1" latinLnBrk="0" hangingPunct="1">
              <a:defRPr sz="3600" kern="1200">
                <a:solidFill>
                  <a:schemeClr val="tx1"/>
                </a:solidFill>
                <a:latin typeface="Arial" charset="0"/>
                <a:ea typeface="+mn-ea"/>
                <a:cs typeface="Arial" charset="0"/>
              </a:defRPr>
            </a:lvl6pPr>
            <a:lvl7pPr marL="2743200" algn="l" defTabSz="914400" rtl="0" eaLnBrk="1" latinLnBrk="0" hangingPunct="1">
              <a:defRPr sz="3600" kern="1200">
                <a:solidFill>
                  <a:schemeClr val="tx1"/>
                </a:solidFill>
                <a:latin typeface="Arial" charset="0"/>
                <a:ea typeface="+mn-ea"/>
                <a:cs typeface="Arial" charset="0"/>
              </a:defRPr>
            </a:lvl7pPr>
            <a:lvl8pPr marL="3200400" algn="l" defTabSz="914400" rtl="0" eaLnBrk="1" latinLnBrk="0" hangingPunct="1">
              <a:defRPr sz="3600" kern="1200">
                <a:solidFill>
                  <a:schemeClr val="tx1"/>
                </a:solidFill>
                <a:latin typeface="Arial" charset="0"/>
                <a:ea typeface="+mn-ea"/>
                <a:cs typeface="Arial" charset="0"/>
              </a:defRPr>
            </a:lvl8pPr>
            <a:lvl9pPr marL="3657600" algn="l" defTabSz="914400" rtl="0" eaLnBrk="1" latinLnBrk="0" hangingPunct="1">
              <a:defRPr sz="3600" kern="1200">
                <a:solidFill>
                  <a:schemeClr val="tx1"/>
                </a:solidFill>
                <a:latin typeface="Arial" charset="0"/>
                <a:ea typeface="+mn-ea"/>
                <a:cs typeface="Arial" charset="0"/>
              </a:defRPr>
            </a:lvl9pPr>
          </a:lstStyle>
          <a:p>
            <a:pPr>
              <a:defRPr/>
            </a:pPr>
            <a:r>
              <a:rPr lang="pl-PL" sz="4000" b="1" dirty="0" smtClean="0">
                <a:solidFill>
                  <a:schemeClr val="accent1">
                    <a:lumMod val="50000"/>
                  </a:schemeClr>
                </a:solidFill>
                <a:latin typeface="Calibri" pitchFamily="34" charset="0"/>
                <a:cs typeface="Arial" pitchFamily="34" charset="0"/>
              </a:rPr>
              <a:t>138 </a:t>
            </a:r>
            <a:r>
              <a:rPr lang="pl-PL" sz="4000" b="1" dirty="0">
                <a:solidFill>
                  <a:schemeClr val="accent1">
                    <a:lumMod val="50000"/>
                  </a:schemeClr>
                </a:solidFill>
                <a:latin typeface="Calibri" pitchFamily="34" charset="0"/>
                <a:cs typeface="Arial" pitchFamily="34" charset="0"/>
              </a:rPr>
              <a:t>tys. zł </a:t>
            </a:r>
            <a:r>
              <a:rPr lang="pl-PL" sz="2800" b="1" dirty="0">
                <a:latin typeface="Calibri" pitchFamily="34" charset="0"/>
                <a:cs typeface="Arial" pitchFamily="34" charset="0"/>
              </a:rPr>
              <a:t>– </a:t>
            </a:r>
            <a:r>
              <a:rPr lang="pl-PL" sz="2800" dirty="0">
                <a:latin typeface="Calibri" pitchFamily="34" charset="0"/>
                <a:cs typeface="Arial" pitchFamily="34" charset="0"/>
              </a:rPr>
              <a:t>DOFINANSOWANIE DZIAŁAŃ</a:t>
            </a:r>
          </a:p>
          <a:p>
            <a:pPr>
              <a:defRPr/>
            </a:pPr>
            <a:r>
              <a:rPr lang="pl-PL" sz="2800" dirty="0">
                <a:latin typeface="Calibri" pitchFamily="34" charset="0"/>
                <a:cs typeface="Arial" pitchFamily="34" charset="0"/>
              </a:rPr>
              <a:t>                             PROMOCYJNYCH</a:t>
            </a:r>
            <a:endParaRPr lang="pl-PL" sz="2800" dirty="0">
              <a:latin typeface="Arial" pitchFamily="34" charset="0"/>
              <a:cs typeface="Arial" pitchFamily="34" charset="0"/>
            </a:endParaRPr>
          </a:p>
        </p:txBody>
      </p:sp>
      <p:sp>
        <p:nvSpPr>
          <p:cNvPr id="26" name="Prostokąt 25"/>
          <p:cNvSpPr>
            <a:spLocks noChangeArrowheads="1"/>
          </p:cNvSpPr>
          <p:nvPr/>
        </p:nvSpPr>
        <p:spPr bwMode="auto">
          <a:xfrm>
            <a:off x="536575" y="10326688"/>
            <a:ext cx="6823075" cy="1138237"/>
          </a:xfrm>
          <a:prstGeom prst="rect">
            <a:avLst/>
          </a:prstGeom>
          <a:noFill/>
          <a:ln w="9525">
            <a:noFill/>
            <a:miter lim="800000"/>
            <a:headEnd/>
            <a:tailEnd/>
          </a:ln>
        </p:spPr>
        <p:txBody>
          <a:bodyPr wrap="none">
            <a:spAutoFit/>
          </a:bodyPr>
          <a:lstStyle>
            <a:defPPr>
              <a:defRPr lang="en-US"/>
            </a:defPPr>
            <a:lvl1pPr algn="l" defTabSz="1828800" rtl="0" fontAlgn="base">
              <a:spcBef>
                <a:spcPct val="0"/>
              </a:spcBef>
              <a:spcAft>
                <a:spcPct val="0"/>
              </a:spcAft>
              <a:defRPr sz="3600" kern="1200">
                <a:solidFill>
                  <a:schemeClr val="tx1"/>
                </a:solidFill>
                <a:latin typeface="Arial" charset="0"/>
                <a:ea typeface="+mn-ea"/>
                <a:cs typeface="Arial" charset="0"/>
              </a:defRPr>
            </a:lvl1pPr>
            <a:lvl2pPr marL="914400" indent="-457200" algn="l" defTabSz="1828800" rtl="0" fontAlgn="base">
              <a:spcBef>
                <a:spcPct val="0"/>
              </a:spcBef>
              <a:spcAft>
                <a:spcPct val="0"/>
              </a:spcAft>
              <a:defRPr sz="3600" kern="1200">
                <a:solidFill>
                  <a:schemeClr val="tx1"/>
                </a:solidFill>
                <a:latin typeface="Arial" charset="0"/>
                <a:ea typeface="+mn-ea"/>
                <a:cs typeface="Arial" charset="0"/>
              </a:defRPr>
            </a:lvl2pPr>
            <a:lvl3pPr marL="1828800" indent="-914400" algn="l" defTabSz="1828800" rtl="0" fontAlgn="base">
              <a:spcBef>
                <a:spcPct val="0"/>
              </a:spcBef>
              <a:spcAft>
                <a:spcPct val="0"/>
              </a:spcAft>
              <a:defRPr sz="3600" kern="1200">
                <a:solidFill>
                  <a:schemeClr val="tx1"/>
                </a:solidFill>
                <a:latin typeface="Arial" charset="0"/>
                <a:ea typeface="+mn-ea"/>
                <a:cs typeface="Arial" charset="0"/>
              </a:defRPr>
            </a:lvl3pPr>
            <a:lvl4pPr marL="2743200" indent="-1371600" algn="l" defTabSz="1828800" rtl="0" fontAlgn="base">
              <a:spcBef>
                <a:spcPct val="0"/>
              </a:spcBef>
              <a:spcAft>
                <a:spcPct val="0"/>
              </a:spcAft>
              <a:defRPr sz="3600" kern="1200">
                <a:solidFill>
                  <a:schemeClr val="tx1"/>
                </a:solidFill>
                <a:latin typeface="Arial" charset="0"/>
                <a:ea typeface="+mn-ea"/>
                <a:cs typeface="Arial" charset="0"/>
              </a:defRPr>
            </a:lvl4pPr>
            <a:lvl5pPr marL="3657600" indent="-1828800" algn="l" defTabSz="1828800" rtl="0" fontAlgn="base">
              <a:spcBef>
                <a:spcPct val="0"/>
              </a:spcBef>
              <a:spcAft>
                <a:spcPct val="0"/>
              </a:spcAft>
              <a:defRPr sz="3600" kern="1200">
                <a:solidFill>
                  <a:schemeClr val="tx1"/>
                </a:solidFill>
                <a:latin typeface="Arial" charset="0"/>
                <a:ea typeface="+mn-ea"/>
                <a:cs typeface="Arial" charset="0"/>
              </a:defRPr>
            </a:lvl5pPr>
            <a:lvl6pPr marL="2286000" algn="l" defTabSz="914400" rtl="0" eaLnBrk="1" latinLnBrk="0" hangingPunct="1">
              <a:defRPr sz="3600" kern="1200">
                <a:solidFill>
                  <a:schemeClr val="tx1"/>
                </a:solidFill>
                <a:latin typeface="Arial" charset="0"/>
                <a:ea typeface="+mn-ea"/>
                <a:cs typeface="Arial" charset="0"/>
              </a:defRPr>
            </a:lvl6pPr>
            <a:lvl7pPr marL="2743200" algn="l" defTabSz="914400" rtl="0" eaLnBrk="1" latinLnBrk="0" hangingPunct="1">
              <a:defRPr sz="3600" kern="1200">
                <a:solidFill>
                  <a:schemeClr val="tx1"/>
                </a:solidFill>
                <a:latin typeface="Arial" charset="0"/>
                <a:ea typeface="+mn-ea"/>
                <a:cs typeface="Arial" charset="0"/>
              </a:defRPr>
            </a:lvl7pPr>
            <a:lvl8pPr marL="3200400" algn="l" defTabSz="914400" rtl="0" eaLnBrk="1" latinLnBrk="0" hangingPunct="1">
              <a:defRPr sz="3600" kern="1200">
                <a:solidFill>
                  <a:schemeClr val="tx1"/>
                </a:solidFill>
                <a:latin typeface="Arial" charset="0"/>
                <a:ea typeface="+mn-ea"/>
                <a:cs typeface="Arial" charset="0"/>
              </a:defRPr>
            </a:lvl8pPr>
            <a:lvl9pPr marL="3657600" algn="l" defTabSz="914400" rtl="0" eaLnBrk="1" latinLnBrk="0" hangingPunct="1">
              <a:defRPr sz="3600" kern="1200">
                <a:solidFill>
                  <a:schemeClr val="tx1"/>
                </a:solidFill>
                <a:latin typeface="Arial" charset="0"/>
                <a:ea typeface="+mn-ea"/>
                <a:cs typeface="Arial" charset="0"/>
              </a:defRPr>
            </a:lvl9pPr>
          </a:lstStyle>
          <a:p>
            <a:pPr>
              <a:defRPr/>
            </a:pPr>
            <a:r>
              <a:rPr lang="pl-PL" sz="4000" b="1" dirty="0" smtClean="0">
                <a:solidFill>
                  <a:schemeClr val="accent1">
                    <a:lumMod val="50000"/>
                  </a:schemeClr>
                </a:solidFill>
                <a:latin typeface="Calibri" pitchFamily="34" charset="0"/>
                <a:cs typeface="Arial" pitchFamily="34" charset="0"/>
              </a:rPr>
              <a:t>121 </a:t>
            </a:r>
            <a:r>
              <a:rPr lang="pl-PL" sz="4000" b="1" dirty="0">
                <a:solidFill>
                  <a:schemeClr val="accent1">
                    <a:lumMod val="50000"/>
                  </a:schemeClr>
                </a:solidFill>
                <a:latin typeface="Calibri" pitchFamily="34" charset="0"/>
                <a:cs typeface="Arial" pitchFamily="34" charset="0"/>
              </a:rPr>
              <a:t>tys. zł </a:t>
            </a:r>
            <a:r>
              <a:rPr lang="pl-PL" sz="2800" b="1" dirty="0">
                <a:latin typeface="Calibri" pitchFamily="34" charset="0"/>
                <a:cs typeface="Arial" pitchFamily="34" charset="0"/>
              </a:rPr>
              <a:t>– </a:t>
            </a:r>
            <a:r>
              <a:rPr lang="pl-PL" sz="2800" dirty="0">
                <a:latin typeface="Calibri" pitchFamily="34" charset="0"/>
                <a:cs typeface="Arial" pitchFamily="34" charset="0"/>
              </a:rPr>
              <a:t>DOFINANSOWANIE DZIAŁAŃ</a:t>
            </a:r>
          </a:p>
          <a:p>
            <a:pPr>
              <a:defRPr/>
            </a:pPr>
            <a:r>
              <a:rPr lang="pl-PL" sz="2800" dirty="0">
                <a:latin typeface="Calibri" pitchFamily="34" charset="0"/>
                <a:cs typeface="Arial" pitchFamily="34" charset="0"/>
              </a:rPr>
              <a:t>                             INWESTYCYJNYCH</a:t>
            </a:r>
            <a:endParaRPr lang="pl-PL" sz="2800" dirty="0">
              <a:latin typeface="Arial" pitchFamily="34" charset="0"/>
              <a:cs typeface="Arial" pitchFamily="34" charset="0"/>
            </a:endParaRPr>
          </a:p>
        </p:txBody>
      </p:sp>
      <p:sp>
        <p:nvSpPr>
          <p:cNvPr id="23566" name="pole tekstowe 16"/>
          <p:cNvSpPr txBox="1">
            <a:spLocks noChangeArrowheads="1"/>
          </p:cNvSpPr>
          <p:nvPr/>
        </p:nvSpPr>
        <p:spPr bwMode="auto">
          <a:xfrm>
            <a:off x="577850" y="11404600"/>
            <a:ext cx="8196263" cy="2554288"/>
          </a:xfrm>
          <a:prstGeom prst="rect">
            <a:avLst/>
          </a:prstGeom>
          <a:noFill/>
          <a:ln w="9525">
            <a:noFill/>
            <a:miter lim="800000"/>
            <a:headEnd/>
            <a:tailEnd/>
          </a:ln>
        </p:spPr>
        <p:txBody>
          <a:bodyPr wrap="none">
            <a:spAutoFit/>
          </a:bodyPr>
          <a:lstStyle/>
          <a:p>
            <a:r>
              <a:rPr lang="pl-PL" sz="4000" b="1">
                <a:solidFill>
                  <a:srgbClr val="1F4E79"/>
                </a:solidFill>
                <a:latin typeface="Calibri" pitchFamily="34" charset="0"/>
              </a:rPr>
              <a:t>23 tys. zł </a:t>
            </a:r>
            <a:r>
              <a:rPr lang="pl-PL" sz="2800">
                <a:latin typeface="Calibri" pitchFamily="34" charset="0"/>
              </a:rPr>
              <a:t>- NAGRODY ZA NAJLEPSZĄ PRACĘ</a:t>
            </a:r>
          </a:p>
          <a:p>
            <a:r>
              <a:rPr lang="pl-PL" sz="2800">
                <a:latin typeface="Calibri" pitchFamily="34" charset="0"/>
              </a:rPr>
              <a:t>	   INŻYNIERSKĄ, LICENCJACKĄ,</a:t>
            </a:r>
          </a:p>
          <a:p>
            <a:r>
              <a:rPr lang="pl-PL" sz="2800">
                <a:latin typeface="Calibri" pitchFamily="34" charset="0"/>
              </a:rPr>
              <a:t>	   MAGISTERSKĄ LUB DOKTORSKĄ </a:t>
            </a:r>
          </a:p>
          <a:p>
            <a:r>
              <a:rPr lang="pl-PL" sz="2800">
                <a:latin typeface="Calibri" pitchFamily="34" charset="0"/>
              </a:rPr>
              <a:t>	   ZWIĄZANĄ Z PROMOCJĄ CZĘSTOCHOWY</a:t>
            </a:r>
          </a:p>
          <a:p>
            <a:endParaRPr lang="pl-PL"/>
          </a:p>
        </p:txBody>
      </p:sp>
      <p:sp>
        <p:nvSpPr>
          <p:cNvPr id="28" name="Prostokąt 27"/>
          <p:cNvSpPr/>
          <p:nvPr/>
        </p:nvSpPr>
        <p:spPr>
          <a:xfrm>
            <a:off x="1028700" y="8093075"/>
            <a:ext cx="11342688" cy="1138238"/>
          </a:xfrm>
          <a:prstGeom prst="rect">
            <a:avLst/>
          </a:prstGeom>
        </p:spPr>
        <p:txBody>
          <a:bodyPr wrap="none">
            <a:spAutoFit/>
          </a:bodyPr>
          <a:lstStyle>
            <a:defPPr>
              <a:defRPr lang="en-US"/>
            </a:defPPr>
            <a:lvl1pPr algn="l" defTabSz="1828800" rtl="0" fontAlgn="base">
              <a:spcBef>
                <a:spcPct val="0"/>
              </a:spcBef>
              <a:spcAft>
                <a:spcPct val="0"/>
              </a:spcAft>
              <a:defRPr sz="3600" kern="1200">
                <a:solidFill>
                  <a:schemeClr val="tx1"/>
                </a:solidFill>
                <a:latin typeface="Arial" charset="0"/>
                <a:ea typeface="+mn-ea"/>
                <a:cs typeface="Arial" charset="0"/>
              </a:defRPr>
            </a:lvl1pPr>
            <a:lvl2pPr marL="914400" indent="-457200" algn="l" defTabSz="1828800" rtl="0" fontAlgn="base">
              <a:spcBef>
                <a:spcPct val="0"/>
              </a:spcBef>
              <a:spcAft>
                <a:spcPct val="0"/>
              </a:spcAft>
              <a:defRPr sz="3600" kern="1200">
                <a:solidFill>
                  <a:schemeClr val="tx1"/>
                </a:solidFill>
                <a:latin typeface="Arial" charset="0"/>
                <a:ea typeface="+mn-ea"/>
                <a:cs typeface="Arial" charset="0"/>
              </a:defRPr>
            </a:lvl2pPr>
            <a:lvl3pPr marL="1828800" indent="-914400" algn="l" defTabSz="1828800" rtl="0" fontAlgn="base">
              <a:spcBef>
                <a:spcPct val="0"/>
              </a:spcBef>
              <a:spcAft>
                <a:spcPct val="0"/>
              </a:spcAft>
              <a:defRPr sz="3600" kern="1200">
                <a:solidFill>
                  <a:schemeClr val="tx1"/>
                </a:solidFill>
                <a:latin typeface="Arial" charset="0"/>
                <a:ea typeface="+mn-ea"/>
                <a:cs typeface="Arial" charset="0"/>
              </a:defRPr>
            </a:lvl3pPr>
            <a:lvl4pPr marL="2743200" indent="-1371600" algn="l" defTabSz="1828800" rtl="0" fontAlgn="base">
              <a:spcBef>
                <a:spcPct val="0"/>
              </a:spcBef>
              <a:spcAft>
                <a:spcPct val="0"/>
              </a:spcAft>
              <a:defRPr sz="3600" kern="1200">
                <a:solidFill>
                  <a:schemeClr val="tx1"/>
                </a:solidFill>
                <a:latin typeface="Arial" charset="0"/>
                <a:ea typeface="+mn-ea"/>
                <a:cs typeface="Arial" charset="0"/>
              </a:defRPr>
            </a:lvl4pPr>
            <a:lvl5pPr marL="3657600" indent="-1828800" algn="l" defTabSz="1828800" rtl="0" fontAlgn="base">
              <a:spcBef>
                <a:spcPct val="0"/>
              </a:spcBef>
              <a:spcAft>
                <a:spcPct val="0"/>
              </a:spcAft>
              <a:defRPr sz="3600" kern="1200">
                <a:solidFill>
                  <a:schemeClr val="tx1"/>
                </a:solidFill>
                <a:latin typeface="Arial" charset="0"/>
                <a:ea typeface="+mn-ea"/>
                <a:cs typeface="Arial" charset="0"/>
              </a:defRPr>
            </a:lvl5pPr>
            <a:lvl6pPr marL="2286000" algn="l" defTabSz="914400" rtl="0" eaLnBrk="1" latinLnBrk="0" hangingPunct="1">
              <a:defRPr sz="3600" kern="1200">
                <a:solidFill>
                  <a:schemeClr val="tx1"/>
                </a:solidFill>
                <a:latin typeface="Arial" charset="0"/>
                <a:ea typeface="+mn-ea"/>
                <a:cs typeface="Arial" charset="0"/>
              </a:defRPr>
            </a:lvl6pPr>
            <a:lvl7pPr marL="2743200" algn="l" defTabSz="914400" rtl="0" eaLnBrk="1" latinLnBrk="0" hangingPunct="1">
              <a:defRPr sz="3600" kern="1200">
                <a:solidFill>
                  <a:schemeClr val="tx1"/>
                </a:solidFill>
                <a:latin typeface="Arial" charset="0"/>
                <a:ea typeface="+mn-ea"/>
                <a:cs typeface="Arial" charset="0"/>
              </a:defRPr>
            </a:lvl7pPr>
            <a:lvl8pPr marL="3200400" algn="l" defTabSz="914400" rtl="0" eaLnBrk="1" latinLnBrk="0" hangingPunct="1">
              <a:defRPr sz="3600" kern="1200">
                <a:solidFill>
                  <a:schemeClr val="tx1"/>
                </a:solidFill>
                <a:latin typeface="Arial" charset="0"/>
                <a:ea typeface="+mn-ea"/>
                <a:cs typeface="Arial" charset="0"/>
              </a:defRPr>
            </a:lvl8pPr>
            <a:lvl9pPr marL="3657600" algn="l" defTabSz="914400" rtl="0" eaLnBrk="1" latinLnBrk="0" hangingPunct="1">
              <a:defRPr sz="3600" kern="1200">
                <a:solidFill>
                  <a:schemeClr val="tx1"/>
                </a:solidFill>
                <a:latin typeface="Arial" charset="0"/>
                <a:ea typeface="+mn-ea"/>
                <a:cs typeface="Arial" charset="0"/>
              </a:defRPr>
            </a:lvl9pPr>
          </a:lstStyle>
          <a:p>
            <a:pPr fontAlgn="auto">
              <a:spcBef>
                <a:spcPts val="0"/>
              </a:spcBef>
              <a:spcAft>
                <a:spcPts val="0"/>
              </a:spcAft>
              <a:defRPr/>
            </a:pPr>
            <a:r>
              <a:rPr lang="pl-PL" sz="4000" b="1" spc="100" dirty="0">
                <a:solidFill>
                  <a:srgbClr val="ED7D31">
                    <a:lumMod val="50000"/>
                  </a:srgbClr>
                </a:solidFill>
                <a:latin typeface="Arial" pitchFamily="34" charset="0"/>
                <a:ea typeface="Open Sans" panose="020B0606030504020204" pitchFamily="34" charset="0"/>
                <a:cs typeface="Open Sans" panose="020B0606030504020204" pitchFamily="34" charset="0"/>
              </a:rPr>
              <a:t>AKADEMICKA </a:t>
            </a:r>
            <a:r>
              <a:rPr lang="pl-PL" sz="4000" b="1" spc="100" dirty="0" smtClean="0">
                <a:solidFill>
                  <a:srgbClr val="ED7D31">
                    <a:lumMod val="50000"/>
                  </a:srgbClr>
                </a:solidFill>
                <a:latin typeface="Arial" pitchFamily="34" charset="0"/>
                <a:ea typeface="Open Sans" panose="020B0606030504020204" pitchFamily="34" charset="0"/>
                <a:cs typeface="Open Sans" panose="020B0606030504020204" pitchFamily="34" charset="0"/>
              </a:rPr>
              <a:t>CZĘSTOCHOWA w 2018 roku</a:t>
            </a:r>
            <a:endParaRPr lang="pl-PL" sz="4000" b="1" spc="100" dirty="0">
              <a:solidFill>
                <a:srgbClr val="ED7D31">
                  <a:lumMod val="50000"/>
                </a:srgbClr>
              </a:solidFill>
              <a:latin typeface="Arial" pitchFamily="34" charset="0"/>
              <a:ea typeface="Open Sans" panose="020B0606030504020204" pitchFamily="34" charset="0"/>
              <a:cs typeface="Open Sans" panose="020B0606030504020204" pitchFamily="34" charset="0"/>
            </a:endParaRPr>
          </a:p>
          <a:p>
            <a:pPr fontAlgn="auto">
              <a:spcBef>
                <a:spcPts val="0"/>
              </a:spcBef>
              <a:spcAft>
                <a:spcPts val="0"/>
              </a:spcAft>
              <a:defRPr/>
            </a:pPr>
            <a:endParaRPr lang="en-US" sz="2800" b="1" spc="100" dirty="0">
              <a:solidFill>
                <a:srgbClr val="ED7D31">
                  <a:lumMod val="50000"/>
                </a:srgbClr>
              </a:solidFill>
              <a:latin typeface="Arial" pitchFamily="34" charset="0"/>
              <a:ea typeface="Open Sans" panose="020B0606030504020204" pitchFamily="34" charset="0"/>
              <a:cs typeface="Open Sans" panose="020B0606030504020204" pitchFamily="34" charset="0"/>
            </a:endParaRPr>
          </a:p>
        </p:txBody>
      </p: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3" descr="C:\Users\lstacherczak\Desktop\rada dzielnicy\komunikacja_01.jpg"/>
          <p:cNvPicPr>
            <a:picLocks noChangeAspect="1" noChangeArrowheads="1"/>
          </p:cNvPicPr>
          <p:nvPr/>
        </p:nvPicPr>
        <p:blipFill>
          <a:blip r:embed="rId2"/>
          <a:srcRect/>
          <a:stretch>
            <a:fillRect/>
          </a:stretch>
        </p:blipFill>
        <p:spPr bwMode="auto">
          <a:xfrm>
            <a:off x="0" y="0"/>
            <a:ext cx="24384000" cy="13716000"/>
          </a:xfrm>
          <a:prstGeom prst="rect">
            <a:avLst/>
          </a:prstGeom>
          <a:noFill/>
          <a:ln w="9525">
            <a:noFill/>
            <a:miter lim="800000"/>
            <a:headEnd/>
            <a:tailEnd/>
          </a:ln>
        </p:spPr>
      </p:pic>
      <p:sp>
        <p:nvSpPr>
          <p:cNvPr id="21" name="Prostokąt 20"/>
          <p:cNvSpPr/>
          <p:nvPr/>
        </p:nvSpPr>
        <p:spPr>
          <a:xfrm>
            <a:off x="2727325" y="10956925"/>
            <a:ext cx="18908713" cy="2759075"/>
          </a:xfrm>
          <a:prstGeom prst="rect">
            <a:avLst/>
          </a:prstGeom>
          <a:solidFill>
            <a:schemeClr val="bg1">
              <a:lumMod val="9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24579" name="Prostokąt 21"/>
          <p:cNvSpPr>
            <a:spLocks noChangeArrowheads="1"/>
          </p:cNvSpPr>
          <p:nvPr/>
        </p:nvSpPr>
        <p:spPr bwMode="auto">
          <a:xfrm>
            <a:off x="4229100" y="11396663"/>
            <a:ext cx="16425863" cy="1554162"/>
          </a:xfrm>
          <a:prstGeom prst="rect">
            <a:avLst/>
          </a:prstGeom>
          <a:noFill/>
          <a:ln w="9525">
            <a:noFill/>
            <a:miter lim="800000"/>
            <a:headEnd/>
            <a:tailEnd/>
          </a:ln>
        </p:spPr>
        <p:txBody>
          <a:bodyPr>
            <a:spAutoFit/>
          </a:bodyPr>
          <a:lstStyle/>
          <a:p>
            <a:pPr algn="just"/>
            <a:r>
              <a:rPr lang="pl-PL" sz="3200">
                <a:latin typeface="Calibri" pitchFamily="34" charset="0"/>
              </a:rPr>
              <a:t>Od lat inwestujemy w nowe drogi, ścieżki rowerowe, nowe autobusy. Wiem jak ważne jest dla częstochowian, by można było poruszać się po naszym mieście sprawnie, bezpiecznie i przede wszystkim wygodnie.</a:t>
            </a:r>
          </a:p>
        </p:txBody>
      </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rostokąt 20"/>
          <p:cNvSpPr/>
          <p:nvPr/>
        </p:nvSpPr>
        <p:spPr>
          <a:xfrm>
            <a:off x="2727325" y="10956925"/>
            <a:ext cx="18908713" cy="2759075"/>
          </a:xfrm>
          <a:prstGeom prst="rect">
            <a:avLst/>
          </a:prstGeom>
          <a:solidFill>
            <a:schemeClr val="bg1">
              <a:lumMod val="9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pic>
        <p:nvPicPr>
          <p:cNvPr id="25602" name="Picture 2" descr="C:\Users\lstacherczak\Desktop\rada dzielnicy\drogowa_01.jpg"/>
          <p:cNvPicPr>
            <a:picLocks noChangeAspect="1" noChangeArrowheads="1"/>
          </p:cNvPicPr>
          <p:nvPr/>
        </p:nvPicPr>
        <p:blipFill>
          <a:blip r:embed="rId2"/>
          <a:srcRect/>
          <a:stretch>
            <a:fillRect/>
          </a:stretch>
        </p:blipFill>
        <p:spPr bwMode="auto">
          <a:xfrm>
            <a:off x="41275" y="261938"/>
            <a:ext cx="24342725" cy="2954337"/>
          </a:xfrm>
          <a:prstGeom prst="rect">
            <a:avLst/>
          </a:prstGeom>
          <a:noFill/>
          <a:ln w="9525">
            <a:noFill/>
            <a:miter lim="800000"/>
            <a:headEnd/>
            <a:tailEnd/>
          </a:ln>
        </p:spPr>
      </p:pic>
      <p:pic>
        <p:nvPicPr>
          <p:cNvPr id="25603" name="Picture 3" descr="C:\Users\lstacherczak\Desktop\rada dzielnicy\wykres_01.jpg"/>
          <p:cNvPicPr>
            <a:picLocks noChangeAspect="1" noChangeArrowheads="1"/>
          </p:cNvPicPr>
          <p:nvPr/>
        </p:nvPicPr>
        <p:blipFill>
          <a:blip r:embed="rId3"/>
          <a:srcRect/>
          <a:stretch>
            <a:fillRect/>
          </a:stretch>
        </p:blipFill>
        <p:spPr bwMode="auto">
          <a:xfrm>
            <a:off x="4095750" y="3659188"/>
            <a:ext cx="9810750" cy="8410575"/>
          </a:xfrm>
          <a:prstGeom prst="rect">
            <a:avLst/>
          </a:prstGeom>
          <a:noFill/>
          <a:ln w="9525">
            <a:noFill/>
            <a:miter lim="800000"/>
            <a:headEnd/>
            <a:tailEnd/>
          </a:ln>
        </p:spPr>
      </p:pic>
      <p:pic>
        <p:nvPicPr>
          <p:cNvPr id="25604" name="Picture 1" descr="C:\Users\lstacherczak\Desktop\rada dzielnicy\drogi_01.jpg"/>
          <p:cNvPicPr>
            <a:picLocks noChangeAspect="1" noChangeArrowheads="1"/>
          </p:cNvPicPr>
          <p:nvPr/>
        </p:nvPicPr>
        <p:blipFill>
          <a:blip r:embed="rId4"/>
          <a:srcRect/>
          <a:stretch>
            <a:fillRect/>
          </a:stretch>
        </p:blipFill>
        <p:spPr bwMode="auto">
          <a:xfrm>
            <a:off x="13298488" y="5926138"/>
            <a:ext cx="5780087" cy="2486025"/>
          </a:xfrm>
          <a:prstGeom prst="rect">
            <a:avLst/>
          </a:prstGeom>
          <a:noFill/>
          <a:ln w="9525">
            <a:noFill/>
            <a:miter lim="800000"/>
            <a:headEnd/>
            <a:tailEnd/>
          </a:ln>
        </p:spPr>
      </p:pic>
      <p:pic>
        <p:nvPicPr>
          <p:cNvPr id="25605" name="Picture 2" descr="C:\Users\lstacherczak\Desktop\rada dzielnicy\drogowa_01.jpg"/>
          <p:cNvPicPr>
            <a:picLocks noChangeAspect="1" noChangeArrowheads="1"/>
          </p:cNvPicPr>
          <p:nvPr/>
        </p:nvPicPr>
        <p:blipFill>
          <a:blip r:embed="rId5"/>
          <a:srcRect/>
          <a:stretch>
            <a:fillRect/>
          </a:stretch>
        </p:blipFill>
        <p:spPr bwMode="auto">
          <a:xfrm>
            <a:off x="41275" y="306388"/>
            <a:ext cx="24342725" cy="2865437"/>
          </a:xfrm>
          <a:prstGeom prst="rect">
            <a:avLst/>
          </a:prstGeom>
          <a:noFill/>
          <a:ln w="9525">
            <a:noFill/>
            <a:miter lim="800000"/>
            <a:headEnd/>
            <a:tailEnd/>
          </a:ln>
        </p:spPr>
      </p:pic>
      <p:sp>
        <p:nvSpPr>
          <p:cNvPr id="25606" name="Prostokąt 10"/>
          <p:cNvSpPr>
            <a:spLocks noChangeArrowheads="1"/>
          </p:cNvSpPr>
          <p:nvPr/>
        </p:nvSpPr>
        <p:spPr bwMode="auto">
          <a:xfrm>
            <a:off x="14377988" y="1222375"/>
            <a:ext cx="7751762" cy="1190625"/>
          </a:xfrm>
          <a:prstGeom prst="rect">
            <a:avLst/>
          </a:prstGeom>
          <a:noFill/>
          <a:ln w="9525">
            <a:noFill/>
            <a:miter lim="800000"/>
            <a:headEnd/>
            <a:tailEnd/>
          </a:ln>
        </p:spPr>
        <p:txBody>
          <a:bodyPr wrap="none">
            <a:spAutoFit/>
          </a:bodyPr>
          <a:lstStyle/>
          <a:p>
            <a:r>
              <a:rPr lang="pl-PL">
                <a:latin typeface="Arial Black" pitchFamily="34" charset="0"/>
              </a:rPr>
              <a:t>WI</a:t>
            </a:r>
            <a:r>
              <a:rPr lang="pl-PL" b="1">
                <a:latin typeface="Arial Black" pitchFamily="34" charset="0"/>
              </a:rPr>
              <a:t>Ę</a:t>
            </a:r>
            <a:r>
              <a:rPr lang="pl-PL">
                <a:latin typeface="Arial Black" pitchFamily="34" charset="0"/>
              </a:rPr>
              <a:t>CEJ NA:</a:t>
            </a:r>
          </a:p>
          <a:p>
            <a:r>
              <a:rPr lang="pl-PL">
                <a:solidFill>
                  <a:srgbClr val="2E75B6"/>
                </a:solidFill>
                <a:latin typeface="Calibri" pitchFamily="34" charset="0"/>
              </a:rPr>
              <a:t>www.lepszakomunikacja.czestochowa.pl</a:t>
            </a:r>
          </a:p>
        </p:txBody>
      </p:sp>
      <p:cxnSp>
        <p:nvCxnSpPr>
          <p:cNvPr id="11" name="Straight Connector 17"/>
          <p:cNvCxnSpPr/>
          <p:nvPr/>
        </p:nvCxnSpPr>
        <p:spPr>
          <a:xfrm flipV="1">
            <a:off x="12190413" y="12771438"/>
            <a:ext cx="22225" cy="504825"/>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TextBox 22"/>
          <p:cNvSpPr txBox="1"/>
          <p:nvPr/>
        </p:nvSpPr>
        <p:spPr>
          <a:xfrm>
            <a:off x="12330113" y="12793663"/>
            <a:ext cx="1500187" cy="584200"/>
          </a:xfrm>
          <a:prstGeom prst="rect">
            <a:avLst/>
          </a:prstGeom>
          <a:noFill/>
        </p:spPr>
        <p:txBody>
          <a:bodyPr>
            <a:spAutoFit/>
          </a:bodyPr>
          <a:lstStyle/>
          <a:p>
            <a:pPr algn="ctr" fontAlgn="auto">
              <a:spcBef>
                <a:spcPts val="0"/>
              </a:spcBef>
              <a:spcAft>
                <a:spcPts val="0"/>
              </a:spcAft>
              <a:defRPr/>
            </a:pPr>
            <a:r>
              <a:rPr lang="pl-PL" sz="3200" spc="300" dirty="0">
                <a:solidFill>
                  <a:schemeClr val="tx2">
                    <a:lumMod val="50000"/>
                  </a:schemeClr>
                </a:solidFill>
                <a:latin typeface="Arial Black" pitchFamily="34" charset="0"/>
                <a:ea typeface="Open Sans" panose="020B0606030504020204" pitchFamily="34" charset="0"/>
                <a:cs typeface="Aharoni" pitchFamily="2" charset="-79"/>
              </a:rPr>
              <a:t>2019</a:t>
            </a:r>
            <a:endParaRPr lang="en-US" sz="3200" spc="300" dirty="0">
              <a:solidFill>
                <a:schemeClr val="tx2">
                  <a:lumMod val="50000"/>
                </a:schemeClr>
              </a:solidFill>
              <a:latin typeface="Arial Black" pitchFamily="34" charset="0"/>
              <a:ea typeface="Open Sans" panose="020B0606030504020204" pitchFamily="34" charset="0"/>
              <a:cs typeface="Aharoni" pitchFamily="2" charset="-79"/>
            </a:endParaRPr>
          </a:p>
        </p:txBody>
      </p:sp>
      <p:pic>
        <p:nvPicPr>
          <p:cNvPr id="25609" name="Picture 10" descr="C:\Users\lstacherczak\Desktop\czestochowa_logo_A1_podstawowe_kolor.PNG"/>
          <p:cNvPicPr>
            <a:picLocks noChangeAspect="1" noChangeArrowheads="1"/>
          </p:cNvPicPr>
          <p:nvPr/>
        </p:nvPicPr>
        <p:blipFill>
          <a:blip r:embed="rId6"/>
          <a:srcRect/>
          <a:stretch>
            <a:fillRect/>
          </a:stretch>
        </p:blipFill>
        <p:spPr bwMode="auto">
          <a:xfrm>
            <a:off x="9794875" y="12687300"/>
            <a:ext cx="2124075" cy="7016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Trek</Template>
  <TotalTime>10723</TotalTime>
  <Words>2162</Words>
  <Application>Microsoft Office PowerPoint</Application>
  <PresentationFormat>Niestandardowy</PresentationFormat>
  <Paragraphs>570</Paragraphs>
  <Slides>43</Slides>
  <Notes>1</Notes>
  <HiddenSlides>0</HiddenSlides>
  <MMClips>0</MMClips>
  <ScaleCrop>false</ScaleCrop>
  <HeadingPairs>
    <vt:vector size="8" baseType="variant">
      <vt:variant>
        <vt:lpstr>Używane czcionki</vt:lpstr>
      </vt:variant>
      <vt:variant>
        <vt:i4>14</vt:i4>
      </vt:variant>
      <vt:variant>
        <vt:lpstr>Szablon projektu</vt:lpstr>
      </vt:variant>
      <vt:variant>
        <vt:i4>4</vt:i4>
      </vt:variant>
      <vt:variant>
        <vt:lpstr>Osadzone serwery OLE</vt:lpstr>
      </vt:variant>
      <vt:variant>
        <vt:i4>2</vt:i4>
      </vt:variant>
      <vt:variant>
        <vt:lpstr>Tytuły slajdów</vt:lpstr>
      </vt:variant>
      <vt:variant>
        <vt:i4>43</vt:i4>
      </vt:variant>
    </vt:vector>
  </HeadingPairs>
  <TitlesOfParts>
    <vt:vector size="63" baseType="lpstr">
      <vt:lpstr>Arial</vt:lpstr>
      <vt:lpstr>Calibri Light</vt:lpstr>
      <vt:lpstr>Calibri</vt:lpstr>
      <vt:lpstr>Arial Black</vt:lpstr>
      <vt:lpstr>Open Sans</vt:lpstr>
      <vt:lpstr>Aharoni</vt:lpstr>
      <vt:lpstr>맑은 고딕</vt:lpstr>
      <vt:lpstr>FangSong</vt:lpstr>
      <vt:lpstr>FontAwesome</vt:lpstr>
      <vt:lpstr>Microsoft YaHei</vt:lpstr>
      <vt:lpstr>Mangal</vt:lpstr>
      <vt:lpstr>Times New Roman</vt:lpstr>
      <vt:lpstr>StarSymbol</vt:lpstr>
      <vt:lpstr>Segoe UI Light</vt:lpstr>
      <vt:lpstr>1_Office Theme</vt:lpstr>
      <vt:lpstr>1_Office Theme</vt:lpstr>
      <vt:lpstr>1_Office Theme</vt:lpstr>
      <vt:lpstr>1_Office Theme</vt:lpstr>
      <vt:lpstr>Arkusz programu Microsoft Excel</vt:lpstr>
      <vt:lpstr>Worksheet</vt:lpstr>
      <vt:lpstr>Slajd 1</vt:lpstr>
      <vt:lpstr>Slajd 2</vt:lpstr>
      <vt:lpstr>Slajd 3</vt:lpstr>
      <vt:lpstr>Slajd 4</vt:lpstr>
      <vt:lpstr>Slajd 5</vt:lpstr>
      <vt:lpstr>Slajd 6</vt:lpstr>
      <vt:lpstr>Slajd 7</vt:lpstr>
      <vt:lpstr>Slajd 8</vt:lpstr>
      <vt:lpstr>Slajd 9</vt:lpstr>
      <vt:lpstr>Slajd 10</vt:lpstr>
      <vt:lpstr>Slajd 11</vt:lpstr>
      <vt:lpstr>Slajd 12</vt:lpstr>
      <vt:lpstr>Slajd 13</vt:lpstr>
      <vt:lpstr>Slajd 14</vt:lpstr>
      <vt:lpstr>Slajd 15</vt:lpstr>
      <vt:lpstr>Slajd 16</vt:lpstr>
      <vt:lpstr>Slajd 17</vt:lpstr>
      <vt:lpstr>Slajd 18</vt:lpstr>
      <vt:lpstr>Slajd 19</vt:lpstr>
      <vt:lpstr>Slajd 20</vt:lpstr>
      <vt:lpstr>Slajd 21</vt:lpstr>
      <vt:lpstr>Slajd 22</vt:lpstr>
      <vt:lpstr>Slajd 23</vt:lpstr>
      <vt:lpstr>Slajd 24</vt:lpstr>
      <vt:lpstr>Slajd 25</vt:lpstr>
      <vt:lpstr>Slajd 26</vt:lpstr>
      <vt:lpstr>Slajd 27</vt:lpstr>
      <vt:lpstr>Slajd 28</vt:lpstr>
      <vt:lpstr>Slajd 29</vt:lpstr>
      <vt:lpstr>Slajd 30</vt:lpstr>
      <vt:lpstr>Slajd 31</vt:lpstr>
      <vt:lpstr>Slajd 32</vt:lpstr>
      <vt:lpstr>Slajd 33</vt:lpstr>
      <vt:lpstr>Slajd 34</vt:lpstr>
      <vt:lpstr>Slajd 35</vt:lpstr>
      <vt:lpstr>Slajd 36</vt:lpstr>
      <vt:lpstr>Slajd 37</vt:lpstr>
      <vt:lpstr>Slajd 38</vt:lpstr>
      <vt:lpstr>Slajd 39</vt:lpstr>
      <vt:lpstr>Slajd 40</vt:lpstr>
      <vt:lpstr>Slajd 41</vt:lpstr>
      <vt:lpstr>Slajd 42</vt:lpstr>
      <vt:lpstr>Slajd 43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mspiewak</cp:lastModifiedBy>
  <cp:revision>634</cp:revision>
  <dcterms:created xsi:type="dcterms:W3CDTF">2014-09-26T10:57:37Z</dcterms:created>
  <dcterms:modified xsi:type="dcterms:W3CDTF">2019-04-25T08:10:35Z</dcterms:modified>
</cp:coreProperties>
</file>